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300" r:id="rId3"/>
    <p:sldId id="391" r:id="rId4"/>
    <p:sldId id="334" r:id="rId5"/>
    <p:sldId id="335" r:id="rId6"/>
    <p:sldId id="383" r:id="rId7"/>
    <p:sldId id="337" r:id="rId8"/>
    <p:sldId id="338" r:id="rId9"/>
    <p:sldId id="339" r:id="rId10"/>
    <p:sldId id="381" r:id="rId11"/>
    <p:sldId id="385" r:id="rId12"/>
    <p:sldId id="387" r:id="rId13"/>
    <p:sldId id="389" r:id="rId14"/>
    <p:sldId id="388" r:id="rId15"/>
    <p:sldId id="392" r:id="rId16"/>
    <p:sldId id="393" r:id="rId17"/>
    <p:sldId id="394" r:id="rId18"/>
    <p:sldId id="395" r:id="rId19"/>
    <p:sldId id="384" r:id="rId20"/>
    <p:sldId id="396" r:id="rId21"/>
    <p:sldId id="397" r:id="rId22"/>
    <p:sldId id="398" r:id="rId23"/>
    <p:sldId id="399" r:id="rId24"/>
    <p:sldId id="400" r:id="rId25"/>
    <p:sldId id="401" r:id="rId26"/>
    <p:sldId id="402" r:id="rId27"/>
    <p:sldId id="403" r:id="rId28"/>
    <p:sldId id="404" r:id="rId29"/>
    <p:sldId id="405" r:id="rId30"/>
    <p:sldId id="406" r:id="rId31"/>
    <p:sldId id="622" r:id="rId32"/>
    <p:sldId id="407" r:id="rId33"/>
    <p:sldId id="408" r:id="rId34"/>
    <p:sldId id="409" r:id="rId35"/>
    <p:sldId id="413" r:id="rId36"/>
    <p:sldId id="411" r:id="rId37"/>
    <p:sldId id="416" r:id="rId38"/>
    <p:sldId id="818" r:id="rId39"/>
    <p:sldId id="414" r:id="rId40"/>
    <p:sldId id="623" r:id="rId41"/>
    <p:sldId id="415" r:id="rId42"/>
    <p:sldId id="81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65"/>
    <p:restoredTop sz="94855"/>
  </p:normalViewPr>
  <p:slideViewPr>
    <p:cSldViewPr snapToGrid="0" snapToObjects="1">
      <p:cViewPr varScale="1">
        <p:scale>
          <a:sx n="63" d="100"/>
          <a:sy n="63" d="100"/>
        </p:scale>
        <p:origin x="8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29043-EB15-984C-B484-8A1D2F5EE959}" type="datetimeFigureOut">
              <a:rPr lang="en-US" smtClean="0"/>
              <a:t>9/2/2024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C421C4-3118-5944-B382-33BE33A6CFA3}" type="slidenum">
              <a:rPr lang="en-US" smtClean="0"/>
              <a:t>‹#›</a:t>
            </a:fld>
            <a:endParaRPr lang="en-US"/>
          </a:p>
        </p:txBody>
      </p:sp>
    </p:spTree>
    <p:extLst>
      <p:ext uri="{BB962C8B-B14F-4D97-AF65-F5344CB8AC3E}">
        <p14:creationId xmlns:p14="http://schemas.microsoft.com/office/powerpoint/2010/main" val="1540798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http://rome2rio.com</a:t>
            </a:r>
          </a:p>
          <a:p>
            <a:endParaRPr lang="en-US" dirty="0"/>
          </a:p>
        </p:txBody>
      </p:sp>
      <p:sp>
        <p:nvSpPr>
          <p:cNvPr id="4" name="Slide Number Placeholder 3"/>
          <p:cNvSpPr>
            <a:spLocks noGrp="1"/>
          </p:cNvSpPr>
          <p:nvPr>
            <p:ph type="sldNum" sz="quarter" idx="10"/>
          </p:nvPr>
        </p:nvSpPr>
        <p:spPr/>
        <p:txBody>
          <a:bodyPr/>
          <a:lstStyle/>
          <a:p>
            <a:fld id="{8DC421C4-3118-5944-B382-33BE33A6CFA3}" type="slidenum">
              <a:rPr lang="en-US" smtClean="0"/>
              <a:t>4</a:t>
            </a:fld>
            <a:endParaRPr lang="en-US"/>
          </a:p>
        </p:txBody>
      </p:sp>
    </p:spTree>
    <p:extLst>
      <p:ext uri="{BB962C8B-B14F-4D97-AF65-F5344CB8AC3E}">
        <p14:creationId xmlns:p14="http://schemas.microsoft.com/office/powerpoint/2010/main" val="209119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ISBN：</a:t>
            </a:r>
            <a:r>
              <a:rPr lang="en-US" sz="1200" b="1" i="0" kern="1200" dirty="0">
                <a:solidFill>
                  <a:schemeClr val="tx1"/>
                </a:solidFill>
                <a:effectLst/>
                <a:latin typeface="+mn-lt"/>
                <a:ea typeface="+mn-ea"/>
                <a:cs typeface="+mn-cs"/>
              </a:rPr>
              <a:t>9787111499374</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DC421C4-3118-5944-B382-33BE33A6CFA3}" type="slidenum">
              <a:rPr lang="en-US" smtClean="0"/>
              <a:t>5</a:t>
            </a:fld>
            <a:endParaRPr lang="en-US"/>
          </a:p>
        </p:txBody>
      </p:sp>
    </p:spTree>
    <p:extLst>
      <p:ext uri="{BB962C8B-B14F-4D97-AF65-F5344CB8AC3E}">
        <p14:creationId xmlns:p14="http://schemas.microsoft.com/office/powerpoint/2010/main" val="409977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http://rome2rio.com</a:t>
            </a:r>
          </a:p>
          <a:p>
            <a:endParaRPr lang="en-US" dirty="0"/>
          </a:p>
        </p:txBody>
      </p:sp>
      <p:sp>
        <p:nvSpPr>
          <p:cNvPr id="4" name="Slide Number Placeholder 3"/>
          <p:cNvSpPr>
            <a:spLocks noGrp="1"/>
          </p:cNvSpPr>
          <p:nvPr>
            <p:ph type="sldNum" sz="quarter" idx="10"/>
          </p:nvPr>
        </p:nvSpPr>
        <p:spPr/>
        <p:txBody>
          <a:bodyPr/>
          <a:lstStyle/>
          <a:p>
            <a:fld id="{8DC421C4-3118-5944-B382-33BE33A6CFA3}" type="slidenum">
              <a:rPr lang="en-US" smtClean="0"/>
              <a:t>7</a:t>
            </a:fld>
            <a:endParaRPr lang="en-US"/>
          </a:p>
        </p:txBody>
      </p:sp>
    </p:spTree>
    <p:extLst>
      <p:ext uri="{BB962C8B-B14F-4D97-AF65-F5344CB8AC3E}">
        <p14:creationId xmlns:p14="http://schemas.microsoft.com/office/powerpoint/2010/main" val="2047098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http://rome2rio.com</a:t>
            </a:r>
          </a:p>
          <a:p>
            <a:endParaRPr lang="en-US" dirty="0"/>
          </a:p>
        </p:txBody>
      </p:sp>
      <p:sp>
        <p:nvSpPr>
          <p:cNvPr id="4" name="Slide Number Placeholder 3"/>
          <p:cNvSpPr>
            <a:spLocks noGrp="1"/>
          </p:cNvSpPr>
          <p:nvPr>
            <p:ph type="sldNum" sz="quarter" idx="10"/>
          </p:nvPr>
        </p:nvSpPr>
        <p:spPr/>
        <p:txBody>
          <a:bodyPr/>
          <a:lstStyle/>
          <a:p>
            <a:fld id="{8DC421C4-3118-5944-B382-33BE33A6CFA3}" type="slidenum">
              <a:rPr lang="en-US" smtClean="0"/>
              <a:t>8</a:t>
            </a:fld>
            <a:endParaRPr lang="en-US"/>
          </a:p>
        </p:txBody>
      </p:sp>
    </p:spTree>
    <p:extLst>
      <p:ext uri="{BB962C8B-B14F-4D97-AF65-F5344CB8AC3E}">
        <p14:creationId xmlns:p14="http://schemas.microsoft.com/office/powerpoint/2010/main" val="1512191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“Great Software Debates”, Alan M. Davis states in the chapter “Requirements”, subchapter “The Missing Piece of Software Development”:</a:t>
            </a:r>
          </a:p>
          <a:p>
            <a:r>
              <a:rPr lang="en-US" sz="1200" b="0" i="0" kern="1200" dirty="0">
                <a:solidFill>
                  <a:schemeClr val="tx1"/>
                </a:solidFill>
                <a:effectLst/>
                <a:latin typeface="+mn-lt"/>
                <a:ea typeface="+mn-ea"/>
                <a:cs typeface="+mn-cs"/>
              </a:rPr>
              <a:t>“ Students of engineering learn engineering and are rarely exposed to finance or marketing. Students of marketing learn marketing and are rarely exposed to finance or engineering. Most of us become specialists in just one area. To complicate matters, few of us meet interdisciplinary people in the workforce, so there are few roles to mimic. Yet, software product planning is critical to the development success and absolutely requires knowledge of multiple disciplines.”</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CN" dirty="0"/>
          </a:p>
        </p:txBody>
      </p:sp>
      <p:sp>
        <p:nvSpPr>
          <p:cNvPr id="4" name="Slide Number Placeholder 3"/>
          <p:cNvSpPr>
            <a:spLocks noGrp="1"/>
          </p:cNvSpPr>
          <p:nvPr>
            <p:ph type="sldNum" sz="quarter" idx="5"/>
          </p:nvPr>
        </p:nvSpPr>
        <p:spPr/>
        <p:txBody>
          <a:bodyPr/>
          <a:lstStyle/>
          <a:p>
            <a:fld id="{8DC421C4-3118-5944-B382-33BE33A6CFA3}" type="slidenum">
              <a:rPr lang="en-US" smtClean="0"/>
              <a:t>12</a:t>
            </a:fld>
            <a:endParaRPr lang="en-US"/>
          </a:p>
        </p:txBody>
      </p:sp>
    </p:spTree>
    <p:extLst>
      <p:ext uri="{BB962C8B-B14F-4D97-AF65-F5344CB8AC3E}">
        <p14:creationId xmlns:p14="http://schemas.microsoft.com/office/powerpoint/2010/main" val="1475681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CN" dirty="0">
                <a:latin typeface="Arial" panose="020B0604020202020204" pitchFamily="34" charset="0"/>
              </a:rPr>
              <a:t>The successful systems analyst must possess a wide range of qualities.</a:t>
            </a:r>
          </a:p>
          <a:p>
            <a:pPr eaLnBrk="1" hangingPunct="1"/>
            <a:r>
              <a:rPr lang="en-US" altLang="en-CN" dirty="0">
                <a:latin typeface="Arial" panose="020B0604020202020204" pitchFamily="34" charset="0"/>
              </a:rPr>
              <a:t>Problem solver—views the analysis of problems as a challenge and enjoys devising workable solutions.</a:t>
            </a:r>
          </a:p>
          <a:p>
            <a:pPr eaLnBrk="1" hangingPunct="1"/>
            <a:r>
              <a:rPr lang="en-US" altLang="en-CN" dirty="0">
                <a:latin typeface="Arial" panose="020B0604020202020204" pitchFamily="34" charset="0"/>
              </a:rPr>
              <a:t>Communicator—capable of relating meaningfully to other people over extended periods over time. Need enough computer experience to program, to understand the capabilities of computers, glean information requirements from users, and communicate what is needed to programmers.</a:t>
            </a:r>
          </a:p>
          <a:p>
            <a:pPr eaLnBrk="1" hangingPunct="1"/>
            <a:r>
              <a:rPr lang="en-US" altLang="en-CN" dirty="0">
                <a:latin typeface="Arial" panose="020B0604020202020204" pitchFamily="34" charset="0"/>
              </a:rPr>
              <a:t>Strong personal and professional ethics—need to shape their client relationships</a:t>
            </a:r>
          </a:p>
          <a:p>
            <a:pPr eaLnBrk="1" hangingPunct="1"/>
            <a:r>
              <a:rPr lang="en-US" altLang="en-CN" dirty="0">
                <a:latin typeface="Arial" panose="020B0604020202020204" pitchFamily="34" charset="0"/>
              </a:rPr>
              <a:t>Self-disciplined and self-motivated—must be able to coordinate other people as well as innumerable project resources.</a:t>
            </a:r>
          </a:p>
          <a:p>
            <a:endParaRPr lang="en-CN" dirty="0"/>
          </a:p>
        </p:txBody>
      </p:sp>
      <p:sp>
        <p:nvSpPr>
          <p:cNvPr id="4" name="Slide Number Placeholder 3"/>
          <p:cNvSpPr>
            <a:spLocks noGrp="1"/>
          </p:cNvSpPr>
          <p:nvPr>
            <p:ph type="sldNum" sz="quarter" idx="5"/>
          </p:nvPr>
        </p:nvSpPr>
        <p:spPr/>
        <p:txBody>
          <a:bodyPr/>
          <a:lstStyle/>
          <a:p>
            <a:fld id="{8DC421C4-3118-5944-B382-33BE33A6CFA3}" type="slidenum">
              <a:rPr lang="en-US" smtClean="0"/>
              <a:t>13</a:t>
            </a:fld>
            <a:endParaRPr lang="en-US"/>
          </a:p>
        </p:txBody>
      </p:sp>
    </p:spTree>
    <p:extLst>
      <p:ext uri="{BB962C8B-B14F-4D97-AF65-F5344CB8AC3E}">
        <p14:creationId xmlns:p14="http://schemas.microsoft.com/office/powerpoint/2010/main" val="1729785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9/2/2024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9/2/2024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9/2/2024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9/2/2024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9/2/2024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9/2/2024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9/2/2024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9/2/2024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9/2/2024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9/2/2024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9/2/2024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9/2/2024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9/2/2024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9/2/2024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9/2/2024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9/2/2024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9/2/2024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9/2/2024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archimatetool.com/" TargetMode="External"/><Relationship Id="rId2" Type="http://schemas.openxmlformats.org/officeDocument/2006/relationships/hyperlink" Target="https://pubs.opengroup.org/architecture/archimate3-doc/toc.html" TargetMode="External"/><Relationship Id="rId1" Type="http://schemas.openxmlformats.org/officeDocument/2006/relationships/slideLayout" Target="../slideLayouts/slideLayout2.xml"/><Relationship Id="rId6" Type="http://schemas.openxmlformats.org/officeDocument/2006/relationships/hyperlink" Target="https://contextmapper.org/" TargetMode="External"/><Relationship Id="rId5" Type="http://schemas.openxmlformats.org/officeDocument/2006/relationships/hyperlink" Target="https://www.bpmn.org/" TargetMode="External"/><Relationship Id="rId4" Type="http://schemas.openxmlformats.org/officeDocument/2006/relationships/hyperlink" Target="https://c4model.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staruml.io/" TargetMode="External"/><Relationship Id="rId5" Type="http://schemas.openxmlformats.org/officeDocument/2006/relationships/image" Target="../media/image10.png"/><Relationship Id="rId4" Type="http://schemas.openxmlformats.org/officeDocument/2006/relationships/image" Target="../media/image9.gif"/><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62176" y="2836039"/>
            <a:ext cx="9144000" cy="1641490"/>
          </a:xfrm>
        </p:spPr>
        <p:txBody>
          <a:bodyPr>
            <a:normAutofit/>
          </a:bodyPr>
          <a:lstStyle/>
          <a:p>
            <a:r>
              <a:rPr lang="en-US" sz="5400" dirty="0">
                <a:solidFill>
                  <a:schemeClr val="tx1">
                    <a:lumMod val="95000"/>
                  </a:schemeClr>
                </a:solidFill>
              </a:rPr>
              <a:t>System Analysis and Design</a:t>
            </a:r>
            <a:br>
              <a:rPr lang="en-US" sz="5400" dirty="0">
                <a:solidFill>
                  <a:schemeClr val="tx1">
                    <a:lumMod val="95000"/>
                  </a:schemeClr>
                </a:solidFill>
              </a:rPr>
            </a:br>
            <a:endParaRPr lang="en-US" sz="5400" dirty="0">
              <a:solidFill>
                <a:schemeClr val="tx1">
                  <a:lumMod val="95000"/>
                </a:schemeClr>
              </a:solidFill>
            </a:endParaRPr>
          </a:p>
        </p:txBody>
      </p:sp>
      <p:sp>
        <p:nvSpPr>
          <p:cNvPr id="3" name="Subtitle 2"/>
          <p:cNvSpPr>
            <a:spLocks noGrp="1"/>
          </p:cNvSpPr>
          <p:nvPr>
            <p:ph type="subTitle" idx="1"/>
          </p:nvPr>
        </p:nvSpPr>
        <p:spPr>
          <a:xfrm>
            <a:off x="2257424" y="4477529"/>
            <a:ext cx="9048752" cy="983681"/>
          </a:xfrm>
        </p:spPr>
        <p:txBody>
          <a:bodyPr>
            <a:normAutofit fontScale="55000" lnSpcReduction="20000"/>
          </a:bodyPr>
          <a:lstStyle/>
          <a:p>
            <a:r>
              <a:rPr lang="en-US" dirty="0"/>
              <a:t> </a:t>
            </a:r>
          </a:p>
          <a:p>
            <a:endParaRPr lang="en-US" dirty="0"/>
          </a:p>
          <a:p>
            <a:r>
              <a:rPr lang="en-US" dirty="0"/>
              <a:t>School of Software Engineering, Tongji University</a:t>
            </a:r>
          </a:p>
        </p:txBody>
      </p:sp>
      <p:sp>
        <p:nvSpPr>
          <p:cNvPr id="4" name="Subtitle 2"/>
          <p:cNvSpPr txBox="1">
            <a:spLocks/>
          </p:cNvSpPr>
          <p:nvPr/>
        </p:nvSpPr>
        <p:spPr>
          <a:xfrm>
            <a:off x="1062445" y="1609416"/>
            <a:ext cx="10583705" cy="983681"/>
          </a:xfrm>
          <a:prstGeom prst="rect">
            <a:avLst/>
          </a:prstGeom>
        </p:spPr>
        <p:txBody>
          <a:bodyPr vert="horz" lIns="91440" tIns="45720" rIns="91440" bIns="45720" rtlCol="0" anchor="b">
            <a:normAutofit fontScale="92500" lnSpcReduction="20000"/>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Course Introduction  </a:t>
            </a:r>
          </a:p>
          <a:p>
            <a:r>
              <a:rPr lang="en-US" sz="3600" dirty="0"/>
              <a:t>An Overview of System Analysis and Design</a:t>
            </a:r>
          </a:p>
        </p:txBody>
      </p:sp>
    </p:spTree>
    <p:extLst>
      <p:ext uri="{BB962C8B-B14F-4D97-AF65-F5344CB8AC3E}">
        <p14:creationId xmlns:p14="http://schemas.microsoft.com/office/powerpoint/2010/main" val="197589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094" y="0"/>
            <a:ext cx="8901146" cy="1143000"/>
          </a:xfrm>
        </p:spPr>
        <p:txBody>
          <a:bodyPr>
            <a:normAutofit/>
          </a:bodyPr>
          <a:lstStyle/>
          <a:p>
            <a:r>
              <a:rPr lang="en-US" sz="4800" dirty="0"/>
              <a:t>Share Your Experiences</a:t>
            </a:r>
          </a:p>
        </p:txBody>
      </p:sp>
      <p:sp>
        <p:nvSpPr>
          <p:cNvPr id="3" name="Content Placeholder 2"/>
          <p:cNvSpPr>
            <a:spLocks noGrp="1"/>
          </p:cNvSpPr>
          <p:nvPr>
            <p:ph idx="1"/>
          </p:nvPr>
        </p:nvSpPr>
        <p:spPr>
          <a:xfrm>
            <a:off x="334536" y="1143000"/>
            <a:ext cx="11797989" cy="5181599"/>
          </a:xfrm>
        </p:spPr>
        <p:txBody>
          <a:bodyPr>
            <a:normAutofit/>
          </a:bodyPr>
          <a:lstStyle/>
          <a:p>
            <a:pPr>
              <a:lnSpc>
                <a:spcPct val="140000"/>
              </a:lnSpc>
              <a:spcBef>
                <a:spcPts val="0"/>
              </a:spcBef>
              <a:buFont typeface="Courier New" charset="0"/>
              <a:buChar char="o"/>
            </a:pPr>
            <a:r>
              <a:rPr lang="en-US" sz="3200" dirty="0">
                <a:solidFill>
                  <a:schemeClr val="tx1">
                    <a:lumMod val="95000"/>
                  </a:schemeClr>
                </a:solidFill>
              </a:rPr>
              <a:t>What programming languages can you work with? Please describe your experience with them.</a:t>
            </a:r>
          </a:p>
          <a:p>
            <a:pPr>
              <a:lnSpc>
                <a:spcPct val="140000"/>
              </a:lnSpc>
              <a:spcBef>
                <a:spcPts val="0"/>
              </a:spcBef>
              <a:buFont typeface="Courier New" charset="0"/>
              <a:buChar char="o"/>
            </a:pPr>
            <a:r>
              <a:rPr lang="en-US" sz="3200" dirty="0">
                <a:solidFill>
                  <a:schemeClr val="tx1">
                    <a:lumMod val="95000"/>
                  </a:schemeClr>
                </a:solidFill>
              </a:rPr>
              <a:t>What’s the most challenging thing about working as a programmer?</a:t>
            </a:r>
          </a:p>
          <a:p>
            <a:pPr>
              <a:lnSpc>
                <a:spcPct val="140000"/>
              </a:lnSpc>
              <a:spcBef>
                <a:spcPts val="0"/>
              </a:spcBef>
              <a:buFont typeface="Courier New" charset="0"/>
              <a:buChar char="o"/>
            </a:pPr>
            <a:r>
              <a:rPr lang="en-US" sz="3200" dirty="0">
                <a:solidFill>
                  <a:schemeClr val="tx1">
                    <a:lumMod val="95000"/>
                  </a:schemeClr>
                </a:solidFill>
              </a:rPr>
              <a:t>What’s your current understanding of system analysis and design?</a:t>
            </a:r>
          </a:p>
          <a:p>
            <a:pPr marL="0" indent="0">
              <a:lnSpc>
                <a:spcPct val="150000"/>
              </a:lnSpc>
              <a:buNone/>
            </a:pPr>
            <a:r>
              <a:rPr lang="en-US" sz="3600" i="1" dirty="0">
                <a:solidFill>
                  <a:srgbClr val="FFC000"/>
                </a:solidFill>
              </a:rPr>
              <a:t>                        Think – Pair –Share…</a:t>
            </a:r>
          </a:p>
          <a:p>
            <a:pPr marL="0" indent="0">
              <a:lnSpc>
                <a:spcPct val="150000"/>
              </a:lnSpc>
              <a:buNone/>
            </a:pPr>
            <a:endParaRPr lang="en-US" dirty="0"/>
          </a:p>
          <a:p>
            <a:pPr marL="0" indent="0">
              <a:lnSpc>
                <a:spcPct val="150000"/>
              </a:lnSpc>
              <a:buNone/>
            </a:pPr>
            <a:endParaRPr lang="en-US" dirty="0"/>
          </a:p>
          <a:p>
            <a:pPr>
              <a:lnSpc>
                <a:spcPct val="150000"/>
              </a:lnSpc>
              <a:buFont typeface="Courier New" charset="0"/>
              <a:buChar char="o"/>
            </a:pPr>
            <a:endParaRPr lang="en-US" dirty="0"/>
          </a:p>
          <a:p>
            <a:pPr>
              <a:lnSpc>
                <a:spcPct val="150000"/>
              </a:lnSpc>
              <a:buFont typeface="Courier New" charset="0"/>
              <a:buChar char="o"/>
            </a:pPr>
            <a:endParaRPr lang="en-US" dirty="0"/>
          </a:p>
          <a:p>
            <a:pPr>
              <a:lnSpc>
                <a:spcPct val="150000"/>
              </a:lnSpc>
              <a:buFont typeface="Courier New" charset="0"/>
              <a:buChar char="o"/>
            </a:pPr>
            <a:endParaRPr lang="en-US" dirty="0"/>
          </a:p>
        </p:txBody>
      </p:sp>
    </p:spTree>
    <p:extLst>
      <p:ext uri="{BB962C8B-B14F-4D97-AF65-F5344CB8AC3E}">
        <p14:creationId xmlns:p14="http://schemas.microsoft.com/office/powerpoint/2010/main" val="1374794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FD57D-B0C3-2044-93A6-4FF89967D8F6}"/>
              </a:ext>
            </a:extLst>
          </p:cNvPr>
          <p:cNvSpPr>
            <a:spLocks noGrp="1"/>
          </p:cNvSpPr>
          <p:nvPr>
            <p:ph type="title"/>
          </p:nvPr>
        </p:nvSpPr>
        <p:spPr>
          <a:xfrm>
            <a:off x="474275" y="-253828"/>
            <a:ext cx="10515600" cy="1325563"/>
          </a:xfrm>
        </p:spPr>
        <p:txBody>
          <a:bodyPr>
            <a:noAutofit/>
          </a:bodyPr>
          <a:lstStyle/>
          <a:p>
            <a:r>
              <a:rPr lang="en-US" altLang="zh-CN" sz="4800" dirty="0">
                <a:solidFill>
                  <a:schemeClr val="tx1">
                    <a:lumMod val="95000"/>
                  </a:schemeClr>
                </a:solidFill>
                <a:latin typeface="+mn-lt"/>
              </a:rPr>
              <a:t>Needs</a:t>
            </a:r>
            <a:r>
              <a:rPr lang="zh-CN" altLang="en-US" sz="4800" dirty="0">
                <a:solidFill>
                  <a:schemeClr val="tx1">
                    <a:lumMod val="95000"/>
                  </a:schemeClr>
                </a:solidFill>
                <a:latin typeface="+mn-lt"/>
              </a:rPr>
              <a:t> </a:t>
            </a:r>
            <a:r>
              <a:rPr lang="en-US" altLang="zh-CN" sz="4800" dirty="0">
                <a:solidFill>
                  <a:schemeClr val="tx1">
                    <a:lumMod val="95000"/>
                  </a:schemeClr>
                </a:solidFill>
                <a:latin typeface="+mn-lt"/>
              </a:rPr>
              <a:t>for</a:t>
            </a:r>
            <a:r>
              <a:rPr lang="zh-CN" altLang="en-US" sz="4800" dirty="0">
                <a:solidFill>
                  <a:schemeClr val="tx1">
                    <a:lumMod val="95000"/>
                  </a:schemeClr>
                </a:solidFill>
                <a:latin typeface="+mn-lt"/>
              </a:rPr>
              <a:t> </a:t>
            </a:r>
            <a:r>
              <a:rPr lang="en-US" altLang="zh-CN" sz="4800" dirty="0">
                <a:solidFill>
                  <a:schemeClr val="tx1">
                    <a:lumMod val="95000"/>
                  </a:schemeClr>
                </a:solidFill>
                <a:latin typeface="+mn-lt"/>
              </a:rPr>
              <a:t>System</a:t>
            </a:r>
            <a:r>
              <a:rPr lang="zh-CN" altLang="en-US" sz="4800" dirty="0">
                <a:solidFill>
                  <a:schemeClr val="tx1">
                    <a:lumMod val="95000"/>
                  </a:schemeClr>
                </a:solidFill>
                <a:latin typeface="+mn-lt"/>
              </a:rPr>
              <a:t> </a:t>
            </a:r>
            <a:r>
              <a:rPr lang="en-US" altLang="zh-CN" sz="4800" dirty="0">
                <a:solidFill>
                  <a:schemeClr val="tx1">
                    <a:lumMod val="95000"/>
                  </a:schemeClr>
                </a:solidFill>
                <a:latin typeface="+mn-lt"/>
              </a:rPr>
              <a:t>Analysis</a:t>
            </a:r>
            <a:r>
              <a:rPr lang="zh-CN" altLang="en-US" sz="4800" dirty="0">
                <a:solidFill>
                  <a:schemeClr val="tx1">
                    <a:lumMod val="95000"/>
                  </a:schemeClr>
                </a:solidFill>
                <a:latin typeface="+mn-lt"/>
              </a:rPr>
              <a:t> </a:t>
            </a:r>
            <a:r>
              <a:rPr lang="en-US" altLang="zh-CN" sz="4800" dirty="0">
                <a:solidFill>
                  <a:schemeClr val="tx1">
                    <a:lumMod val="95000"/>
                  </a:schemeClr>
                </a:solidFill>
                <a:latin typeface="+mn-lt"/>
              </a:rPr>
              <a:t>and</a:t>
            </a:r>
            <a:r>
              <a:rPr lang="zh-CN" altLang="en-US" sz="4800" dirty="0">
                <a:solidFill>
                  <a:schemeClr val="tx1">
                    <a:lumMod val="95000"/>
                  </a:schemeClr>
                </a:solidFill>
                <a:latin typeface="+mn-lt"/>
              </a:rPr>
              <a:t> </a:t>
            </a:r>
            <a:r>
              <a:rPr lang="en-US" altLang="zh-CN" sz="4800" dirty="0">
                <a:solidFill>
                  <a:schemeClr val="tx1">
                    <a:lumMod val="95000"/>
                  </a:schemeClr>
                </a:solidFill>
                <a:latin typeface="+mn-lt"/>
              </a:rPr>
              <a:t>Design</a:t>
            </a:r>
            <a:endParaRPr lang="en-CN" sz="4800" dirty="0">
              <a:solidFill>
                <a:schemeClr val="tx1">
                  <a:lumMod val="95000"/>
                </a:schemeClr>
              </a:solidFill>
              <a:latin typeface="+mn-lt"/>
            </a:endParaRPr>
          </a:p>
        </p:txBody>
      </p:sp>
      <p:sp>
        <p:nvSpPr>
          <p:cNvPr id="3" name="Content Placeholder 2">
            <a:extLst>
              <a:ext uri="{FF2B5EF4-FFF2-40B4-BE49-F238E27FC236}">
                <a16:creationId xmlns:a16="http://schemas.microsoft.com/office/drawing/2014/main" id="{6AD32437-4F9C-D74A-A910-D6920708C606}"/>
              </a:ext>
            </a:extLst>
          </p:cNvPr>
          <p:cNvSpPr>
            <a:spLocks noGrp="1"/>
          </p:cNvSpPr>
          <p:nvPr>
            <p:ph idx="1"/>
          </p:nvPr>
        </p:nvSpPr>
        <p:spPr>
          <a:xfrm>
            <a:off x="316804" y="876701"/>
            <a:ext cx="11875196" cy="4351338"/>
          </a:xfrm>
        </p:spPr>
        <p:txBody>
          <a:bodyPr/>
          <a:lstStyle/>
          <a:p>
            <a:r>
              <a:rPr lang="en-US" altLang="en-CN" sz="2400" dirty="0">
                <a:solidFill>
                  <a:schemeClr val="tx1">
                    <a:lumMod val="95000"/>
                  </a:schemeClr>
                </a:solidFill>
              </a:rPr>
              <a:t>Delivering a system without proper planning leads to great user dissatisfaction and frequently causes the system to fall into disuse</a:t>
            </a:r>
          </a:p>
          <a:p>
            <a:r>
              <a:rPr lang="en-US" altLang="en-CN" sz="2400" dirty="0">
                <a:solidFill>
                  <a:schemeClr val="tx1">
                    <a:lumMod val="95000"/>
                  </a:schemeClr>
                </a:solidFill>
              </a:rPr>
              <a:t>Lends structure to the analysis and design of information systems</a:t>
            </a:r>
          </a:p>
          <a:p>
            <a:r>
              <a:rPr lang="en-US" altLang="en-CN" sz="2400" dirty="0">
                <a:solidFill>
                  <a:schemeClr val="tx1">
                    <a:lumMod val="95000"/>
                  </a:schemeClr>
                </a:solidFill>
              </a:rPr>
              <a:t>A series of processes systematically undertaken to improve a business through the use of computerized information systems</a:t>
            </a:r>
          </a:p>
          <a:p>
            <a:endParaRPr lang="en-CN" dirty="0"/>
          </a:p>
        </p:txBody>
      </p:sp>
      <p:pic>
        <p:nvPicPr>
          <p:cNvPr id="18434" name="Picture 2">
            <a:extLst>
              <a:ext uri="{FF2B5EF4-FFF2-40B4-BE49-F238E27FC236}">
                <a16:creationId xmlns:a16="http://schemas.microsoft.com/office/drawing/2014/main" id="{00AB4E67-77F0-2246-92A5-054BE07E4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0684" y="2792891"/>
            <a:ext cx="4467346" cy="37104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C18B35-4491-7C48-B429-6EF133A442CF}"/>
              </a:ext>
            </a:extLst>
          </p:cNvPr>
          <p:cNvSpPr/>
          <p:nvPr/>
        </p:nvSpPr>
        <p:spPr>
          <a:xfrm>
            <a:off x="697301" y="6441897"/>
            <a:ext cx="9302472" cy="954107"/>
          </a:xfrm>
          <a:prstGeom prst="rect">
            <a:avLst/>
          </a:prstGeom>
        </p:spPr>
        <p:txBody>
          <a:bodyPr wrap="square">
            <a:spAutoFit/>
          </a:bodyPr>
          <a:lstStyle/>
          <a:p>
            <a:pPr algn="ctr" fontAlgn="base"/>
            <a:r>
              <a:rPr lang="en-US" sz="2000" dirty="0">
                <a:solidFill>
                  <a:srgbClr val="FFC000"/>
                </a:solidFill>
                <a:latin typeface="Gotham Narrow Book"/>
              </a:rPr>
              <a:t>Cartoon by Barrett illustrating the importance of shared understanding</a:t>
            </a:r>
          </a:p>
          <a:p>
            <a:br>
              <a:rPr lang="en-US" dirty="0"/>
            </a:br>
            <a:endParaRPr lang="en-CN" dirty="0"/>
          </a:p>
        </p:txBody>
      </p:sp>
    </p:spTree>
    <p:extLst>
      <p:ext uri="{BB962C8B-B14F-4D97-AF65-F5344CB8AC3E}">
        <p14:creationId xmlns:p14="http://schemas.microsoft.com/office/powerpoint/2010/main" val="343561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81CBC-9886-7942-9A7E-381525137ABD}"/>
              </a:ext>
            </a:extLst>
          </p:cNvPr>
          <p:cNvSpPr>
            <a:spLocks noGrp="1"/>
          </p:cNvSpPr>
          <p:nvPr>
            <p:ph type="title"/>
          </p:nvPr>
        </p:nvSpPr>
        <p:spPr>
          <a:xfrm>
            <a:off x="838200" y="148246"/>
            <a:ext cx="10515600" cy="1325563"/>
          </a:xfrm>
        </p:spPr>
        <p:txBody>
          <a:bodyPr>
            <a:noAutofit/>
          </a:bodyPr>
          <a:lstStyle/>
          <a:p>
            <a:r>
              <a:rPr lang="en-US" sz="4800" dirty="0"/>
              <a:t>Comic : Software Development Process</a:t>
            </a:r>
            <a:br>
              <a:rPr lang="en-US" sz="4800" dirty="0"/>
            </a:br>
            <a:endParaRPr lang="en-CN" sz="4800" dirty="0"/>
          </a:p>
        </p:txBody>
      </p:sp>
      <p:pic>
        <p:nvPicPr>
          <p:cNvPr id="1026" name="Picture 2" descr="Comic">
            <a:extLst>
              <a:ext uri="{FF2B5EF4-FFF2-40B4-BE49-F238E27FC236}">
                <a16:creationId xmlns:a16="http://schemas.microsoft.com/office/drawing/2014/main" id="{F3F0B402-07A9-5C4C-AA88-13528DCF1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682" y="875213"/>
            <a:ext cx="7783143" cy="5834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210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060C-3BA6-9344-A252-F7B169A83B83}"/>
              </a:ext>
            </a:extLst>
          </p:cNvPr>
          <p:cNvSpPr>
            <a:spLocks noGrp="1"/>
          </p:cNvSpPr>
          <p:nvPr>
            <p:ph type="title"/>
          </p:nvPr>
        </p:nvSpPr>
        <p:spPr>
          <a:xfrm>
            <a:off x="838200" y="-62165"/>
            <a:ext cx="10515600" cy="1325563"/>
          </a:xfrm>
        </p:spPr>
        <p:txBody>
          <a:bodyPr>
            <a:normAutofit/>
          </a:bodyPr>
          <a:lstStyle/>
          <a:p>
            <a:r>
              <a:rPr lang="en-CN" sz="4800" dirty="0"/>
              <a:t>Roles of a Systems Analyst</a:t>
            </a:r>
          </a:p>
        </p:txBody>
      </p:sp>
      <p:sp>
        <p:nvSpPr>
          <p:cNvPr id="3" name="Content Placeholder 2">
            <a:extLst>
              <a:ext uri="{FF2B5EF4-FFF2-40B4-BE49-F238E27FC236}">
                <a16:creationId xmlns:a16="http://schemas.microsoft.com/office/drawing/2014/main" id="{4F565AD1-3EBE-DE42-820C-FC6D8AF2570B}"/>
              </a:ext>
            </a:extLst>
          </p:cNvPr>
          <p:cNvSpPr>
            <a:spLocks noGrp="1"/>
          </p:cNvSpPr>
          <p:nvPr>
            <p:ph idx="1"/>
          </p:nvPr>
        </p:nvSpPr>
        <p:spPr>
          <a:xfrm>
            <a:off x="838199" y="856989"/>
            <a:ext cx="11219986" cy="5774270"/>
          </a:xfrm>
        </p:spPr>
        <p:txBody>
          <a:bodyPr>
            <a:normAutofit fontScale="77500" lnSpcReduction="20000"/>
          </a:bodyPr>
          <a:lstStyle/>
          <a:p>
            <a:endParaRPr lang="en-CN" dirty="0"/>
          </a:p>
          <a:p>
            <a:pPr>
              <a:lnSpc>
                <a:spcPct val="120000"/>
              </a:lnSpc>
            </a:pPr>
            <a:r>
              <a:rPr lang="en-US" altLang="en-CN" sz="3500" dirty="0">
                <a:solidFill>
                  <a:schemeClr val="tx1">
                    <a:lumMod val="95000"/>
                  </a:schemeClr>
                </a:solidFill>
              </a:rPr>
              <a:t>The analyst must be able to work with people of all descriptions and be experienced in working with computers</a:t>
            </a:r>
          </a:p>
          <a:p>
            <a:pPr>
              <a:lnSpc>
                <a:spcPct val="120000"/>
              </a:lnSpc>
            </a:pPr>
            <a:r>
              <a:rPr lang="en-US" altLang="en-CN" sz="3500" dirty="0">
                <a:solidFill>
                  <a:schemeClr val="tx1">
                    <a:lumMod val="95000"/>
                  </a:schemeClr>
                </a:solidFill>
              </a:rPr>
              <a:t>Three primary roles:</a:t>
            </a:r>
          </a:p>
          <a:p>
            <a:pPr lvl="1">
              <a:lnSpc>
                <a:spcPct val="120000"/>
              </a:lnSpc>
            </a:pPr>
            <a:r>
              <a:rPr lang="en-US" altLang="en-CN" sz="3000" dirty="0">
                <a:solidFill>
                  <a:schemeClr val="tx1">
                    <a:lumMod val="95000"/>
                  </a:schemeClr>
                </a:solidFill>
              </a:rPr>
              <a:t>Consultant</a:t>
            </a:r>
          </a:p>
          <a:p>
            <a:pPr lvl="1">
              <a:lnSpc>
                <a:spcPct val="120000"/>
              </a:lnSpc>
            </a:pPr>
            <a:r>
              <a:rPr lang="en-US" altLang="en-CN" sz="3000" dirty="0">
                <a:solidFill>
                  <a:schemeClr val="tx1">
                    <a:lumMod val="95000"/>
                  </a:schemeClr>
                </a:solidFill>
              </a:rPr>
              <a:t>Supporting expert</a:t>
            </a:r>
          </a:p>
          <a:p>
            <a:pPr lvl="1">
              <a:lnSpc>
                <a:spcPct val="120000"/>
              </a:lnSpc>
            </a:pPr>
            <a:r>
              <a:rPr lang="en-US" altLang="en-CN" sz="3000" dirty="0">
                <a:solidFill>
                  <a:schemeClr val="tx1">
                    <a:lumMod val="95000"/>
                  </a:schemeClr>
                </a:solidFill>
              </a:rPr>
              <a:t>Agent of change</a:t>
            </a:r>
            <a:endParaRPr lang="en-CN" sz="3000" dirty="0">
              <a:solidFill>
                <a:schemeClr val="tx1">
                  <a:lumMod val="95000"/>
                </a:schemeClr>
              </a:solidFill>
            </a:endParaRPr>
          </a:p>
          <a:p>
            <a:pPr>
              <a:lnSpc>
                <a:spcPct val="120000"/>
              </a:lnSpc>
            </a:pPr>
            <a:r>
              <a:rPr lang="en-CN" sz="3500" dirty="0">
                <a:solidFill>
                  <a:schemeClr val="tx1">
                    <a:lumMod val="95000"/>
                  </a:schemeClr>
                </a:solidFill>
              </a:rPr>
              <a:t>Qualities</a:t>
            </a:r>
          </a:p>
          <a:p>
            <a:pPr lvl="1">
              <a:lnSpc>
                <a:spcPct val="120000"/>
              </a:lnSpc>
            </a:pPr>
            <a:r>
              <a:rPr lang="en-US" altLang="en-CN" sz="3000" dirty="0">
                <a:solidFill>
                  <a:schemeClr val="tx1">
                    <a:lumMod val="95000"/>
                  </a:schemeClr>
                </a:solidFill>
              </a:rPr>
              <a:t>Problem solver</a:t>
            </a:r>
          </a:p>
          <a:p>
            <a:pPr lvl="1">
              <a:lnSpc>
                <a:spcPct val="120000"/>
              </a:lnSpc>
            </a:pPr>
            <a:r>
              <a:rPr lang="en-US" altLang="en-CN" sz="3000" dirty="0">
                <a:solidFill>
                  <a:schemeClr val="tx1">
                    <a:lumMod val="95000"/>
                  </a:schemeClr>
                </a:solidFill>
              </a:rPr>
              <a:t>Communicator</a:t>
            </a:r>
          </a:p>
          <a:p>
            <a:pPr lvl="1">
              <a:lnSpc>
                <a:spcPct val="120000"/>
              </a:lnSpc>
            </a:pPr>
            <a:r>
              <a:rPr lang="en-US" altLang="en-CN" sz="3000" dirty="0">
                <a:solidFill>
                  <a:schemeClr val="tx1">
                    <a:lumMod val="95000"/>
                  </a:schemeClr>
                </a:solidFill>
              </a:rPr>
              <a:t>Strong personal and professional ethics</a:t>
            </a:r>
          </a:p>
          <a:p>
            <a:pPr lvl="1">
              <a:lnSpc>
                <a:spcPct val="120000"/>
              </a:lnSpc>
            </a:pPr>
            <a:r>
              <a:rPr lang="en-US" altLang="en-CN" sz="3000" dirty="0">
                <a:solidFill>
                  <a:schemeClr val="tx1">
                    <a:lumMod val="95000"/>
                  </a:schemeClr>
                </a:solidFill>
              </a:rPr>
              <a:t>Self-disciplined and self-motivated</a:t>
            </a:r>
          </a:p>
          <a:p>
            <a:pPr marL="0" indent="0">
              <a:buNone/>
            </a:pPr>
            <a:endParaRPr lang="en-CN" dirty="0"/>
          </a:p>
        </p:txBody>
      </p:sp>
    </p:spTree>
    <p:extLst>
      <p:ext uri="{BB962C8B-B14F-4D97-AF65-F5344CB8AC3E}">
        <p14:creationId xmlns:p14="http://schemas.microsoft.com/office/powerpoint/2010/main" val="3920952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E7102-B871-024F-9A79-B01F1D3206F4}"/>
              </a:ext>
            </a:extLst>
          </p:cNvPr>
          <p:cNvSpPr>
            <a:spLocks noGrp="1"/>
          </p:cNvSpPr>
          <p:nvPr>
            <p:ph type="title"/>
          </p:nvPr>
        </p:nvSpPr>
        <p:spPr>
          <a:xfrm>
            <a:off x="575156" y="-201449"/>
            <a:ext cx="10515600" cy="1325563"/>
          </a:xfrm>
        </p:spPr>
        <p:txBody>
          <a:bodyPr>
            <a:normAutofit/>
          </a:bodyPr>
          <a:lstStyle/>
          <a:p>
            <a:r>
              <a:rPr lang="en-CN" sz="4800" dirty="0"/>
              <a:t>Software Architect</a:t>
            </a:r>
          </a:p>
        </p:txBody>
      </p:sp>
      <p:sp>
        <p:nvSpPr>
          <p:cNvPr id="3" name="Content Placeholder 2">
            <a:extLst>
              <a:ext uri="{FF2B5EF4-FFF2-40B4-BE49-F238E27FC236}">
                <a16:creationId xmlns:a16="http://schemas.microsoft.com/office/drawing/2014/main" id="{03DF527F-A5C1-3744-B590-059BCE195820}"/>
              </a:ext>
            </a:extLst>
          </p:cNvPr>
          <p:cNvSpPr>
            <a:spLocks noGrp="1"/>
          </p:cNvSpPr>
          <p:nvPr>
            <p:ph idx="1"/>
          </p:nvPr>
        </p:nvSpPr>
        <p:spPr>
          <a:xfrm>
            <a:off x="419376" y="4707756"/>
            <a:ext cx="11605188" cy="2341547"/>
          </a:xfrm>
        </p:spPr>
        <p:txBody>
          <a:bodyPr/>
          <a:lstStyle/>
          <a:p>
            <a:r>
              <a:rPr lang="en-US" dirty="0">
                <a:solidFill>
                  <a:schemeClr val="tx1">
                    <a:lumMod val="95000"/>
                  </a:schemeClr>
                </a:solidFill>
              </a:rPr>
              <a:t>A successful architect must stand on three “legs”:</a:t>
            </a:r>
          </a:p>
          <a:p>
            <a:pPr lvl="1" fontAlgn="base"/>
            <a:r>
              <a:rPr lang="en-US" sz="2000" i="1" dirty="0">
                <a:solidFill>
                  <a:schemeClr val="tx1">
                    <a:lumMod val="95000"/>
                  </a:schemeClr>
                </a:solidFill>
              </a:rPr>
              <a:t>Skill: </a:t>
            </a:r>
            <a:r>
              <a:rPr lang="en-US" sz="2000" dirty="0">
                <a:solidFill>
                  <a:schemeClr val="tx1">
                    <a:lumMod val="95000"/>
                  </a:schemeClr>
                </a:solidFill>
              </a:rPr>
              <a:t>The foundation for practicing architects. It requires knowledge and the ability to apply it to solve real problems.</a:t>
            </a:r>
          </a:p>
          <a:p>
            <a:pPr lvl="1" fontAlgn="base"/>
            <a:r>
              <a:rPr lang="en-US" sz="2000" i="1" dirty="0">
                <a:solidFill>
                  <a:schemeClr val="tx1">
                    <a:lumMod val="95000"/>
                  </a:schemeClr>
                </a:solidFill>
              </a:rPr>
              <a:t>Impact: </a:t>
            </a:r>
            <a:r>
              <a:rPr lang="en-US" sz="2000" dirty="0">
                <a:solidFill>
                  <a:schemeClr val="tx1">
                    <a:lumMod val="95000"/>
                  </a:schemeClr>
                </a:solidFill>
              </a:rPr>
              <a:t>The measure of how well an architect applies his or her skill to benefit the company.</a:t>
            </a:r>
          </a:p>
          <a:p>
            <a:pPr lvl="1" fontAlgn="base"/>
            <a:r>
              <a:rPr lang="en-US" sz="2000" i="1" dirty="0">
                <a:solidFill>
                  <a:schemeClr val="tx1">
                    <a:lumMod val="95000"/>
                  </a:schemeClr>
                </a:solidFill>
              </a:rPr>
              <a:t>Leadership: </a:t>
            </a:r>
            <a:r>
              <a:rPr lang="en-US" sz="2000" dirty="0">
                <a:solidFill>
                  <a:schemeClr val="tx1">
                    <a:lumMod val="95000"/>
                  </a:schemeClr>
                </a:solidFill>
              </a:rPr>
              <a:t>Determines whether an architect advances the state of the practice.</a:t>
            </a:r>
          </a:p>
          <a:p>
            <a:endParaRPr lang="en-CN" dirty="0"/>
          </a:p>
        </p:txBody>
      </p:sp>
      <p:grpSp>
        <p:nvGrpSpPr>
          <p:cNvPr id="4" name="Group 3">
            <a:extLst>
              <a:ext uri="{FF2B5EF4-FFF2-40B4-BE49-F238E27FC236}">
                <a16:creationId xmlns:a16="http://schemas.microsoft.com/office/drawing/2014/main" id="{D48BA294-BF39-7E45-9985-2E00C2D0982D}"/>
              </a:ext>
            </a:extLst>
          </p:cNvPr>
          <p:cNvGrpSpPr/>
          <p:nvPr/>
        </p:nvGrpSpPr>
        <p:grpSpPr>
          <a:xfrm>
            <a:off x="1630581" y="757275"/>
            <a:ext cx="8342361" cy="3883091"/>
            <a:chOff x="503548" y="1304763"/>
            <a:chExt cx="8234364" cy="4679950"/>
          </a:xfrm>
        </p:grpSpPr>
        <p:sp>
          <p:nvSpPr>
            <p:cNvPr id="5" name="AutoShape 4">
              <a:extLst>
                <a:ext uri="{FF2B5EF4-FFF2-40B4-BE49-F238E27FC236}">
                  <a16:creationId xmlns:a16="http://schemas.microsoft.com/office/drawing/2014/main" id="{0A867780-9CAB-5448-9D5D-00E1A3F26F1E}"/>
                </a:ext>
              </a:extLst>
            </p:cNvPr>
            <p:cNvSpPr>
              <a:spLocks noChangeAspect="1" noChangeArrowheads="1" noTextEdit="1"/>
            </p:cNvSpPr>
            <p:nvPr/>
          </p:nvSpPr>
          <p:spPr bwMode="auto">
            <a:xfrm>
              <a:off x="503548" y="1304763"/>
              <a:ext cx="8234364" cy="4679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6" name="Group 63">
              <a:extLst>
                <a:ext uri="{FF2B5EF4-FFF2-40B4-BE49-F238E27FC236}">
                  <a16:creationId xmlns:a16="http://schemas.microsoft.com/office/drawing/2014/main" id="{0A34EEFE-EEFA-B643-8D3C-D6E74C5287D6}"/>
                </a:ext>
              </a:extLst>
            </p:cNvPr>
            <p:cNvGrpSpPr>
              <a:grpSpLocks/>
            </p:cNvGrpSpPr>
            <p:nvPr/>
          </p:nvGrpSpPr>
          <p:grpSpPr bwMode="auto">
            <a:xfrm>
              <a:off x="7358374" y="1376201"/>
              <a:ext cx="744538" cy="979488"/>
              <a:chOff x="4658" y="935"/>
              <a:chExt cx="469" cy="617"/>
            </a:xfrm>
          </p:grpSpPr>
          <p:sp>
            <p:nvSpPr>
              <p:cNvPr id="936" name="Freeform 6">
                <a:extLst>
                  <a:ext uri="{FF2B5EF4-FFF2-40B4-BE49-F238E27FC236}">
                    <a16:creationId xmlns:a16="http://schemas.microsoft.com/office/drawing/2014/main" id="{99A41562-FD9A-AD4A-8205-7B4DDD53BF5D}"/>
                  </a:ext>
                </a:extLst>
              </p:cNvPr>
              <p:cNvSpPr>
                <a:spLocks/>
              </p:cNvSpPr>
              <p:nvPr/>
            </p:nvSpPr>
            <p:spPr bwMode="auto">
              <a:xfrm>
                <a:off x="4767" y="1500"/>
                <a:ext cx="247" cy="27"/>
              </a:xfrm>
              <a:custGeom>
                <a:avLst/>
                <a:gdLst/>
                <a:ahLst/>
                <a:cxnLst>
                  <a:cxn ang="0">
                    <a:pos x="11" y="0"/>
                  </a:cxn>
                  <a:cxn ang="0">
                    <a:pos x="0" y="161"/>
                  </a:cxn>
                  <a:cxn ang="0">
                    <a:pos x="1476" y="161"/>
                  </a:cxn>
                  <a:cxn ang="0">
                    <a:pos x="1482" y="29"/>
                  </a:cxn>
                  <a:cxn ang="0">
                    <a:pos x="11" y="0"/>
                  </a:cxn>
                </a:cxnLst>
                <a:rect l="0" t="0" r="r" b="b"/>
                <a:pathLst>
                  <a:path w="1482" h="161">
                    <a:moveTo>
                      <a:pt x="11" y="0"/>
                    </a:moveTo>
                    <a:lnTo>
                      <a:pt x="0" y="161"/>
                    </a:lnTo>
                    <a:lnTo>
                      <a:pt x="1476" y="161"/>
                    </a:lnTo>
                    <a:lnTo>
                      <a:pt x="1482" y="29"/>
                    </a:lnTo>
                    <a:lnTo>
                      <a:pt x="11" y="0"/>
                    </a:lnTo>
                    <a:close/>
                  </a:path>
                </a:pathLst>
              </a:custGeom>
              <a:solidFill>
                <a:srgbClr val="80808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37" name="Group 18">
                <a:extLst>
                  <a:ext uri="{FF2B5EF4-FFF2-40B4-BE49-F238E27FC236}">
                    <a16:creationId xmlns:a16="http://schemas.microsoft.com/office/drawing/2014/main" id="{584ECA55-CB26-0244-933C-B44376A0A20A}"/>
                  </a:ext>
                </a:extLst>
              </p:cNvPr>
              <p:cNvGrpSpPr>
                <a:grpSpLocks/>
              </p:cNvGrpSpPr>
              <p:nvPr/>
            </p:nvGrpSpPr>
            <p:grpSpPr bwMode="auto">
              <a:xfrm>
                <a:off x="4658" y="1137"/>
                <a:ext cx="407" cy="381"/>
                <a:chOff x="4658" y="1137"/>
                <a:chExt cx="407" cy="381"/>
              </a:xfrm>
            </p:grpSpPr>
            <p:sp>
              <p:nvSpPr>
                <p:cNvPr id="982" name="Freeform 7">
                  <a:extLst>
                    <a:ext uri="{FF2B5EF4-FFF2-40B4-BE49-F238E27FC236}">
                      <a16:creationId xmlns:a16="http://schemas.microsoft.com/office/drawing/2014/main" id="{4C95A5B1-EBD1-2345-B7A2-CC254078B0A8}"/>
                    </a:ext>
                  </a:extLst>
                </p:cNvPr>
                <p:cNvSpPr>
                  <a:spLocks/>
                </p:cNvSpPr>
                <p:nvPr/>
              </p:nvSpPr>
              <p:spPr bwMode="auto">
                <a:xfrm>
                  <a:off x="4658" y="1137"/>
                  <a:ext cx="407" cy="381"/>
                </a:xfrm>
                <a:custGeom>
                  <a:avLst/>
                  <a:gdLst/>
                  <a:ahLst/>
                  <a:cxnLst>
                    <a:cxn ang="0">
                      <a:pos x="551" y="1517"/>
                    </a:cxn>
                    <a:cxn ang="0">
                      <a:pos x="495" y="1544"/>
                    </a:cxn>
                    <a:cxn ang="0">
                      <a:pos x="19" y="1385"/>
                    </a:cxn>
                    <a:cxn ang="0">
                      <a:pos x="0" y="1282"/>
                    </a:cxn>
                    <a:cxn ang="0">
                      <a:pos x="75" y="1179"/>
                    </a:cxn>
                    <a:cxn ang="0">
                      <a:pos x="178" y="1001"/>
                    </a:cxn>
                    <a:cxn ang="0">
                      <a:pos x="420" y="561"/>
                    </a:cxn>
                    <a:cxn ang="0">
                      <a:pos x="466" y="355"/>
                    </a:cxn>
                    <a:cxn ang="0">
                      <a:pos x="542" y="315"/>
                    </a:cxn>
                    <a:cxn ang="0">
                      <a:pos x="663" y="278"/>
                    </a:cxn>
                    <a:cxn ang="0">
                      <a:pos x="812" y="240"/>
                    </a:cxn>
                    <a:cxn ang="0">
                      <a:pos x="952" y="150"/>
                    </a:cxn>
                    <a:cxn ang="0">
                      <a:pos x="1176" y="103"/>
                    </a:cxn>
                    <a:cxn ang="0">
                      <a:pos x="1269" y="0"/>
                    </a:cxn>
                    <a:cxn ang="0">
                      <a:pos x="1726" y="10"/>
                    </a:cxn>
                    <a:cxn ang="0">
                      <a:pos x="1791" y="84"/>
                    </a:cxn>
                    <a:cxn ang="0">
                      <a:pos x="1846" y="130"/>
                    </a:cxn>
                    <a:cxn ang="0">
                      <a:pos x="1884" y="121"/>
                    </a:cxn>
                    <a:cxn ang="0">
                      <a:pos x="1940" y="150"/>
                    </a:cxn>
                    <a:cxn ang="0">
                      <a:pos x="1996" y="121"/>
                    </a:cxn>
                    <a:cxn ang="0">
                      <a:pos x="2126" y="121"/>
                    </a:cxn>
                    <a:cxn ang="0">
                      <a:pos x="2210" y="150"/>
                    </a:cxn>
                    <a:cxn ang="0">
                      <a:pos x="2351" y="243"/>
                    </a:cxn>
                    <a:cxn ang="0">
                      <a:pos x="2407" y="328"/>
                    </a:cxn>
                    <a:cxn ang="0">
                      <a:pos x="2407" y="412"/>
                    </a:cxn>
                    <a:cxn ang="0">
                      <a:pos x="2407" y="458"/>
                    </a:cxn>
                    <a:cxn ang="0">
                      <a:pos x="2424" y="534"/>
                    </a:cxn>
                    <a:cxn ang="0">
                      <a:pos x="2444" y="646"/>
                    </a:cxn>
                    <a:cxn ang="0">
                      <a:pos x="2424" y="767"/>
                    </a:cxn>
                    <a:cxn ang="0">
                      <a:pos x="2424" y="805"/>
                    </a:cxn>
                    <a:cxn ang="0">
                      <a:pos x="2331" y="815"/>
                    </a:cxn>
                    <a:cxn ang="0">
                      <a:pos x="2312" y="908"/>
                    </a:cxn>
                    <a:cxn ang="0">
                      <a:pos x="2266" y="1038"/>
                    </a:cxn>
                    <a:cxn ang="0">
                      <a:pos x="2256" y="1292"/>
                    </a:cxn>
                    <a:cxn ang="0">
                      <a:pos x="2275" y="1544"/>
                    </a:cxn>
                    <a:cxn ang="0">
                      <a:pos x="2248" y="1760"/>
                    </a:cxn>
                    <a:cxn ang="0">
                      <a:pos x="2182" y="1947"/>
                    </a:cxn>
                    <a:cxn ang="0">
                      <a:pos x="2248" y="2124"/>
                    </a:cxn>
                    <a:cxn ang="0">
                      <a:pos x="2201" y="2209"/>
                    </a:cxn>
                    <a:cxn ang="0">
                      <a:pos x="2005" y="2266"/>
                    </a:cxn>
                    <a:cxn ang="0">
                      <a:pos x="1791" y="2266"/>
                    </a:cxn>
                    <a:cxn ang="0">
                      <a:pos x="1502" y="2284"/>
                    </a:cxn>
                    <a:cxn ang="0">
                      <a:pos x="1250" y="2266"/>
                    </a:cxn>
                    <a:cxn ang="0">
                      <a:pos x="1101" y="2219"/>
                    </a:cxn>
                    <a:cxn ang="0">
                      <a:pos x="961" y="2219"/>
                    </a:cxn>
                    <a:cxn ang="0">
                      <a:pos x="896" y="2237"/>
                    </a:cxn>
                    <a:cxn ang="0">
                      <a:pos x="691" y="2163"/>
                    </a:cxn>
                    <a:cxn ang="0">
                      <a:pos x="598" y="2181"/>
                    </a:cxn>
                    <a:cxn ang="0">
                      <a:pos x="532" y="2087"/>
                    </a:cxn>
                    <a:cxn ang="0">
                      <a:pos x="569" y="1909"/>
                    </a:cxn>
                    <a:cxn ang="0">
                      <a:pos x="569" y="1872"/>
                    </a:cxn>
                    <a:cxn ang="0">
                      <a:pos x="644" y="1647"/>
                    </a:cxn>
                    <a:cxn ang="0">
                      <a:pos x="551" y="1517"/>
                    </a:cxn>
                  </a:cxnLst>
                  <a:rect l="0" t="0" r="r" b="b"/>
                  <a:pathLst>
                    <a:path w="2444" h="2284">
                      <a:moveTo>
                        <a:pt x="551" y="1517"/>
                      </a:moveTo>
                      <a:lnTo>
                        <a:pt x="495" y="1544"/>
                      </a:lnTo>
                      <a:lnTo>
                        <a:pt x="19" y="1385"/>
                      </a:lnTo>
                      <a:lnTo>
                        <a:pt x="0" y="1282"/>
                      </a:lnTo>
                      <a:lnTo>
                        <a:pt x="75" y="1179"/>
                      </a:lnTo>
                      <a:lnTo>
                        <a:pt x="178" y="1001"/>
                      </a:lnTo>
                      <a:lnTo>
                        <a:pt x="420" y="561"/>
                      </a:lnTo>
                      <a:lnTo>
                        <a:pt x="466" y="355"/>
                      </a:lnTo>
                      <a:lnTo>
                        <a:pt x="542" y="315"/>
                      </a:lnTo>
                      <a:lnTo>
                        <a:pt x="663" y="278"/>
                      </a:lnTo>
                      <a:lnTo>
                        <a:pt x="812" y="240"/>
                      </a:lnTo>
                      <a:lnTo>
                        <a:pt x="952" y="150"/>
                      </a:lnTo>
                      <a:lnTo>
                        <a:pt x="1176" y="103"/>
                      </a:lnTo>
                      <a:lnTo>
                        <a:pt x="1269" y="0"/>
                      </a:lnTo>
                      <a:lnTo>
                        <a:pt x="1726" y="10"/>
                      </a:lnTo>
                      <a:lnTo>
                        <a:pt x="1791" y="84"/>
                      </a:lnTo>
                      <a:lnTo>
                        <a:pt x="1846" y="130"/>
                      </a:lnTo>
                      <a:lnTo>
                        <a:pt x="1884" y="121"/>
                      </a:lnTo>
                      <a:lnTo>
                        <a:pt x="1940" y="150"/>
                      </a:lnTo>
                      <a:lnTo>
                        <a:pt x="1996" y="121"/>
                      </a:lnTo>
                      <a:lnTo>
                        <a:pt x="2126" y="121"/>
                      </a:lnTo>
                      <a:lnTo>
                        <a:pt x="2210" y="150"/>
                      </a:lnTo>
                      <a:lnTo>
                        <a:pt x="2351" y="243"/>
                      </a:lnTo>
                      <a:lnTo>
                        <a:pt x="2407" y="328"/>
                      </a:lnTo>
                      <a:lnTo>
                        <a:pt x="2407" y="412"/>
                      </a:lnTo>
                      <a:lnTo>
                        <a:pt x="2407" y="458"/>
                      </a:lnTo>
                      <a:lnTo>
                        <a:pt x="2424" y="534"/>
                      </a:lnTo>
                      <a:lnTo>
                        <a:pt x="2444" y="646"/>
                      </a:lnTo>
                      <a:lnTo>
                        <a:pt x="2424" y="767"/>
                      </a:lnTo>
                      <a:lnTo>
                        <a:pt x="2424" y="805"/>
                      </a:lnTo>
                      <a:lnTo>
                        <a:pt x="2331" y="815"/>
                      </a:lnTo>
                      <a:lnTo>
                        <a:pt x="2312" y="908"/>
                      </a:lnTo>
                      <a:lnTo>
                        <a:pt x="2266" y="1038"/>
                      </a:lnTo>
                      <a:lnTo>
                        <a:pt x="2256" y="1292"/>
                      </a:lnTo>
                      <a:lnTo>
                        <a:pt x="2275" y="1544"/>
                      </a:lnTo>
                      <a:lnTo>
                        <a:pt x="2248" y="1760"/>
                      </a:lnTo>
                      <a:lnTo>
                        <a:pt x="2182" y="1947"/>
                      </a:lnTo>
                      <a:lnTo>
                        <a:pt x="2248" y="2124"/>
                      </a:lnTo>
                      <a:lnTo>
                        <a:pt x="2201" y="2209"/>
                      </a:lnTo>
                      <a:lnTo>
                        <a:pt x="2005" y="2266"/>
                      </a:lnTo>
                      <a:lnTo>
                        <a:pt x="1791" y="2266"/>
                      </a:lnTo>
                      <a:lnTo>
                        <a:pt x="1502" y="2284"/>
                      </a:lnTo>
                      <a:lnTo>
                        <a:pt x="1250" y="2266"/>
                      </a:lnTo>
                      <a:lnTo>
                        <a:pt x="1101" y="2219"/>
                      </a:lnTo>
                      <a:lnTo>
                        <a:pt x="961" y="2219"/>
                      </a:lnTo>
                      <a:lnTo>
                        <a:pt x="896" y="2237"/>
                      </a:lnTo>
                      <a:lnTo>
                        <a:pt x="691" y="2163"/>
                      </a:lnTo>
                      <a:lnTo>
                        <a:pt x="598" y="2181"/>
                      </a:lnTo>
                      <a:lnTo>
                        <a:pt x="532" y="2087"/>
                      </a:lnTo>
                      <a:lnTo>
                        <a:pt x="569" y="1909"/>
                      </a:lnTo>
                      <a:lnTo>
                        <a:pt x="569" y="1872"/>
                      </a:lnTo>
                      <a:lnTo>
                        <a:pt x="644" y="1647"/>
                      </a:lnTo>
                      <a:lnTo>
                        <a:pt x="551" y="1517"/>
                      </a:lnTo>
                      <a:close/>
                    </a:path>
                  </a:pathLst>
                </a:custGeom>
                <a:solidFill>
                  <a:srgbClr val="00C0C0"/>
                </a:solidFill>
                <a:ln w="3175">
                  <a:solidFill>
                    <a:srgbClr val="00404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Freeform 8">
                  <a:extLst>
                    <a:ext uri="{FF2B5EF4-FFF2-40B4-BE49-F238E27FC236}">
                      <a16:creationId xmlns:a16="http://schemas.microsoft.com/office/drawing/2014/main" id="{1CFDAF9D-6C93-8247-9968-C8A200094470}"/>
                    </a:ext>
                  </a:extLst>
                </p:cNvPr>
                <p:cNvSpPr>
                  <a:spLocks/>
                </p:cNvSpPr>
                <p:nvPr/>
              </p:nvSpPr>
              <p:spPr bwMode="auto">
                <a:xfrm>
                  <a:off x="4970" y="1273"/>
                  <a:ext cx="76" cy="126"/>
                </a:xfrm>
                <a:custGeom>
                  <a:avLst/>
                  <a:gdLst/>
                  <a:ahLst/>
                  <a:cxnLst>
                    <a:cxn ang="0">
                      <a:pos x="46" y="37"/>
                    </a:cxn>
                    <a:cxn ang="0">
                      <a:pos x="133" y="93"/>
                    </a:cxn>
                    <a:cxn ang="0">
                      <a:pos x="184" y="93"/>
                    </a:cxn>
                    <a:cxn ang="0">
                      <a:pos x="273" y="74"/>
                    </a:cxn>
                    <a:cxn ang="0">
                      <a:pos x="393" y="0"/>
                    </a:cxn>
                    <a:cxn ang="0">
                      <a:pos x="459" y="0"/>
                    </a:cxn>
                    <a:cxn ang="0">
                      <a:pos x="416" y="149"/>
                    </a:cxn>
                    <a:cxn ang="0">
                      <a:pos x="393" y="219"/>
                    </a:cxn>
                    <a:cxn ang="0">
                      <a:pos x="393" y="307"/>
                    </a:cxn>
                    <a:cxn ang="0">
                      <a:pos x="374" y="419"/>
                    </a:cxn>
                    <a:cxn ang="0">
                      <a:pos x="374" y="489"/>
                    </a:cxn>
                    <a:cxn ang="0">
                      <a:pos x="393" y="648"/>
                    </a:cxn>
                    <a:cxn ang="0">
                      <a:pos x="388" y="759"/>
                    </a:cxn>
                    <a:cxn ang="0">
                      <a:pos x="361" y="666"/>
                    </a:cxn>
                    <a:cxn ang="0">
                      <a:pos x="338" y="532"/>
                    </a:cxn>
                    <a:cxn ang="0">
                      <a:pos x="296" y="410"/>
                    </a:cxn>
                    <a:cxn ang="0">
                      <a:pos x="277" y="302"/>
                    </a:cxn>
                    <a:cxn ang="0">
                      <a:pos x="268" y="321"/>
                    </a:cxn>
                    <a:cxn ang="0">
                      <a:pos x="203" y="265"/>
                    </a:cxn>
                    <a:cxn ang="0">
                      <a:pos x="231" y="349"/>
                    </a:cxn>
                    <a:cxn ang="0">
                      <a:pos x="226" y="437"/>
                    </a:cxn>
                    <a:cxn ang="0">
                      <a:pos x="240" y="527"/>
                    </a:cxn>
                    <a:cxn ang="0">
                      <a:pos x="245" y="671"/>
                    </a:cxn>
                    <a:cxn ang="0">
                      <a:pos x="221" y="597"/>
                    </a:cxn>
                    <a:cxn ang="0">
                      <a:pos x="208" y="503"/>
                    </a:cxn>
                    <a:cxn ang="0">
                      <a:pos x="203" y="466"/>
                    </a:cxn>
                    <a:cxn ang="0">
                      <a:pos x="180" y="391"/>
                    </a:cxn>
                    <a:cxn ang="0">
                      <a:pos x="133" y="326"/>
                    </a:cxn>
                    <a:cxn ang="0">
                      <a:pos x="119" y="368"/>
                    </a:cxn>
                    <a:cxn ang="0">
                      <a:pos x="93" y="577"/>
                    </a:cxn>
                    <a:cxn ang="0">
                      <a:pos x="0" y="717"/>
                    </a:cxn>
                    <a:cxn ang="0">
                      <a:pos x="59" y="545"/>
                    </a:cxn>
                    <a:cxn ang="0">
                      <a:pos x="88" y="378"/>
                    </a:cxn>
                    <a:cxn ang="0">
                      <a:pos x="93" y="312"/>
                    </a:cxn>
                    <a:cxn ang="0">
                      <a:pos x="102" y="219"/>
                    </a:cxn>
                    <a:cxn ang="0">
                      <a:pos x="102" y="164"/>
                    </a:cxn>
                    <a:cxn ang="0">
                      <a:pos x="88" y="88"/>
                    </a:cxn>
                    <a:cxn ang="0">
                      <a:pos x="46" y="37"/>
                    </a:cxn>
                  </a:cxnLst>
                  <a:rect l="0" t="0" r="r" b="b"/>
                  <a:pathLst>
                    <a:path w="459" h="759">
                      <a:moveTo>
                        <a:pt x="46" y="37"/>
                      </a:moveTo>
                      <a:lnTo>
                        <a:pt x="133" y="93"/>
                      </a:lnTo>
                      <a:lnTo>
                        <a:pt x="184" y="93"/>
                      </a:lnTo>
                      <a:lnTo>
                        <a:pt x="273" y="74"/>
                      </a:lnTo>
                      <a:lnTo>
                        <a:pt x="393" y="0"/>
                      </a:lnTo>
                      <a:lnTo>
                        <a:pt x="459" y="0"/>
                      </a:lnTo>
                      <a:lnTo>
                        <a:pt x="416" y="149"/>
                      </a:lnTo>
                      <a:lnTo>
                        <a:pt x="393" y="219"/>
                      </a:lnTo>
                      <a:lnTo>
                        <a:pt x="393" y="307"/>
                      </a:lnTo>
                      <a:lnTo>
                        <a:pt x="374" y="419"/>
                      </a:lnTo>
                      <a:lnTo>
                        <a:pt x="374" y="489"/>
                      </a:lnTo>
                      <a:lnTo>
                        <a:pt x="393" y="648"/>
                      </a:lnTo>
                      <a:lnTo>
                        <a:pt x="388" y="759"/>
                      </a:lnTo>
                      <a:lnTo>
                        <a:pt x="361" y="666"/>
                      </a:lnTo>
                      <a:lnTo>
                        <a:pt x="338" y="532"/>
                      </a:lnTo>
                      <a:lnTo>
                        <a:pt x="296" y="410"/>
                      </a:lnTo>
                      <a:lnTo>
                        <a:pt x="277" y="302"/>
                      </a:lnTo>
                      <a:lnTo>
                        <a:pt x="268" y="321"/>
                      </a:lnTo>
                      <a:lnTo>
                        <a:pt x="203" y="265"/>
                      </a:lnTo>
                      <a:lnTo>
                        <a:pt x="231" y="349"/>
                      </a:lnTo>
                      <a:lnTo>
                        <a:pt x="226" y="437"/>
                      </a:lnTo>
                      <a:lnTo>
                        <a:pt x="240" y="527"/>
                      </a:lnTo>
                      <a:lnTo>
                        <a:pt x="245" y="671"/>
                      </a:lnTo>
                      <a:lnTo>
                        <a:pt x="221" y="597"/>
                      </a:lnTo>
                      <a:lnTo>
                        <a:pt x="208" y="503"/>
                      </a:lnTo>
                      <a:lnTo>
                        <a:pt x="203" y="466"/>
                      </a:lnTo>
                      <a:lnTo>
                        <a:pt x="180" y="391"/>
                      </a:lnTo>
                      <a:lnTo>
                        <a:pt x="133" y="326"/>
                      </a:lnTo>
                      <a:lnTo>
                        <a:pt x="119" y="368"/>
                      </a:lnTo>
                      <a:lnTo>
                        <a:pt x="93" y="577"/>
                      </a:lnTo>
                      <a:lnTo>
                        <a:pt x="0" y="717"/>
                      </a:lnTo>
                      <a:lnTo>
                        <a:pt x="59" y="545"/>
                      </a:lnTo>
                      <a:lnTo>
                        <a:pt x="88" y="378"/>
                      </a:lnTo>
                      <a:lnTo>
                        <a:pt x="93" y="312"/>
                      </a:lnTo>
                      <a:lnTo>
                        <a:pt x="102" y="219"/>
                      </a:lnTo>
                      <a:lnTo>
                        <a:pt x="102" y="164"/>
                      </a:lnTo>
                      <a:lnTo>
                        <a:pt x="88" y="88"/>
                      </a:lnTo>
                      <a:lnTo>
                        <a:pt x="46" y="37"/>
                      </a:lnTo>
                      <a:close/>
                    </a:path>
                  </a:pathLst>
                </a:custGeom>
                <a:solidFill>
                  <a:srgbClr val="0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4" name="Freeform 9">
                  <a:extLst>
                    <a:ext uri="{FF2B5EF4-FFF2-40B4-BE49-F238E27FC236}">
                      <a16:creationId xmlns:a16="http://schemas.microsoft.com/office/drawing/2014/main" id="{697FC088-5EF7-5D4B-930F-96381F571A28}"/>
                    </a:ext>
                  </a:extLst>
                </p:cNvPr>
                <p:cNvSpPr>
                  <a:spLocks/>
                </p:cNvSpPr>
                <p:nvPr/>
              </p:nvSpPr>
              <p:spPr bwMode="auto">
                <a:xfrm>
                  <a:off x="4956" y="1250"/>
                  <a:ext cx="13" cy="25"/>
                </a:xfrm>
                <a:custGeom>
                  <a:avLst/>
                  <a:gdLst/>
                  <a:ahLst/>
                  <a:cxnLst>
                    <a:cxn ang="0">
                      <a:pos x="9" y="0"/>
                    </a:cxn>
                    <a:cxn ang="0">
                      <a:pos x="0" y="70"/>
                    </a:cxn>
                    <a:cxn ang="0">
                      <a:pos x="9" y="152"/>
                    </a:cxn>
                    <a:cxn ang="0">
                      <a:pos x="72" y="134"/>
                    </a:cxn>
                    <a:cxn ang="0">
                      <a:pos x="63" y="74"/>
                    </a:cxn>
                    <a:cxn ang="0">
                      <a:pos x="9" y="0"/>
                    </a:cxn>
                  </a:cxnLst>
                  <a:rect l="0" t="0" r="r" b="b"/>
                  <a:pathLst>
                    <a:path w="72" h="152">
                      <a:moveTo>
                        <a:pt x="9" y="0"/>
                      </a:moveTo>
                      <a:lnTo>
                        <a:pt x="0" y="70"/>
                      </a:lnTo>
                      <a:lnTo>
                        <a:pt x="9" y="152"/>
                      </a:lnTo>
                      <a:lnTo>
                        <a:pt x="72" y="134"/>
                      </a:lnTo>
                      <a:lnTo>
                        <a:pt x="63" y="74"/>
                      </a:lnTo>
                      <a:lnTo>
                        <a:pt x="9" y="0"/>
                      </a:lnTo>
                      <a:close/>
                    </a:path>
                  </a:pathLst>
                </a:custGeom>
                <a:solidFill>
                  <a:srgbClr val="0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0">
                  <a:extLst>
                    <a:ext uri="{FF2B5EF4-FFF2-40B4-BE49-F238E27FC236}">
                      <a16:creationId xmlns:a16="http://schemas.microsoft.com/office/drawing/2014/main" id="{E99DD57D-B52F-2B42-898E-FF4ED8A05649}"/>
                    </a:ext>
                  </a:extLst>
                </p:cNvPr>
                <p:cNvSpPr>
                  <a:spLocks/>
                </p:cNvSpPr>
                <p:nvPr/>
              </p:nvSpPr>
              <p:spPr bwMode="auto">
                <a:xfrm>
                  <a:off x="4964" y="1249"/>
                  <a:ext cx="64" cy="30"/>
                </a:xfrm>
                <a:custGeom>
                  <a:avLst/>
                  <a:gdLst/>
                  <a:ahLst/>
                  <a:cxnLst>
                    <a:cxn ang="0">
                      <a:pos x="0" y="0"/>
                    </a:cxn>
                    <a:cxn ang="0">
                      <a:pos x="75" y="136"/>
                    </a:cxn>
                    <a:cxn ang="0">
                      <a:pos x="135" y="162"/>
                    </a:cxn>
                    <a:cxn ang="0">
                      <a:pos x="153" y="131"/>
                    </a:cxn>
                    <a:cxn ang="0">
                      <a:pos x="186" y="157"/>
                    </a:cxn>
                    <a:cxn ang="0">
                      <a:pos x="246" y="176"/>
                    </a:cxn>
                    <a:cxn ang="0">
                      <a:pos x="284" y="181"/>
                    </a:cxn>
                    <a:cxn ang="0">
                      <a:pos x="325" y="172"/>
                    </a:cxn>
                    <a:cxn ang="0">
                      <a:pos x="385" y="139"/>
                    </a:cxn>
                    <a:cxn ang="0">
                      <a:pos x="385" y="112"/>
                    </a:cxn>
                    <a:cxn ang="0">
                      <a:pos x="339" y="131"/>
                    </a:cxn>
                    <a:cxn ang="0">
                      <a:pos x="199" y="75"/>
                    </a:cxn>
                    <a:cxn ang="0">
                      <a:pos x="0" y="0"/>
                    </a:cxn>
                  </a:cxnLst>
                  <a:rect l="0" t="0" r="r" b="b"/>
                  <a:pathLst>
                    <a:path w="385" h="181">
                      <a:moveTo>
                        <a:pt x="0" y="0"/>
                      </a:moveTo>
                      <a:lnTo>
                        <a:pt x="75" y="136"/>
                      </a:lnTo>
                      <a:lnTo>
                        <a:pt x="135" y="162"/>
                      </a:lnTo>
                      <a:lnTo>
                        <a:pt x="153" y="131"/>
                      </a:lnTo>
                      <a:lnTo>
                        <a:pt x="186" y="157"/>
                      </a:lnTo>
                      <a:lnTo>
                        <a:pt x="246" y="176"/>
                      </a:lnTo>
                      <a:lnTo>
                        <a:pt x="284" y="181"/>
                      </a:lnTo>
                      <a:lnTo>
                        <a:pt x="325" y="172"/>
                      </a:lnTo>
                      <a:lnTo>
                        <a:pt x="385" y="139"/>
                      </a:lnTo>
                      <a:lnTo>
                        <a:pt x="385" y="112"/>
                      </a:lnTo>
                      <a:lnTo>
                        <a:pt x="339" y="131"/>
                      </a:lnTo>
                      <a:lnTo>
                        <a:pt x="199" y="75"/>
                      </a:lnTo>
                      <a:lnTo>
                        <a:pt x="0" y="0"/>
                      </a:lnTo>
                      <a:close/>
                    </a:path>
                  </a:pathLst>
                </a:custGeom>
                <a:solidFill>
                  <a:srgbClr val="0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1">
                  <a:extLst>
                    <a:ext uri="{FF2B5EF4-FFF2-40B4-BE49-F238E27FC236}">
                      <a16:creationId xmlns:a16="http://schemas.microsoft.com/office/drawing/2014/main" id="{13B74DD2-3333-D949-A7F4-3E1ECC2BBDCF}"/>
                    </a:ext>
                  </a:extLst>
                </p:cNvPr>
                <p:cNvSpPr>
                  <a:spLocks/>
                </p:cNvSpPr>
                <p:nvPr/>
              </p:nvSpPr>
              <p:spPr bwMode="auto">
                <a:xfrm>
                  <a:off x="5028" y="1218"/>
                  <a:ext cx="9" cy="32"/>
                </a:xfrm>
                <a:custGeom>
                  <a:avLst/>
                  <a:gdLst/>
                  <a:ahLst/>
                  <a:cxnLst>
                    <a:cxn ang="0">
                      <a:pos x="0" y="0"/>
                    </a:cxn>
                    <a:cxn ang="0">
                      <a:pos x="0" y="73"/>
                    </a:cxn>
                    <a:cxn ang="0">
                      <a:pos x="17" y="82"/>
                    </a:cxn>
                    <a:cxn ang="0">
                      <a:pos x="44" y="143"/>
                    </a:cxn>
                    <a:cxn ang="0">
                      <a:pos x="54" y="194"/>
                    </a:cxn>
                    <a:cxn ang="0">
                      <a:pos x="54" y="111"/>
                    </a:cxn>
                    <a:cxn ang="0">
                      <a:pos x="36" y="73"/>
                    </a:cxn>
                    <a:cxn ang="0">
                      <a:pos x="0" y="0"/>
                    </a:cxn>
                  </a:cxnLst>
                  <a:rect l="0" t="0" r="r" b="b"/>
                  <a:pathLst>
                    <a:path w="54" h="194">
                      <a:moveTo>
                        <a:pt x="0" y="0"/>
                      </a:moveTo>
                      <a:lnTo>
                        <a:pt x="0" y="73"/>
                      </a:lnTo>
                      <a:lnTo>
                        <a:pt x="17" y="82"/>
                      </a:lnTo>
                      <a:lnTo>
                        <a:pt x="44" y="143"/>
                      </a:lnTo>
                      <a:lnTo>
                        <a:pt x="54" y="194"/>
                      </a:lnTo>
                      <a:lnTo>
                        <a:pt x="54" y="111"/>
                      </a:lnTo>
                      <a:lnTo>
                        <a:pt x="36" y="73"/>
                      </a:lnTo>
                      <a:lnTo>
                        <a:pt x="0" y="0"/>
                      </a:lnTo>
                      <a:close/>
                    </a:path>
                  </a:pathLst>
                </a:custGeom>
                <a:solidFill>
                  <a:srgbClr val="0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
                  <a:extLst>
                    <a:ext uri="{FF2B5EF4-FFF2-40B4-BE49-F238E27FC236}">
                      <a16:creationId xmlns:a16="http://schemas.microsoft.com/office/drawing/2014/main" id="{2A2A7E0D-6EBC-C149-B853-4312A8FD2370}"/>
                    </a:ext>
                  </a:extLst>
                </p:cNvPr>
                <p:cNvSpPr>
                  <a:spLocks/>
                </p:cNvSpPr>
                <p:nvPr/>
              </p:nvSpPr>
              <p:spPr bwMode="auto">
                <a:xfrm>
                  <a:off x="5008" y="1188"/>
                  <a:ext cx="43" cy="53"/>
                </a:xfrm>
                <a:custGeom>
                  <a:avLst/>
                  <a:gdLst/>
                  <a:ahLst/>
                  <a:cxnLst>
                    <a:cxn ang="0">
                      <a:pos x="0" y="0"/>
                    </a:cxn>
                    <a:cxn ang="0">
                      <a:pos x="61" y="37"/>
                    </a:cxn>
                    <a:cxn ang="0">
                      <a:pos x="79" y="102"/>
                    </a:cxn>
                    <a:cxn ang="0">
                      <a:pos x="87" y="87"/>
                    </a:cxn>
                    <a:cxn ang="0">
                      <a:pos x="130" y="139"/>
                    </a:cxn>
                    <a:cxn ang="0">
                      <a:pos x="158" y="209"/>
                    </a:cxn>
                    <a:cxn ang="0">
                      <a:pos x="182" y="245"/>
                    </a:cxn>
                    <a:cxn ang="0">
                      <a:pos x="222" y="245"/>
                    </a:cxn>
                    <a:cxn ang="0">
                      <a:pos x="232" y="283"/>
                    </a:cxn>
                    <a:cxn ang="0">
                      <a:pos x="227" y="320"/>
                    </a:cxn>
                    <a:cxn ang="0">
                      <a:pos x="259" y="224"/>
                    </a:cxn>
                    <a:cxn ang="0">
                      <a:pos x="254" y="177"/>
                    </a:cxn>
                    <a:cxn ang="0">
                      <a:pos x="213" y="125"/>
                    </a:cxn>
                    <a:cxn ang="0">
                      <a:pos x="172" y="82"/>
                    </a:cxn>
                    <a:cxn ang="0">
                      <a:pos x="111" y="51"/>
                    </a:cxn>
                    <a:cxn ang="0">
                      <a:pos x="0" y="0"/>
                    </a:cxn>
                  </a:cxnLst>
                  <a:rect l="0" t="0" r="r" b="b"/>
                  <a:pathLst>
                    <a:path w="259" h="320">
                      <a:moveTo>
                        <a:pt x="0" y="0"/>
                      </a:moveTo>
                      <a:lnTo>
                        <a:pt x="61" y="37"/>
                      </a:lnTo>
                      <a:lnTo>
                        <a:pt x="79" y="102"/>
                      </a:lnTo>
                      <a:lnTo>
                        <a:pt x="87" y="87"/>
                      </a:lnTo>
                      <a:lnTo>
                        <a:pt x="130" y="139"/>
                      </a:lnTo>
                      <a:lnTo>
                        <a:pt x="158" y="209"/>
                      </a:lnTo>
                      <a:lnTo>
                        <a:pt x="182" y="245"/>
                      </a:lnTo>
                      <a:lnTo>
                        <a:pt x="222" y="245"/>
                      </a:lnTo>
                      <a:lnTo>
                        <a:pt x="232" y="283"/>
                      </a:lnTo>
                      <a:lnTo>
                        <a:pt x="227" y="320"/>
                      </a:lnTo>
                      <a:lnTo>
                        <a:pt x="259" y="224"/>
                      </a:lnTo>
                      <a:lnTo>
                        <a:pt x="254" y="177"/>
                      </a:lnTo>
                      <a:lnTo>
                        <a:pt x="213" y="125"/>
                      </a:lnTo>
                      <a:lnTo>
                        <a:pt x="172" y="82"/>
                      </a:lnTo>
                      <a:lnTo>
                        <a:pt x="111" y="51"/>
                      </a:lnTo>
                      <a:lnTo>
                        <a:pt x="0" y="0"/>
                      </a:lnTo>
                      <a:close/>
                    </a:path>
                  </a:pathLst>
                </a:custGeom>
                <a:solidFill>
                  <a:srgbClr val="0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3">
                  <a:extLst>
                    <a:ext uri="{FF2B5EF4-FFF2-40B4-BE49-F238E27FC236}">
                      <a16:creationId xmlns:a16="http://schemas.microsoft.com/office/drawing/2014/main" id="{49B10078-6799-5F42-95E9-826B3D9C1D49}"/>
                    </a:ext>
                  </a:extLst>
                </p:cNvPr>
                <p:cNvSpPr>
                  <a:spLocks/>
                </p:cNvSpPr>
                <p:nvPr/>
              </p:nvSpPr>
              <p:spPr bwMode="auto">
                <a:xfrm>
                  <a:off x="4996" y="1174"/>
                  <a:ext cx="61" cy="48"/>
                </a:xfrm>
                <a:custGeom>
                  <a:avLst/>
                  <a:gdLst/>
                  <a:ahLst/>
                  <a:cxnLst>
                    <a:cxn ang="0">
                      <a:pos x="0" y="0"/>
                    </a:cxn>
                    <a:cxn ang="0">
                      <a:pos x="4" y="27"/>
                    </a:cxn>
                    <a:cxn ang="0">
                      <a:pos x="65" y="47"/>
                    </a:cxn>
                    <a:cxn ang="0">
                      <a:pos x="97" y="47"/>
                    </a:cxn>
                    <a:cxn ang="0">
                      <a:pos x="138" y="65"/>
                    </a:cxn>
                    <a:cxn ang="0">
                      <a:pos x="195" y="110"/>
                    </a:cxn>
                    <a:cxn ang="0">
                      <a:pos x="241" y="129"/>
                    </a:cxn>
                    <a:cxn ang="0">
                      <a:pos x="301" y="181"/>
                    </a:cxn>
                    <a:cxn ang="0">
                      <a:pos x="328" y="221"/>
                    </a:cxn>
                    <a:cxn ang="0">
                      <a:pos x="347" y="287"/>
                    </a:cxn>
                    <a:cxn ang="0">
                      <a:pos x="365" y="226"/>
                    </a:cxn>
                    <a:cxn ang="0">
                      <a:pos x="347" y="176"/>
                    </a:cxn>
                    <a:cxn ang="0">
                      <a:pos x="309" y="124"/>
                    </a:cxn>
                    <a:cxn ang="0">
                      <a:pos x="251" y="78"/>
                    </a:cxn>
                    <a:cxn ang="0">
                      <a:pos x="171" y="32"/>
                    </a:cxn>
                    <a:cxn ang="0">
                      <a:pos x="129" y="8"/>
                    </a:cxn>
                    <a:cxn ang="0">
                      <a:pos x="69" y="0"/>
                    </a:cxn>
                    <a:cxn ang="0">
                      <a:pos x="0" y="0"/>
                    </a:cxn>
                  </a:cxnLst>
                  <a:rect l="0" t="0" r="r" b="b"/>
                  <a:pathLst>
                    <a:path w="365" h="287">
                      <a:moveTo>
                        <a:pt x="0" y="0"/>
                      </a:moveTo>
                      <a:lnTo>
                        <a:pt x="4" y="27"/>
                      </a:lnTo>
                      <a:lnTo>
                        <a:pt x="65" y="47"/>
                      </a:lnTo>
                      <a:lnTo>
                        <a:pt x="97" y="47"/>
                      </a:lnTo>
                      <a:lnTo>
                        <a:pt x="138" y="65"/>
                      </a:lnTo>
                      <a:lnTo>
                        <a:pt x="195" y="110"/>
                      </a:lnTo>
                      <a:lnTo>
                        <a:pt x="241" y="129"/>
                      </a:lnTo>
                      <a:lnTo>
                        <a:pt x="301" y="181"/>
                      </a:lnTo>
                      <a:lnTo>
                        <a:pt x="328" y="221"/>
                      </a:lnTo>
                      <a:lnTo>
                        <a:pt x="347" y="287"/>
                      </a:lnTo>
                      <a:lnTo>
                        <a:pt x="365" y="226"/>
                      </a:lnTo>
                      <a:lnTo>
                        <a:pt x="347" y="176"/>
                      </a:lnTo>
                      <a:lnTo>
                        <a:pt x="309" y="124"/>
                      </a:lnTo>
                      <a:lnTo>
                        <a:pt x="251" y="78"/>
                      </a:lnTo>
                      <a:lnTo>
                        <a:pt x="171" y="32"/>
                      </a:lnTo>
                      <a:lnTo>
                        <a:pt x="129" y="8"/>
                      </a:lnTo>
                      <a:lnTo>
                        <a:pt x="69" y="0"/>
                      </a:lnTo>
                      <a:lnTo>
                        <a:pt x="0" y="0"/>
                      </a:lnTo>
                      <a:close/>
                    </a:path>
                  </a:pathLst>
                </a:custGeom>
                <a:solidFill>
                  <a:srgbClr val="0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Freeform 14">
                  <a:extLst>
                    <a:ext uri="{FF2B5EF4-FFF2-40B4-BE49-F238E27FC236}">
                      <a16:creationId xmlns:a16="http://schemas.microsoft.com/office/drawing/2014/main" id="{C683506F-93B6-9F44-ADD3-6D9929BE51BB}"/>
                    </a:ext>
                  </a:extLst>
                </p:cNvPr>
                <p:cNvSpPr>
                  <a:spLocks/>
                </p:cNvSpPr>
                <p:nvPr/>
              </p:nvSpPr>
              <p:spPr bwMode="auto">
                <a:xfrm>
                  <a:off x="5015" y="1170"/>
                  <a:ext cx="40" cy="27"/>
                </a:xfrm>
                <a:custGeom>
                  <a:avLst/>
                  <a:gdLst/>
                  <a:ahLst/>
                  <a:cxnLst>
                    <a:cxn ang="0">
                      <a:pos x="0" y="0"/>
                    </a:cxn>
                    <a:cxn ang="0">
                      <a:pos x="47" y="5"/>
                    </a:cxn>
                    <a:cxn ang="0">
                      <a:pos x="93" y="24"/>
                    </a:cxn>
                    <a:cxn ang="0">
                      <a:pos x="153" y="60"/>
                    </a:cxn>
                    <a:cxn ang="0">
                      <a:pos x="167" y="70"/>
                    </a:cxn>
                    <a:cxn ang="0">
                      <a:pos x="203" y="111"/>
                    </a:cxn>
                    <a:cxn ang="0">
                      <a:pos x="241" y="162"/>
                    </a:cxn>
                    <a:cxn ang="0">
                      <a:pos x="222" y="92"/>
                    </a:cxn>
                    <a:cxn ang="0">
                      <a:pos x="185" y="60"/>
                    </a:cxn>
                    <a:cxn ang="0">
                      <a:pos x="144" y="29"/>
                    </a:cxn>
                    <a:cxn ang="0">
                      <a:pos x="93" y="10"/>
                    </a:cxn>
                    <a:cxn ang="0">
                      <a:pos x="0" y="0"/>
                    </a:cxn>
                  </a:cxnLst>
                  <a:rect l="0" t="0" r="r" b="b"/>
                  <a:pathLst>
                    <a:path w="241" h="162">
                      <a:moveTo>
                        <a:pt x="0" y="0"/>
                      </a:moveTo>
                      <a:lnTo>
                        <a:pt x="47" y="5"/>
                      </a:lnTo>
                      <a:lnTo>
                        <a:pt x="93" y="24"/>
                      </a:lnTo>
                      <a:lnTo>
                        <a:pt x="153" y="60"/>
                      </a:lnTo>
                      <a:lnTo>
                        <a:pt x="167" y="70"/>
                      </a:lnTo>
                      <a:lnTo>
                        <a:pt x="203" y="111"/>
                      </a:lnTo>
                      <a:lnTo>
                        <a:pt x="241" y="162"/>
                      </a:lnTo>
                      <a:lnTo>
                        <a:pt x="222" y="92"/>
                      </a:lnTo>
                      <a:lnTo>
                        <a:pt x="185" y="60"/>
                      </a:lnTo>
                      <a:lnTo>
                        <a:pt x="144" y="29"/>
                      </a:lnTo>
                      <a:lnTo>
                        <a:pt x="93" y="10"/>
                      </a:lnTo>
                      <a:lnTo>
                        <a:pt x="0" y="0"/>
                      </a:lnTo>
                      <a:close/>
                    </a:path>
                  </a:pathLst>
                </a:custGeom>
                <a:solidFill>
                  <a:srgbClr val="0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5">
                  <a:extLst>
                    <a:ext uri="{FF2B5EF4-FFF2-40B4-BE49-F238E27FC236}">
                      <a16:creationId xmlns:a16="http://schemas.microsoft.com/office/drawing/2014/main" id="{36B14AD4-0272-CD42-91FC-C268F54A2665}"/>
                    </a:ext>
                  </a:extLst>
                </p:cNvPr>
                <p:cNvSpPr>
                  <a:spLocks/>
                </p:cNvSpPr>
                <p:nvPr/>
              </p:nvSpPr>
              <p:spPr bwMode="auto">
                <a:xfrm>
                  <a:off x="4663" y="1340"/>
                  <a:ext cx="12" cy="23"/>
                </a:xfrm>
                <a:custGeom>
                  <a:avLst/>
                  <a:gdLst/>
                  <a:ahLst/>
                  <a:cxnLst>
                    <a:cxn ang="0">
                      <a:pos x="73" y="0"/>
                    </a:cxn>
                    <a:cxn ang="0">
                      <a:pos x="9" y="28"/>
                    </a:cxn>
                    <a:cxn ang="0">
                      <a:pos x="0" y="45"/>
                    </a:cxn>
                    <a:cxn ang="0">
                      <a:pos x="0" y="92"/>
                    </a:cxn>
                    <a:cxn ang="0">
                      <a:pos x="0" y="138"/>
                    </a:cxn>
                    <a:cxn ang="0">
                      <a:pos x="73" y="0"/>
                    </a:cxn>
                  </a:cxnLst>
                  <a:rect l="0" t="0" r="r" b="b"/>
                  <a:pathLst>
                    <a:path w="73" h="138">
                      <a:moveTo>
                        <a:pt x="73" y="0"/>
                      </a:moveTo>
                      <a:lnTo>
                        <a:pt x="9" y="28"/>
                      </a:lnTo>
                      <a:lnTo>
                        <a:pt x="0" y="45"/>
                      </a:lnTo>
                      <a:lnTo>
                        <a:pt x="0" y="92"/>
                      </a:lnTo>
                      <a:lnTo>
                        <a:pt x="0" y="138"/>
                      </a:lnTo>
                      <a:lnTo>
                        <a:pt x="73" y="0"/>
                      </a:lnTo>
                      <a:close/>
                    </a:path>
                  </a:pathLst>
                </a:custGeom>
                <a:solidFill>
                  <a:srgbClr val="0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6">
                  <a:extLst>
                    <a:ext uri="{FF2B5EF4-FFF2-40B4-BE49-F238E27FC236}">
                      <a16:creationId xmlns:a16="http://schemas.microsoft.com/office/drawing/2014/main" id="{C8E151E6-54A2-A449-945E-DA3421DEB3FB}"/>
                    </a:ext>
                  </a:extLst>
                </p:cNvPr>
                <p:cNvSpPr>
                  <a:spLocks/>
                </p:cNvSpPr>
                <p:nvPr/>
              </p:nvSpPr>
              <p:spPr bwMode="auto">
                <a:xfrm>
                  <a:off x="4732" y="1325"/>
                  <a:ext cx="35" cy="88"/>
                </a:xfrm>
                <a:custGeom>
                  <a:avLst/>
                  <a:gdLst/>
                  <a:ahLst/>
                  <a:cxnLst>
                    <a:cxn ang="0">
                      <a:pos x="69" y="0"/>
                    </a:cxn>
                    <a:cxn ang="0">
                      <a:pos x="64" y="66"/>
                    </a:cxn>
                    <a:cxn ang="0">
                      <a:pos x="32" y="74"/>
                    </a:cxn>
                    <a:cxn ang="0">
                      <a:pos x="5" y="47"/>
                    </a:cxn>
                    <a:cxn ang="0">
                      <a:pos x="0" y="103"/>
                    </a:cxn>
                    <a:cxn ang="0">
                      <a:pos x="42" y="163"/>
                    </a:cxn>
                    <a:cxn ang="0">
                      <a:pos x="46" y="214"/>
                    </a:cxn>
                    <a:cxn ang="0">
                      <a:pos x="5" y="176"/>
                    </a:cxn>
                    <a:cxn ang="0">
                      <a:pos x="32" y="266"/>
                    </a:cxn>
                    <a:cxn ang="0">
                      <a:pos x="60" y="359"/>
                    </a:cxn>
                    <a:cxn ang="0">
                      <a:pos x="60" y="409"/>
                    </a:cxn>
                    <a:cxn ang="0">
                      <a:pos x="125" y="392"/>
                    </a:cxn>
                    <a:cxn ang="0">
                      <a:pos x="203" y="526"/>
                    </a:cxn>
                    <a:cxn ang="0">
                      <a:pos x="193" y="470"/>
                    </a:cxn>
                    <a:cxn ang="0">
                      <a:pos x="203" y="392"/>
                    </a:cxn>
                    <a:cxn ang="0">
                      <a:pos x="212" y="340"/>
                    </a:cxn>
                    <a:cxn ang="0">
                      <a:pos x="166" y="336"/>
                    </a:cxn>
                    <a:cxn ang="0">
                      <a:pos x="148" y="307"/>
                    </a:cxn>
                    <a:cxn ang="0">
                      <a:pos x="188" y="167"/>
                    </a:cxn>
                    <a:cxn ang="0">
                      <a:pos x="69" y="0"/>
                    </a:cxn>
                  </a:cxnLst>
                  <a:rect l="0" t="0" r="r" b="b"/>
                  <a:pathLst>
                    <a:path w="212" h="526">
                      <a:moveTo>
                        <a:pt x="69" y="0"/>
                      </a:moveTo>
                      <a:lnTo>
                        <a:pt x="64" y="66"/>
                      </a:lnTo>
                      <a:lnTo>
                        <a:pt x="32" y="74"/>
                      </a:lnTo>
                      <a:lnTo>
                        <a:pt x="5" y="47"/>
                      </a:lnTo>
                      <a:lnTo>
                        <a:pt x="0" y="103"/>
                      </a:lnTo>
                      <a:lnTo>
                        <a:pt x="42" y="163"/>
                      </a:lnTo>
                      <a:lnTo>
                        <a:pt x="46" y="214"/>
                      </a:lnTo>
                      <a:lnTo>
                        <a:pt x="5" y="176"/>
                      </a:lnTo>
                      <a:lnTo>
                        <a:pt x="32" y="266"/>
                      </a:lnTo>
                      <a:lnTo>
                        <a:pt x="60" y="359"/>
                      </a:lnTo>
                      <a:lnTo>
                        <a:pt x="60" y="409"/>
                      </a:lnTo>
                      <a:lnTo>
                        <a:pt x="125" y="392"/>
                      </a:lnTo>
                      <a:lnTo>
                        <a:pt x="203" y="526"/>
                      </a:lnTo>
                      <a:lnTo>
                        <a:pt x="193" y="470"/>
                      </a:lnTo>
                      <a:lnTo>
                        <a:pt x="203" y="392"/>
                      </a:lnTo>
                      <a:lnTo>
                        <a:pt x="212" y="340"/>
                      </a:lnTo>
                      <a:lnTo>
                        <a:pt x="166" y="336"/>
                      </a:lnTo>
                      <a:lnTo>
                        <a:pt x="148" y="307"/>
                      </a:lnTo>
                      <a:lnTo>
                        <a:pt x="188" y="167"/>
                      </a:lnTo>
                      <a:lnTo>
                        <a:pt x="69" y="0"/>
                      </a:lnTo>
                      <a:close/>
                    </a:path>
                  </a:pathLst>
                </a:custGeom>
                <a:solidFill>
                  <a:srgbClr val="0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7">
                  <a:extLst>
                    <a:ext uri="{FF2B5EF4-FFF2-40B4-BE49-F238E27FC236}">
                      <a16:creationId xmlns:a16="http://schemas.microsoft.com/office/drawing/2014/main" id="{EBAD6B9B-D9B2-F240-812B-29DDB69296C4}"/>
                    </a:ext>
                  </a:extLst>
                </p:cNvPr>
                <p:cNvSpPr>
                  <a:spLocks/>
                </p:cNvSpPr>
                <p:nvPr/>
              </p:nvSpPr>
              <p:spPr bwMode="auto">
                <a:xfrm>
                  <a:off x="4755" y="1413"/>
                  <a:ext cx="36" cy="62"/>
                </a:xfrm>
                <a:custGeom>
                  <a:avLst/>
                  <a:gdLst/>
                  <a:ahLst/>
                  <a:cxnLst>
                    <a:cxn ang="0">
                      <a:pos x="70" y="0"/>
                    </a:cxn>
                    <a:cxn ang="0">
                      <a:pos x="94" y="51"/>
                    </a:cxn>
                    <a:cxn ang="0">
                      <a:pos x="65" y="138"/>
                    </a:cxn>
                    <a:cxn ang="0">
                      <a:pos x="97" y="265"/>
                    </a:cxn>
                    <a:cxn ang="0">
                      <a:pos x="218" y="372"/>
                    </a:cxn>
                    <a:cxn ang="0">
                      <a:pos x="84" y="233"/>
                    </a:cxn>
                    <a:cxn ang="0">
                      <a:pos x="52" y="182"/>
                    </a:cxn>
                    <a:cxn ang="0">
                      <a:pos x="0" y="182"/>
                    </a:cxn>
                    <a:cxn ang="0">
                      <a:pos x="70" y="0"/>
                    </a:cxn>
                  </a:cxnLst>
                  <a:rect l="0" t="0" r="r" b="b"/>
                  <a:pathLst>
                    <a:path w="218" h="372">
                      <a:moveTo>
                        <a:pt x="70" y="0"/>
                      </a:moveTo>
                      <a:lnTo>
                        <a:pt x="94" y="51"/>
                      </a:lnTo>
                      <a:lnTo>
                        <a:pt x="65" y="138"/>
                      </a:lnTo>
                      <a:lnTo>
                        <a:pt x="97" y="265"/>
                      </a:lnTo>
                      <a:lnTo>
                        <a:pt x="218" y="372"/>
                      </a:lnTo>
                      <a:lnTo>
                        <a:pt x="84" y="233"/>
                      </a:lnTo>
                      <a:lnTo>
                        <a:pt x="52" y="182"/>
                      </a:lnTo>
                      <a:lnTo>
                        <a:pt x="0" y="182"/>
                      </a:lnTo>
                      <a:lnTo>
                        <a:pt x="70" y="0"/>
                      </a:lnTo>
                      <a:close/>
                    </a:path>
                  </a:pathLst>
                </a:custGeom>
                <a:solidFill>
                  <a:srgbClr val="0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8" name="Group 42">
                <a:extLst>
                  <a:ext uri="{FF2B5EF4-FFF2-40B4-BE49-F238E27FC236}">
                    <a16:creationId xmlns:a16="http://schemas.microsoft.com/office/drawing/2014/main" id="{FAA1BA34-EFC3-7F4F-ADD1-B3CECFC84532}"/>
                  </a:ext>
                </a:extLst>
              </p:cNvPr>
              <p:cNvGrpSpPr>
                <a:grpSpLocks/>
              </p:cNvGrpSpPr>
              <p:nvPr/>
            </p:nvGrpSpPr>
            <p:grpSpPr bwMode="auto">
              <a:xfrm>
                <a:off x="4834" y="935"/>
                <a:ext cx="150" cy="221"/>
                <a:chOff x="4834" y="935"/>
                <a:chExt cx="150" cy="221"/>
              </a:xfrm>
            </p:grpSpPr>
            <p:sp>
              <p:nvSpPr>
                <p:cNvPr id="959" name="Freeform 19">
                  <a:extLst>
                    <a:ext uri="{FF2B5EF4-FFF2-40B4-BE49-F238E27FC236}">
                      <a16:creationId xmlns:a16="http://schemas.microsoft.com/office/drawing/2014/main" id="{47DD1E6F-B5AC-8A46-A475-81AB98D72F82}"/>
                    </a:ext>
                  </a:extLst>
                </p:cNvPr>
                <p:cNvSpPr>
                  <a:spLocks/>
                </p:cNvSpPr>
                <p:nvPr/>
              </p:nvSpPr>
              <p:spPr bwMode="auto">
                <a:xfrm>
                  <a:off x="4834" y="935"/>
                  <a:ext cx="150" cy="114"/>
                </a:xfrm>
                <a:custGeom>
                  <a:avLst/>
                  <a:gdLst/>
                  <a:ahLst/>
                  <a:cxnLst>
                    <a:cxn ang="0">
                      <a:pos x="78" y="614"/>
                    </a:cxn>
                    <a:cxn ang="0">
                      <a:pos x="36" y="594"/>
                    </a:cxn>
                    <a:cxn ang="0">
                      <a:pos x="10" y="566"/>
                    </a:cxn>
                    <a:cxn ang="0">
                      <a:pos x="0" y="530"/>
                    </a:cxn>
                    <a:cxn ang="0">
                      <a:pos x="2" y="500"/>
                    </a:cxn>
                    <a:cxn ang="0">
                      <a:pos x="26" y="476"/>
                    </a:cxn>
                    <a:cxn ang="0">
                      <a:pos x="32" y="408"/>
                    </a:cxn>
                    <a:cxn ang="0">
                      <a:pos x="78" y="357"/>
                    </a:cxn>
                    <a:cxn ang="0">
                      <a:pos x="88" y="290"/>
                    </a:cxn>
                    <a:cxn ang="0">
                      <a:pos x="107" y="229"/>
                    </a:cxn>
                    <a:cxn ang="0">
                      <a:pos x="149" y="163"/>
                    </a:cxn>
                    <a:cxn ang="0">
                      <a:pos x="186" y="113"/>
                    </a:cxn>
                    <a:cxn ang="0">
                      <a:pos x="217" y="74"/>
                    </a:cxn>
                    <a:cxn ang="0">
                      <a:pos x="242" y="51"/>
                    </a:cxn>
                    <a:cxn ang="0">
                      <a:pos x="298" y="34"/>
                    </a:cxn>
                    <a:cxn ang="0">
                      <a:pos x="377" y="10"/>
                    </a:cxn>
                    <a:cxn ang="0">
                      <a:pos x="427" y="0"/>
                    </a:cxn>
                    <a:cxn ang="0">
                      <a:pos x="457" y="4"/>
                    </a:cxn>
                    <a:cxn ang="0">
                      <a:pos x="508" y="9"/>
                    </a:cxn>
                    <a:cxn ang="0">
                      <a:pos x="549" y="10"/>
                    </a:cxn>
                    <a:cxn ang="0">
                      <a:pos x="605" y="28"/>
                    </a:cxn>
                    <a:cxn ang="0">
                      <a:pos x="646" y="39"/>
                    </a:cxn>
                    <a:cxn ang="0">
                      <a:pos x="693" y="70"/>
                    </a:cxn>
                    <a:cxn ang="0">
                      <a:pos x="744" y="122"/>
                    </a:cxn>
                    <a:cxn ang="0">
                      <a:pos x="791" y="187"/>
                    </a:cxn>
                    <a:cxn ang="0">
                      <a:pos x="828" y="240"/>
                    </a:cxn>
                    <a:cxn ang="0">
                      <a:pos x="853" y="315"/>
                    </a:cxn>
                    <a:cxn ang="0">
                      <a:pos x="866" y="389"/>
                    </a:cxn>
                    <a:cxn ang="0">
                      <a:pos x="886" y="454"/>
                    </a:cxn>
                    <a:cxn ang="0">
                      <a:pos x="899" y="502"/>
                    </a:cxn>
                    <a:cxn ang="0">
                      <a:pos x="899" y="557"/>
                    </a:cxn>
                    <a:cxn ang="0">
                      <a:pos x="899" y="608"/>
                    </a:cxn>
                    <a:cxn ang="0">
                      <a:pos x="894" y="628"/>
                    </a:cxn>
                    <a:cxn ang="0">
                      <a:pos x="881" y="650"/>
                    </a:cxn>
                    <a:cxn ang="0">
                      <a:pos x="821" y="682"/>
                    </a:cxn>
                    <a:cxn ang="0">
                      <a:pos x="78" y="614"/>
                    </a:cxn>
                  </a:cxnLst>
                  <a:rect l="0" t="0" r="r" b="b"/>
                  <a:pathLst>
                    <a:path w="899" h="682">
                      <a:moveTo>
                        <a:pt x="78" y="614"/>
                      </a:moveTo>
                      <a:lnTo>
                        <a:pt x="36" y="594"/>
                      </a:lnTo>
                      <a:lnTo>
                        <a:pt x="10" y="566"/>
                      </a:lnTo>
                      <a:lnTo>
                        <a:pt x="0" y="530"/>
                      </a:lnTo>
                      <a:lnTo>
                        <a:pt x="2" y="500"/>
                      </a:lnTo>
                      <a:lnTo>
                        <a:pt x="26" y="476"/>
                      </a:lnTo>
                      <a:lnTo>
                        <a:pt x="32" y="408"/>
                      </a:lnTo>
                      <a:lnTo>
                        <a:pt x="78" y="357"/>
                      </a:lnTo>
                      <a:lnTo>
                        <a:pt x="88" y="290"/>
                      </a:lnTo>
                      <a:lnTo>
                        <a:pt x="107" y="229"/>
                      </a:lnTo>
                      <a:lnTo>
                        <a:pt x="149" y="163"/>
                      </a:lnTo>
                      <a:lnTo>
                        <a:pt x="186" y="113"/>
                      </a:lnTo>
                      <a:lnTo>
                        <a:pt x="217" y="74"/>
                      </a:lnTo>
                      <a:lnTo>
                        <a:pt x="242" y="51"/>
                      </a:lnTo>
                      <a:lnTo>
                        <a:pt x="298" y="34"/>
                      </a:lnTo>
                      <a:lnTo>
                        <a:pt x="377" y="10"/>
                      </a:lnTo>
                      <a:lnTo>
                        <a:pt x="427" y="0"/>
                      </a:lnTo>
                      <a:lnTo>
                        <a:pt x="457" y="4"/>
                      </a:lnTo>
                      <a:lnTo>
                        <a:pt x="508" y="9"/>
                      </a:lnTo>
                      <a:lnTo>
                        <a:pt x="549" y="10"/>
                      </a:lnTo>
                      <a:lnTo>
                        <a:pt x="605" y="28"/>
                      </a:lnTo>
                      <a:lnTo>
                        <a:pt x="646" y="39"/>
                      </a:lnTo>
                      <a:lnTo>
                        <a:pt x="693" y="70"/>
                      </a:lnTo>
                      <a:lnTo>
                        <a:pt x="744" y="122"/>
                      </a:lnTo>
                      <a:lnTo>
                        <a:pt x="791" y="187"/>
                      </a:lnTo>
                      <a:lnTo>
                        <a:pt x="828" y="240"/>
                      </a:lnTo>
                      <a:lnTo>
                        <a:pt x="853" y="315"/>
                      </a:lnTo>
                      <a:lnTo>
                        <a:pt x="866" y="389"/>
                      </a:lnTo>
                      <a:lnTo>
                        <a:pt x="886" y="454"/>
                      </a:lnTo>
                      <a:lnTo>
                        <a:pt x="899" y="502"/>
                      </a:lnTo>
                      <a:lnTo>
                        <a:pt x="899" y="557"/>
                      </a:lnTo>
                      <a:lnTo>
                        <a:pt x="899" y="608"/>
                      </a:lnTo>
                      <a:lnTo>
                        <a:pt x="894" y="628"/>
                      </a:lnTo>
                      <a:lnTo>
                        <a:pt x="881" y="650"/>
                      </a:lnTo>
                      <a:lnTo>
                        <a:pt x="821" y="682"/>
                      </a:lnTo>
                      <a:lnTo>
                        <a:pt x="78" y="614"/>
                      </a:lnTo>
                      <a:close/>
                    </a:path>
                  </a:pathLst>
                </a:custGeom>
                <a:solidFill>
                  <a:srgbClr val="0000FF"/>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20">
                  <a:extLst>
                    <a:ext uri="{FF2B5EF4-FFF2-40B4-BE49-F238E27FC236}">
                      <a16:creationId xmlns:a16="http://schemas.microsoft.com/office/drawing/2014/main" id="{B10AD29A-7413-7643-AC01-FF3B0546E351}"/>
                    </a:ext>
                  </a:extLst>
                </p:cNvPr>
                <p:cNvSpPr>
                  <a:spLocks/>
                </p:cNvSpPr>
                <p:nvPr/>
              </p:nvSpPr>
              <p:spPr bwMode="auto">
                <a:xfrm>
                  <a:off x="4838" y="1021"/>
                  <a:ext cx="137" cy="125"/>
                </a:xfrm>
                <a:custGeom>
                  <a:avLst/>
                  <a:gdLst/>
                  <a:ahLst/>
                  <a:cxnLst>
                    <a:cxn ang="0">
                      <a:pos x="53" y="247"/>
                    </a:cxn>
                    <a:cxn ang="0">
                      <a:pos x="48" y="295"/>
                    </a:cxn>
                    <a:cxn ang="0">
                      <a:pos x="52" y="355"/>
                    </a:cxn>
                    <a:cxn ang="0">
                      <a:pos x="58" y="380"/>
                    </a:cxn>
                    <a:cxn ang="0">
                      <a:pos x="66" y="408"/>
                    </a:cxn>
                    <a:cxn ang="0">
                      <a:pos x="79" y="421"/>
                    </a:cxn>
                    <a:cxn ang="0">
                      <a:pos x="93" y="451"/>
                    </a:cxn>
                    <a:cxn ang="0">
                      <a:pos x="93" y="495"/>
                    </a:cxn>
                    <a:cxn ang="0">
                      <a:pos x="108" y="539"/>
                    </a:cxn>
                    <a:cxn ang="0">
                      <a:pos x="114" y="565"/>
                    </a:cxn>
                    <a:cxn ang="0">
                      <a:pos x="118" y="603"/>
                    </a:cxn>
                    <a:cxn ang="0">
                      <a:pos x="127" y="656"/>
                    </a:cxn>
                    <a:cxn ang="0">
                      <a:pos x="145" y="692"/>
                    </a:cxn>
                    <a:cxn ang="0">
                      <a:pos x="207" y="745"/>
                    </a:cxn>
                    <a:cxn ang="0">
                      <a:pos x="284" y="753"/>
                    </a:cxn>
                    <a:cxn ang="0">
                      <a:pos x="380" y="734"/>
                    </a:cxn>
                    <a:cxn ang="0">
                      <a:pos x="510" y="715"/>
                    </a:cxn>
                    <a:cxn ang="0">
                      <a:pos x="579" y="687"/>
                    </a:cxn>
                    <a:cxn ang="0">
                      <a:pos x="620" y="642"/>
                    </a:cxn>
                    <a:cxn ang="0">
                      <a:pos x="645" y="595"/>
                    </a:cxn>
                    <a:cxn ang="0">
                      <a:pos x="657" y="554"/>
                    </a:cxn>
                    <a:cxn ang="0">
                      <a:pos x="733" y="502"/>
                    </a:cxn>
                    <a:cxn ang="0">
                      <a:pos x="799" y="360"/>
                    </a:cxn>
                    <a:cxn ang="0">
                      <a:pos x="809" y="319"/>
                    </a:cxn>
                    <a:cxn ang="0">
                      <a:pos x="797" y="253"/>
                    </a:cxn>
                    <a:cxn ang="0">
                      <a:pos x="812" y="243"/>
                    </a:cxn>
                    <a:cxn ang="0">
                      <a:pos x="817" y="221"/>
                    </a:cxn>
                    <a:cxn ang="0">
                      <a:pos x="793" y="192"/>
                    </a:cxn>
                    <a:cxn ang="0">
                      <a:pos x="789" y="109"/>
                    </a:cxn>
                    <a:cxn ang="0">
                      <a:pos x="774" y="74"/>
                    </a:cxn>
                    <a:cxn ang="0">
                      <a:pos x="713" y="33"/>
                    </a:cxn>
                    <a:cxn ang="0">
                      <a:pos x="645" y="13"/>
                    </a:cxn>
                    <a:cxn ang="0">
                      <a:pos x="489" y="1"/>
                    </a:cxn>
                    <a:cxn ang="0">
                      <a:pos x="332" y="0"/>
                    </a:cxn>
                    <a:cxn ang="0">
                      <a:pos x="168" y="0"/>
                    </a:cxn>
                    <a:cxn ang="0">
                      <a:pos x="75" y="0"/>
                    </a:cxn>
                    <a:cxn ang="0">
                      <a:pos x="11" y="1"/>
                    </a:cxn>
                    <a:cxn ang="0">
                      <a:pos x="0" y="24"/>
                    </a:cxn>
                    <a:cxn ang="0">
                      <a:pos x="0" y="51"/>
                    </a:cxn>
                    <a:cxn ang="0">
                      <a:pos x="56" y="98"/>
                    </a:cxn>
                    <a:cxn ang="0">
                      <a:pos x="40" y="186"/>
                    </a:cxn>
                    <a:cxn ang="0">
                      <a:pos x="56" y="186"/>
                    </a:cxn>
                    <a:cxn ang="0">
                      <a:pos x="58" y="205"/>
                    </a:cxn>
                    <a:cxn ang="0">
                      <a:pos x="53" y="247"/>
                    </a:cxn>
                  </a:cxnLst>
                  <a:rect l="0" t="0" r="r" b="b"/>
                  <a:pathLst>
                    <a:path w="817" h="753">
                      <a:moveTo>
                        <a:pt x="53" y="247"/>
                      </a:moveTo>
                      <a:lnTo>
                        <a:pt x="48" y="295"/>
                      </a:lnTo>
                      <a:lnTo>
                        <a:pt x="52" y="355"/>
                      </a:lnTo>
                      <a:lnTo>
                        <a:pt x="58" y="380"/>
                      </a:lnTo>
                      <a:lnTo>
                        <a:pt x="66" y="408"/>
                      </a:lnTo>
                      <a:lnTo>
                        <a:pt x="79" y="421"/>
                      </a:lnTo>
                      <a:lnTo>
                        <a:pt x="93" y="451"/>
                      </a:lnTo>
                      <a:lnTo>
                        <a:pt x="93" y="495"/>
                      </a:lnTo>
                      <a:lnTo>
                        <a:pt x="108" y="539"/>
                      </a:lnTo>
                      <a:lnTo>
                        <a:pt x="114" y="565"/>
                      </a:lnTo>
                      <a:lnTo>
                        <a:pt x="118" y="603"/>
                      </a:lnTo>
                      <a:lnTo>
                        <a:pt x="127" y="656"/>
                      </a:lnTo>
                      <a:lnTo>
                        <a:pt x="145" y="692"/>
                      </a:lnTo>
                      <a:lnTo>
                        <a:pt x="207" y="745"/>
                      </a:lnTo>
                      <a:lnTo>
                        <a:pt x="284" y="753"/>
                      </a:lnTo>
                      <a:lnTo>
                        <a:pt x="380" y="734"/>
                      </a:lnTo>
                      <a:lnTo>
                        <a:pt x="510" y="715"/>
                      </a:lnTo>
                      <a:lnTo>
                        <a:pt x="579" y="687"/>
                      </a:lnTo>
                      <a:lnTo>
                        <a:pt x="620" y="642"/>
                      </a:lnTo>
                      <a:lnTo>
                        <a:pt x="645" y="595"/>
                      </a:lnTo>
                      <a:lnTo>
                        <a:pt x="657" y="554"/>
                      </a:lnTo>
                      <a:lnTo>
                        <a:pt x="733" y="502"/>
                      </a:lnTo>
                      <a:lnTo>
                        <a:pt x="799" y="360"/>
                      </a:lnTo>
                      <a:lnTo>
                        <a:pt x="809" y="319"/>
                      </a:lnTo>
                      <a:lnTo>
                        <a:pt x="797" y="253"/>
                      </a:lnTo>
                      <a:lnTo>
                        <a:pt x="812" y="243"/>
                      </a:lnTo>
                      <a:lnTo>
                        <a:pt x="817" y="221"/>
                      </a:lnTo>
                      <a:lnTo>
                        <a:pt x="793" y="192"/>
                      </a:lnTo>
                      <a:lnTo>
                        <a:pt x="789" y="109"/>
                      </a:lnTo>
                      <a:lnTo>
                        <a:pt x="774" y="74"/>
                      </a:lnTo>
                      <a:lnTo>
                        <a:pt x="713" y="33"/>
                      </a:lnTo>
                      <a:lnTo>
                        <a:pt x="645" y="13"/>
                      </a:lnTo>
                      <a:lnTo>
                        <a:pt x="489" y="1"/>
                      </a:lnTo>
                      <a:lnTo>
                        <a:pt x="332" y="0"/>
                      </a:lnTo>
                      <a:lnTo>
                        <a:pt x="168" y="0"/>
                      </a:lnTo>
                      <a:lnTo>
                        <a:pt x="75" y="0"/>
                      </a:lnTo>
                      <a:lnTo>
                        <a:pt x="11" y="1"/>
                      </a:lnTo>
                      <a:lnTo>
                        <a:pt x="0" y="24"/>
                      </a:lnTo>
                      <a:lnTo>
                        <a:pt x="0" y="51"/>
                      </a:lnTo>
                      <a:lnTo>
                        <a:pt x="56" y="98"/>
                      </a:lnTo>
                      <a:lnTo>
                        <a:pt x="40" y="186"/>
                      </a:lnTo>
                      <a:lnTo>
                        <a:pt x="56" y="186"/>
                      </a:lnTo>
                      <a:lnTo>
                        <a:pt x="58" y="205"/>
                      </a:lnTo>
                      <a:lnTo>
                        <a:pt x="53" y="247"/>
                      </a:lnTo>
                      <a:close/>
                    </a:path>
                  </a:pathLst>
                </a:custGeom>
                <a:solidFill>
                  <a:srgbClr val="FFC080"/>
                </a:solidFill>
                <a:ln w="3175">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21">
                  <a:extLst>
                    <a:ext uri="{FF2B5EF4-FFF2-40B4-BE49-F238E27FC236}">
                      <a16:creationId xmlns:a16="http://schemas.microsoft.com/office/drawing/2014/main" id="{15E2F1DF-DAFD-6042-9415-D10480FAA528}"/>
                    </a:ext>
                  </a:extLst>
                </p:cNvPr>
                <p:cNvSpPr>
                  <a:spLocks/>
                </p:cNvSpPr>
                <p:nvPr/>
              </p:nvSpPr>
              <p:spPr bwMode="auto">
                <a:xfrm>
                  <a:off x="4838" y="1021"/>
                  <a:ext cx="136" cy="123"/>
                </a:xfrm>
                <a:custGeom>
                  <a:avLst/>
                  <a:gdLst/>
                  <a:ahLst/>
                  <a:cxnLst>
                    <a:cxn ang="0">
                      <a:pos x="5" y="51"/>
                    </a:cxn>
                    <a:cxn ang="0">
                      <a:pos x="15" y="6"/>
                    </a:cxn>
                    <a:cxn ang="0">
                      <a:pos x="386" y="1"/>
                    </a:cxn>
                    <a:cxn ang="0">
                      <a:pos x="655" y="15"/>
                    </a:cxn>
                    <a:cxn ang="0">
                      <a:pos x="768" y="76"/>
                    </a:cxn>
                    <a:cxn ang="0">
                      <a:pos x="791" y="160"/>
                    </a:cxn>
                    <a:cxn ang="0">
                      <a:pos x="815" y="220"/>
                    </a:cxn>
                    <a:cxn ang="0">
                      <a:pos x="795" y="247"/>
                    </a:cxn>
                    <a:cxn ang="0">
                      <a:pos x="799" y="349"/>
                    </a:cxn>
                    <a:cxn ang="0">
                      <a:pos x="721" y="508"/>
                    </a:cxn>
                    <a:cxn ang="0">
                      <a:pos x="655" y="554"/>
                    </a:cxn>
                    <a:cxn ang="0">
                      <a:pos x="582" y="681"/>
                    </a:cxn>
                    <a:cxn ang="0">
                      <a:pos x="400" y="737"/>
                    </a:cxn>
                    <a:cxn ang="0">
                      <a:pos x="359" y="701"/>
                    </a:cxn>
                    <a:cxn ang="0">
                      <a:pos x="346" y="625"/>
                    </a:cxn>
                    <a:cxn ang="0">
                      <a:pos x="292" y="612"/>
                    </a:cxn>
                    <a:cxn ang="0">
                      <a:pos x="266" y="598"/>
                    </a:cxn>
                    <a:cxn ang="0">
                      <a:pos x="332" y="592"/>
                    </a:cxn>
                    <a:cxn ang="0">
                      <a:pos x="307" y="564"/>
                    </a:cxn>
                    <a:cxn ang="0">
                      <a:pos x="308" y="527"/>
                    </a:cxn>
                    <a:cxn ang="0">
                      <a:pos x="327" y="476"/>
                    </a:cxn>
                    <a:cxn ang="0">
                      <a:pos x="316" y="445"/>
                    </a:cxn>
                    <a:cxn ang="0">
                      <a:pos x="290" y="453"/>
                    </a:cxn>
                    <a:cxn ang="0">
                      <a:pos x="290" y="406"/>
                    </a:cxn>
                    <a:cxn ang="0">
                      <a:pos x="307" y="396"/>
                    </a:cxn>
                    <a:cxn ang="0">
                      <a:pos x="326" y="220"/>
                    </a:cxn>
                    <a:cxn ang="0">
                      <a:pos x="334" y="184"/>
                    </a:cxn>
                    <a:cxn ang="0">
                      <a:pos x="476" y="150"/>
                    </a:cxn>
                    <a:cxn ang="0">
                      <a:pos x="420" y="74"/>
                    </a:cxn>
                    <a:cxn ang="0">
                      <a:pos x="285" y="88"/>
                    </a:cxn>
                    <a:cxn ang="0">
                      <a:pos x="140" y="83"/>
                    </a:cxn>
                    <a:cxn ang="0">
                      <a:pos x="104" y="69"/>
                    </a:cxn>
                    <a:cxn ang="0">
                      <a:pos x="103" y="160"/>
                    </a:cxn>
                    <a:cxn ang="0">
                      <a:pos x="89" y="191"/>
                    </a:cxn>
                    <a:cxn ang="0">
                      <a:pos x="62" y="201"/>
                    </a:cxn>
                    <a:cxn ang="0">
                      <a:pos x="42" y="181"/>
                    </a:cxn>
                  </a:cxnLst>
                  <a:rect l="0" t="0" r="r" b="b"/>
                  <a:pathLst>
                    <a:path w="815" h="737">
                      <a:moveTo>
                        <a:pt x="61" y="98"/>
                      </a:moveTo>
                      <a:lnTo>
                        <a:pt x="5" y="51"/>
                      </a:lnTo>
                      <a:lnTo>
                        <a:pt x="0" y="27"/>
                      </a:lnTo>
                      <a:lnTo>
                        <a:pt x="15" y="6"/>
                      </a:lnTo>
                      <a:lnTo>
                        <a:pt x="168" y="0"/>
                      </a:lnTo>
                      <a:lnTo>
                        <a:pt x="386" y="1"/>
                      </a:lnTo>
                      <a:lnTo>
                        <a:pt x="574" y="6"/>
                      </a:lnTo>
                      <a:lnTo>
                        <a:pt x="655" y="15"/>
                      </a:lnTo>
                      <a:lnTo>
                        <a:pt x="722" y="43"/>
                      </a:lnTo>
                      <a:lnTo>
                        <a:pt x="768" y="76"/>
                      </a:lnTo>
                      <a:lnTo>
                        <a:pt x="783" y="99"/>
                      </a:lnTo>
                      <a:lnTo>
                        <a:pt x="791" y="160"/>
                      </a:lnTo>
                      <a:lnTo>
                        <a:pt x="791" y="190"/>
                      </a:lnTo>
                      <a:lnTo>
                        <a:pt x="815" y="220"/>
                      </a:lnTo>
                      <a:lnTo>
                        <a:pt x="810" y="241"/>
                      </a:lnTo>
                      <a:lnTo>
                        <a:pt x="795" y="247"/>
                      </a:lnTo>
                      <a:lnTo>
                        <a:pt x="806" y="318"/>
                      </a:lnTo>
                      <a:lnTo>
                        <a:pt x="799" y="349"/>
                      </a:lnTo>
                      <a:lnTo>
                        <a:pt x="753" y="447"/>
                      </a:lnTo>
                      <a:lnTo>
                        <a:pt x="721" y="508"/>
                      </a:lnTo>
                      <a:lnTo>
                        <a:pt x="665" y="545"/>
                      </a:lnTo>
                      <a:lnTo>
                        <a:pt x="655" y="554"/>
                      </a:lnTo>
                      <a:lnTo>
                        <a:pt x="632" y="616"/>
                      </a:lnTo>
                      <a:lnTo>
                        <a:pt x="582" y="681"/>
                      </a:lnTo>
                      <a:lnTo>
                        <a:pt x="465" y="723"/>
                      </a:lnTo>
                      <a:lnTo>
                        <a:pt x="400" y="737"/>
                      </a:lnTo>
                      <a:lnTo>
                        <a:pt x="334" y="723"/>
                      </a:lnTo>
                      <a:lnTo>
                        <a:pt x="359" y="701"/>
                      </a:lnTo>
                      <a:lnTo>
                        <a:pt x="383" y="659"/>
                      </a:lnTo>
                      <a:lnTo>
                        <a:pt x="346" y="625"/>
                      </a:lnTo>
                      <a:lnTo>
                        <a:pt x="321" y="619"/>
                      </a:lnTo>
                      <a:lnTo>
                        <a:pt x="292" y="612"/>
                      </a:lnTo>
                      <a:lnTo>
                        <a:pt x="256" y="610"/>
                      </a:lnTo>
                      <a:lnTo>
                        <a:pt x="266" y="598"/>
                      </a:lnTo>
                      <a:lnTo>
                        <a:pt x="298" y="597"/>
                      </a:lnTo>
                      <a:lnTo>
                        <a:pt x="332" y="592"/>
                      </a:lnTo>
                      <a:lnTo>
                        <a:pt x="326" y="569"/>
                      </a:lnTo>
                      <a:lnTo>
                        <a:pt x="307" y="564"/>
                      </a:lnTo>
                      <a:lnTo>
                        <a:pt x="295" y="558"/>
                      </a:lnTo>
                      <a:lnTo>
                        <a:pt x="308" y="527"/>
                      </a:lnTo>
                      <a:lnTo>
                        <a:pt x="316" y="476"/>
                      </a:lnTo>
                      <a:lnTo>
                        <a:pt x="327" y="476"/>
                      </a:lnTo>
                      <a:lnTo>
                        <a:pt x="331" y="452"/>
                      </a:lnTo>
                      <a:lnTo>
                        <a:pt x="316" y="445"/>
                      </a:lnTo>
                      <a:lnTo>
                        <a:pt x="303" y="442"/>
                      </a:lnTo>
                      <a:lnTo>
                        <a:pt x="290" y="453"/>
                      </a:lnTo>
                      <a:lnTo>
                        <a:pt x="281" y="442"/>
                      </a:lnTo>
                      <a:lnTo>
                        <a:pt x="290" y="406"/>
                      </a:lnTo>
                      <a:lnTo>
                        <a:pt x="307" y="411"/>
                      </a:lnTo>
                      <a:lnTo>
                        <a:pt x="307" y="396"/>
                      </a:lnTo>
                      <a:lnTo>
                        <a:pt x="295" y="379"/>
                      </a:lnTo>
                      <a:lnTo>
                        <a:pt x="326" y="220"/>
                      </a:lnTo>
                      <a:lnTo>
                        <a:pt x="341" y="196"/>
                      </a:lnTo>
                      <a:lnTo>
                        <a:pt x="334" y="184"/>
                      </a:lnTo>
                      <a:lnTo>
                        <a:pt x="363" y="149"/>
                      </a:lnTo>
                      <a:lnTo>
                        <a:pt x="476" y="150"/>
                      </a:lnTo>
                      <a:lnTo>
                        <a:pt x="411" y="116"/>
                      </a:lnTo>
                      <a:lnTo>
                        <a:pt x="420" y="74"/>
                      </a:lnTo>
                      <a:lnTo>
                        <a:pt x="308" y="69"/>
                      </a:lnTo>
                      <a:lnTo>
                        <a:pt x="285" y="88"/>
                      </a:lnTo>
                      <a:lnTo>
                        <a:pt x="275" y="69"/>
                      </a:lnTo>
                      <a:lnTo>
                        <a:pt x="140" y="83"/>
                      </a:lnTo>
                      <a:lnTo>
                        <a:pt x="109" y="67"/>
                      </a:lnTo>
                      <a:lnTo>
                        <a:pt x="104" y="69"/>
                      </a:lnTo>
                      <a:lnTo>
                        <a:pt x="117" y="93"/>
                      </a:lnTo>
                      <a:lnTo>
                        <a:pt x="103" y="160"/>
                      </a:lnTo>
                      <a:lnTo>
                        <a:pt x="86" y="170"/>
                      </a:lnTo>
                      <a:lnTo>
                        <a:pt x="89" y="191"/>
                      </a:lnTo>
                      <a:lnTo>
                        <a:pt x="58" y="247"/>
                      </a:lnTo>
                      <a:lnTo>
                        <a:pt x="62" y="201"/>
                      </a:lnTo>
                      <a:lnTo>
                        <a:pt x="56" y="185"/>
                      </a:lnTo>
                      <a:lnTo>
                        <a:pt x="42" y="181"/>
                      </a:lnTo>
                      <a:lnTo>
                        <a:pt x="61" y="98"/>
                      </a:lnTo>
                      <a:close/>
                    </a:path>
                  </a:pathLst>
                </a:custGeom>
                <a:solidFill>
                  <a:srgbClr val="A05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22">
                  <a:extLst>
                    <a:ext uri="{FF2B5EF4-FFF2-40B4-BE49-F238E27FC236}">
                      <a16:creationId xmlns:a16="http://schemas.microsoft.com/office/drawing/2014/main" id="{9DC289AE-A307-C744-BABF-ECD68E79FA18}"/>
                    </a:ext>
                  </a:extLst>
                </p:cNvPr>
                <p:cNvSpPr>
                  <a:spLocks/>
                </p:cNvSpPr>
                <p:nvPr/>
              </p:nvSpPr>
              <p:spPr bwMode="auto">
                <a:xfrm>
                  <a:off x="4908" y="1072"/>
                  <a:ext cx="29" cy="13"/>
                </a:xfrm>
                <a:custGeom>
                  <a:avLst/>
                  <a:gdLst/>
                  <a:ahLst/>
                  <a:cxnLst>
                    <a:cxn ang="0">
                      <a:pos x="50" y="0"/>
                    </a:cxn>
                    <a:cxn ang="0">
                      <a:pos x="56" y="32"/>
                    </a:cxn>
                    <a:cxn ang="0">
                      <a:pos x="0" y="50"/>
                    </a:cxn>
                    <a:cxn ang="0">
                      <a:pos x="33" y="73"/>
                    </a:cxn>
                    <a:cxn ang="0">
                      <a:pos x="46" y="63"/>
                    </a:cxn>
                    <a:cxn ang="0">
                      <a:pos x="71" y="68"/>
                    </a:cxn>
                    <a:cxn ang="0">
                      <a:pos x="71" y="80"/>
                    </a:cxn>
                    <a:cxn ang="0">
                      <a:pos x="112" y="80"/>
                    </a:cxn>
                    <a:cxn ang="0">
                      <a:pos x="106" y="71"/>
                    </a:cxn>
                    <a:cxn ang="0">
                      <a:pos x="78" y="62"/>
                    </a:cxn>
                    <a:cxn ang="0">
                      <a:pos x="131" y="40"/>
                    </a:cxn>
                    <a:cxn ang="0">
                      <a:pos x="112" y="27"/>
                    </a:cxn>
                    <a:cxn ang="0">
                      <a:pos x="161" y="25"/>
                    </a:cxn>
                    <a:cxn ang="0">
                      <a:pos x="174" y="8"/>
                    </a:cxn>
                    <a:cxn ang="0">
                      <a:pos x="157" y="8"/>
                    </a:cxn>
                    <a:cxn ang="0">
                      <a:pos x="133" y="3"/>
                    </a:cxn>
                    <a:cxn ang="0">
                      <a:pos x="85" y="3"/>
                    </a:cxn>
                    <a:cxn ang="0">
                      <a:pos x="50" y="0"/>
                    </a:cxn>
                  </a:cxnLst>
                  <a:rect l="0" t="0" r="r" b="b"/>
                  <a:pathLst>
                    <a:path w="174" h="80">
                      <a:moveTo>
                        <a:pt x="50" y="0"/>
                      </a:moveTo>
                      <a:lnTo>
                        <a:pt x="56" y="32"/>
                      </a:lnTo>
                      <a:lnTo>
                        <a:pt x="0" y="50"/>
                      </a:lnTo>
                      <a:lnTo>
                        <a:pt x="33" y="73"/>
                      </a:lnTo>
                      <a:lnTo>
                        <a:pt x="46" y="63"/>
                      </a:lnTo>
                      <a:lnTo>
                        <a:pt x="71" y="68"/>
                      </a:lnTo>
                      <a:lnTo>
                        <a:pt x="71" y="80"/>
                      </a:lnTo>
                      <a:lnTo>
                        <a:pt x="112" y="80"/>
                      </a:lnTo>
                      <a:lnTo>
                        <a:pt x="106" y="71"/>
                      </a:lnTo>
                      <a:lnTo>
                        <a:pt x="78" y="62"/>
                      </a:lnTo>
                      <a:lnTo>
                        <a:pt x="131" y="40"/>
                      </a:lnTo>
                      <a:lnTo>
                        <a:pt x="112" y="27"/>
                      </a:lnTo>
                      <a:lnTo>
                        <a:pt x="161" y="25"/>
                      </a:lnTo>
                      <a:lnTo>
                        <a:pt x="174" y="8"/>
                      </a:lnTo>
                      <a:lnTo>
                        <a:pt x="157" y="8"/>
                      </a:lnTo>
                      <a:lnTo>
                        <a:pt x="133" y="3"/>
                      </a:lnTo>
                      <a:lnTo>
                        <a:pt x="85" y="3"/>
                      </a:lnTo>
                      <a:lnTo>
                        <a:pt x="50" y="0"/>
                      </a:lnTo>
                      <a:close/>
                    </a:path>
                  </a:pathLst>
                </a:custGeom>
                <a:solidFill>
                  <a:srgbClr val="FFA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23">
                  <a:extLst>
                    <a:ext uri="{FF2B5EF4-FFF2-40B4-BE49-F238E27FC236}">
                      <a16:creationId xmlns:a16="http://schemas.microsoft.com/office/drawing/2014/main" id="{76947234-65A5-2948-973B-1CBEA3901F65}"/>
                    </a:ext>
                  </a:extLst>
                </p:cNvPr>
                <p:cNvSpPr>
                  <a:spLocks/>
                </p:cNvSpPr>
                <p:nvPr/>
              </p:nvSpPr>
              <p:spPr bwMode="auto">
                <a:xfrm>
                  <a:off x="4907" y="1052"/>
                  <a:ext cx="23" cy="8"/>
                </a:xfrm>
                <a:custGeom>
                  <a:avLst/>
                  <a:gdLst/>
                  <a:ahLst/>
                  <a:cxnLst>
                    <a:cxn ang="0">
                      <a:pos x="4" y="47"/>
                    </a:cxn>
                    <a:cxn ang="0">
                      <a:pos x="0" y="33"/>
                    </a:cxn>
                    <a:cxn ang="0">
                      <a:pos x="15" y="6"/>
                    </a:cxn>
                    <a:cxn ang="0">
                      <a:pos x="60" y="0"/>
                    </a:cxn>
                    <a:cxn ang="0">
                      <a:pos x="101" y="0"/>
                    </a:cxn>
                    <a:cxn ang="0">
                      <a:pos x="109" y="10"/>
                    </a:cxn>
                    <a:cxn ang="0">
                      <a:pos x="137" y="19"/>
                    </a:cxn>
                    <a:cxn ang="0">
                      <a:pos x="141" y="47"/>
                    </a:cxn>
                    <a:cxn ang="0">
                      <a:pos x="127" y="42"/>
                    </a:cxn>
                    <a:cxn ang="0">
                      <a:pos x="97" y="13"/>
                    </a:cxn>
                    <a:cxn ang="0">
                      <a:pos x="75" y="13"/>
                    </a:cxn>
                    <a:cxn ang="0">
                      <a:pos x="87" y="34"/>
                    </a:cxn>
                    <a:cxn ang="0">
                      <a:pos x="75" y="49"/>
                    </a:cxn>
                    <a:cxn ang="0">
                      <a:pos x="56" y="49"/>
                    </a:cxn>
                    <a:cxn ang="0">
                      <a:pos x="35" y="45"/>
                    </a:cxn>
                    <a:cxn ang="0">
                      <a:pos x="38" y="19"/>
                    </a:cxn>
                    <a:cxn ang="0">
                      <a:pos x="4" y="47"/>
                    </a:cxn>
                  </a:cxnLst>
                  <a:rect l="0" t="0" r="r" b="b"/>
                  <a:pathLst>
                    <a:path w="141" h="49">
                      <a:moveTo>
                        <a:pt x="4" y="47"/>
                      </a:moveTo>
                      <a:lnTo>
                        <a:pt x="0" y="33"/>
                      </a:lnTo>
                      <a:lnTo>
                        <a:pt x="15" y="6"/>
                      </a:lnTo>
                      <a:lnTo>
                        <a:pt x="60" y="0"/>
                      </a:lnTo>
                      <a:lnTo>
                        <a:pt x="101" y="0"/>
                      </a:lnTo>
                      <a:lnTo>
                        <a:pt x="109" y="10"/>
                      </a:lnTo>
                      <a:lnTo>
                        <a:pt x="137" y="19"/>
                      </a:lnTo>
                      <a:lnTo>
                        <a:pt x="141" y="47"/>
                      </a:lnTo>
                      <a:lnTo>
                        <a:pt x="127" y="42"/>
                      </a:lnTo>
                      <a:lnTo>
                        <a:pt x="97" y="13"/>
                      </a:lnTo>
                      <a:lnTo>
                        <a:pt x="75" y="13"/>
                      </a:lnTo>
                      <a:lnTo>
                        <a:pt x="87" y="34"/>
                      </a:lnTo>
                      <a:lnTo>
                        <a:pt x="75" y="49"/>
                      </a:lnTo>
                      <a:lnTo>
                        <a:pt x="56" y="49"/>
                      </a:lnTo>
                      <a:lnTo>
                        <a:pt x="35" y="45"/>
                      </a:lnTo>
                      <a:lnTo>
                        <a:pt x="38" y="19"/>
                      </a:lnTo>
                      <a:lnTo>
                        <a:pt x="4" y="47"/>
                      </a:lnTo>
                      <a:close/>
                    </a:path>
                  </a:pathLst>
                </a:custGeom>
                <a:solidFill>
                  <a:srgbClr val="402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24">
                  <a:extLst>
                    <a:ext uri="{FF2B5EF4-FFF2-40B4-BE49-F238E27FC236}">
                      <a16:creationId xmlns:a16="http://schemas.microsoft.com/office/drawing/2014/main" id="{06381B29-7F39-E949-9E93-726DF5492B07}"/>
                    </a:ext>
                  </a:extLst>
                </p:cNvPr>
                <p:cNvSpPr>
                  <a:spLocks/>
                </p:cNvSpPr>
                <p:nvPr/>
              </p:nvSpPr>
              <p:spPr bwMode="auto">
                <a:xfrm>
                  <a:off x="4909" y="1054"/>
                  <a:ext cx="18" cy="9"/>
                </a:xfrm>
                <a:custGeom>
                  <a:avLst/>
                  <a:gdLst/>
                  <a:ahLst/>
                  <a:cxnLst>
                    <a:cxn ang="0">
                      <a:pos x="0" y="40"/>
                    </a:cxn>
                    <a:cxn ang="0">
                      <a:pos x="20" y="57"/>
                    </a:cxn>
                    <a:cxn ang="0">
                      <a:pos x="51" y="57"/>
                    </a:cxn>
                    <a:cxn ang="0">
                      <a:pos x="95" y="48"/>
                    </a:cxn>
                    <a:cxn ang="0">
                      <a:pos x="110" y="37"/>
                    </a:cxn>
                    <a:cxn ang="0">
                      <a:pos x="75" y="0"/>
                    </a:cxn>
                    <a:cxn ang="0">
                      <a:pos x="68" y="5"/>
                    </a:cxn>
                    <a:cxn ang="0">
                      <a:pos x="70" y="28"/>
                    </a:cxn>
                    <a:cxn ang="0">
                      <a:pos x="61" y="43"/>
                    </a:cxn>
                    <a:cxn ang="0">
                      <a:pos x="25" y="35"/>
                    </a:cxn>
                    <a:cxn ang="0">
                      <a:pos x="25" y="13"/>
                    </a:cxn>
                    <a:cxn ang="0">
                      <a:pos x="0" y="40"/>
                    </a:cxn>
                  </a:cxnLst>
                  <a:rect l="0" t="0" r="r" b="b"/>
                  <a:pathLst>
                    <a:path w="110" h="57">
                      <a:moveTo>
                        <a:pt x="0" y="40"/>
                      </a:moveTo>
                      <a:lnTo>
                        <a:pt x="20" y="57"/>
                      </a:lnTo>
                      <a:lnTo>
                        <a:pt x="51" y="57"/>
                      </a:lnTo>
                      <a:lnTo>
                        <a:pt x="95" y="48"/>
                      </a:lnTo>
                      <a:lnTo>
                        <a:pt x="110" y="37"/>
                      </a:lnTo>
                      <a:lnTo>
                        <a:pt x="75" y="0"/>
                      </a:lnTo>
                      <a:lnTo>
                        <a:pt x="68" y="5"/>
                      </a:lnTo>
                      <a:lnTo>
                        <a:pt x="70" y="28"/>
                      </a:lnTo>
                      <a:lnTo>
                        <a:pt x="61" y="43"/>
                      </a:lnTo>
                      <a:lnTo>
                        <a:pt x="25" y="35"/>
                      </a:lnTo>
                      <a:lnTo>
                        <a:pt x="25" y="13"/>
                      </a:lnTo>
                      <a:lnTo>
                        <a:pt x="0" y="40"/>
                      </a:lnTo>
                      <a:close/>
                    </a:path>
                  </a:pathLst>
                </a:custGeom>
                <a:solidFill>
                  <a:srgbClr val="FFA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25">
                  <a:extLst>
                    <a:ext uri="{FF2B5EF4-FFF2-40B4-BE49-F238E27FC236}">
                      <a16:creationId xmlns:a16="http://schemas.microsoft.com/office/drawing/2014/main" id="{C0995E02-BA4E-914C-B254-5CFEC326087C}"/>
                    </a:ext>
                  </a:extLst>
                </p:cNvPr>
                <p:cNvSpPr>
                  <a:spLocks/>
                </p:cNvSpPr>
                <p:nvPr/>
              </p:nvSpPr>
              <p:spPr bwMode="auto">
                <a:xfrm>
                  <a:off x="4849" y="1044"/>
                  <a:ext cx="33" cy="101"/>
                </a:xfrm>
                <a:custGeom>
                  <a:avLst/>
                  <a:gdLst/>
                  <a:ahLst/>
                  <a:cxnLst>
                    <a:cxn ang="0">
                      <a:pos x="103" y="0"/>
                    </a:cxn>
                    <a:cxn ang="0">
                      <a:pos x="61" y="6"/>
                    </a:cxn>
                    <a:cxn ang="0">
                      <a:pos x="42" y="24"/>
                    </a:cxn>
                    <a:cxn ang="0">
                      <a:pos x="38" y="34"/>
                    </a:cxn>
                    <a:cxn ang="0">
                      <a:pos x="38" y="52"/>
                    </a:cxn>
                    <a:cxn ang="0">
                      <a:pos x="23" y="99"/>
                    </a:cxn>
                    <a:cxn ang="0">
                      <a:pos x="10" y="137"/>
                    </a:cxn>
                    <a:cxn ang="0">
                      <a:pos x="10" y="168"/>
                    </a:cxn>
                    <a:cxn ang="0">
                      <a:pos x="0" y="181"/>
                    </a:cxn>
                    <a:cxn ang="0">
                      <a:pos x="1" y="192"/>
                    </a:cxn>
                    <a:cxn ang="0">
                      <a:pos x="16" y="199"/>
                    </a:cxn>
                    <a:cxn ang="0">
                      <a:pos x="16" y="258"/>
                    </a:cxn>
                    <a:cxn ang="0">
                      <a:pos x="43" y="300"/>
                    </a:cxn>
                    <a:cxn ang="0">
                      <a:pos x="37" y="351"/>
                    </a:cxn>
                    <a:cxn ang="0">
                      <a:pos x="55" y="402"/>
                    </a:cxn>
                    <a:cxn ang="0">
                      <a:pos x="61" y="443"/>
                    </a:cxn>
                    <a:cxn ang="0">
                      <a:pos x="66" y="495"/>
                    </a:cxn>
                    <a:cxn ang="0">
                      <a:pos x="78" y="537"/>
                    </a:cxn>
                    <a:cxn ang="0">
                      <a:pos x="144" y="598"/>
                    </a:cxn>
                    <a:cxn ang="0">
                      <a:pos x="198" y="602"/>
                    </a:cxn>
                    <a:cxn ang="0">
                      <a:pos x="117" y="540"/>
                    </a:cxn>
                    <a:cxn ang="0">
                      <a:pos x="106" y="495"/>
                    </a:cxn>
                    <a:cxn ang="0">
                      <a:pos x="97" y="458"/>
                    </a:cxn>
                    <a:cxn ang="0">
                      <a:pos x="106" y="449"/>
                    </a:cxn>
                    <a:cxn ang="0">
                      <a:pos x="116" y="430"/>
                    </a:cxn>
                    <a:cxn ang="0">
                      <a:pos x="97" y="424"/>
                    </a:cxn>
                    <a:cxn ang="0">
                      <a:pos x="73" y="402"/>
                    </a:cxn>
                    <a:cxn ang="0">
                      <a:pos x="73" y="378"/>
                    </a:cxn>
                    <a:cxn ang="0">
                      <a:pos x="78" y="363"/>
                    </a:cxn>
                    <a:cxn ang="0">
                      <a:pos x="87" y="332"/>
                    </a:cxn>
                    <a:cxn ang="0">
                      <a:pos x="87" y="318"/>
                    </a:cxn>
                    <a:cxn ang="0">
                      <a:pos x="75" y="302"/>
                    </a:cxn>
                    <a:cxn ang="0">
                      <a:pos x="78" y="258"/>
                    </a:cxn>
                    <a:cxn ang="0">
                      <a:pos x="82" y="219"/>
                    </a:cxn>
                    <a:cxn ang="0">
                      <a:pos x="106" y="192"/>
                    </a:cxn>
                    <a:cxn ang="0">
                      <a:pos x="112" y="187"/>
                    </a:cxn>
                    <a:cxn ang="0">
                      <a:pos x="119" y="159"/>
                    </a:cxn>
                    <a:cxn ang="0">
                      <a:pos x="119" y="147"/>
                    </a:cxn>
                    <a:cxn ang="0">
                      <a:pos x="138" y="117"/>
                    </a:cxn>
                    <a:cxn ang="0">
                      <a:pos x="144" y="93"/>
                    </a:cxn>
                    <a:cxn ang="0">
                      <a:pos x="119" y="91"/>
                    </a:cxn>
                    <a:cxn ang="0">
                      <a:pos x="102" y="75"/>
                    </a:cxn>
                    <a:cxn ang="0">
                      <a:pos x="78" y="57"/>
                    </a:cxn>
                    <a:cxn ang="0">
                      <a:pos x="73" y="44"/>
                    </a:cxn>
                    <a:cxn ang="0">
                      <a:pos x="66" y="37"/>
                    </a:cxn>
                    <a:cxn ang="0">
                      <a:pos x="65" y="27"/>
                    </a:cxn>
                    <a:cxn ang="0">
                      <a:pos x="103" y="0"/>
                    </a:cxn>
                  </a:cxnLst>
                  <a:rect l="0" t="0" r="r" b="b"/>
                  <a:pathLst>
                    <a:path w="198" h="602">
                      <a:moveTo>
                        <a:pt x="103" y="0"/>
                      </a:moveTo>
                      <a:lnTo>
                        <a:pt x="61" y="6"/>
                      </a:lnTo>
                      <a:lnTo>
                        <a:pt x="42" y="24"/>
                      </a:lnTo>
                      <a:lnTo>
                        <a:pt x="38" y="34"/>
                      </a:lnTo>
                      <a:lnTo>
                        <a:pt x="38" y="52"/>
                      </a:lnTo>
                      <a:lnTo>
                        <a:pt x="23" y="99"/>
                      </a:lnTo>
                      <a:lnTo>
                        <a:pt x="10" y="137"/>
                      </a:lnTo>
                      <a:lnTo>
                        <a:pt x="10" y="168"/>
                      </a:lnTo>
                      <a:lnTo>
                        <a:pt x="0" y="181"/>
                      </a:lnTo>
                      <a:lnTo>
                        <a:pt x="1" y="192"/>
                      </a:lnTo>
                      <a:lnTo>
                        <a:pt x="16" y="199"/>
                      </a:lnTo>
                      <a:lnTo>
                        <a:pt x="16" y="258"/>
                      </a:lnTo>
                      <a:lnTo>
                        <a:pt x="43" y="300"/>
                      </a:lnTo>
                      <a:lnTo>
                        <a:pt x="37" y="351"/>
                      </a:lnTo>
                      <a:lnTo>
                        <a:pt x="55" y="402"/>
                      </a:lnTo>
                      <a:lnTo>
                        <a:pt x="61" y="443"/>
                      </a:lnTo>
                      <a:lnTo>
                        <a:pt x="66" y="495"/>
                      </a:lnTo>
                      <a:lnTo>
                        <a:pt x="78" y="537"/>
                      </a:lnTo>
                      <a:lnTo>
                        <a:pt x="144" y="598"/>
                      </a:lnTo>
                      <a:lnTo>
                        <a:pt x="198" y="602"/>
                      </a:lnTo>
                      <a:lnTo>
                        <a:pt x="117" y="540"/>
                      </a:lnTo>
                      <a:lnTo>
                        <a:pt x="106" y="495"/>
                      </a:lnTo>
                      <a:lnTo>
                        <a:pt x="97" y="458"/>
                      </a:lnTo>
                      <a:lnTo>
                        <a:pt x="106" y="449"/>
                      </a:lnTo>
                      <a:lnTo>
                        <a:pt x="116" y="430"/>
                      </a:lnTo>
                      <a:lnTo>
                        <a:pt x="97" y="424"/>
                      </a:lnTo>
                      <a:lnTo>
                        <a:pt x="73" y="402"/>
                      </a:lnTo>
                      <a:lnTo>
                        <a:pt x="73" y="378"/>
                      </a:lnTo>
                      <a:lnTo>
                        <a:pt x="78" y="363"/>
                      </a:lnTo>
                      <a:lnTo>
                        <a:pt x="87" y="332"/>
                      </a:lnTo>
                      <a:lnTo>
                        <a:pt x="87" y="318"/>
                      </a:lnTo>
                      <a:lnTo>
                        <a:pt x="75" y="302"/>
                      </a:lnTo>
                      <a:lnTo>
                        <a:pt x="78" y="258"/>
                      </a:lnTo>
                      <a:lnTo>
                        <a:pt x="82" y="219"/>
                      </a:lnTo>
                      <a:lnTo>
                        <a:pt x="106" y="192"/>
                      </a:lnTo>
                      <a:lnTo>
                        <a:pt x="112" y="187"/>
                      </a:lnTo>
                      <a:lnTo>
                        <a:pt x="119" y="159"/>
                      </a:lnTo>
                      <a:lnTo>
                        <a:pt x="119" y="147"/>
                      </a:lnTo>
                      <a:lnTo>
                        <a:pt x="138" y="117"/>
                      </a:lnTo>
                      <a:lnTo>
                        <a:pt x="144" y="93"/>
                      </a:lnTo>
                      <a:lnTo>
                        <a:pt x="119" y="91"/>
                      </a:lnTo>
                      <a:lnTo>
                        <a:pt x="102" y="75"/>
                      </a:lnTo>
                      <a:lnTo>
                        <a:pt x="78" y="57"/>
                      </a:lnTo>
                      <a:lnTo>
                        <a:pt x="73" y="44"/>
                      </a:lnTo>
                      <a:lnTo>
                        <a:pt x="66" y="37"/>
                      </a:lnTo>
                      <a:lnTo>
                        <a:pt x="65" y="27"/>
                      </a:lnTo>
                      <a:lnTo>
                        <a:pt x="103" y="0"/>
                      </a:lnTo>
                      <a:close/>
                    </a:path>
                  </a:pathLst>
                </a:custGeom>
                <a:solidFill>
                  <a:srgbClr val="FFA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26">
                  <a:extLst>
                    <a:ext uri="{FF2B5EF4-FFF2-40B4-BE49-F238E27FC236}">
                      <a16:creationId xmlns:a16="http://schemas.microsoft.com/office/drawing/2014/main" id="{EFD64DA2-5AE7-B344-B311-E36F4C987795}"/>
                    </a:ext>
                  </a:extLst>
                </p:cNvPr>
                <p:cNvSpPr>
                  <a:spLocks/>
                </p:cNvSpPr>
                <p:nvPr/>
              </p:nvSpPr>
              <p:spPr bwMode="auto">
                <a:xfrm>
                  <a:off x="4866" y="1078"/>
                  <a:ext cx="15" cy="19"/>
                </a:xfrm>
                <a:custGeom>
                  <a:avLst/>
                  <a:gdLst/>
                  <a:ahLst/>
                  <a:cxnLst>
                    <a:cxn ang="0">
                      <a:pos x="67" y="46"/>
                    </a:cxn>
                    <a:cxn ang="0">
                      <a:pos x="86" y="46"/>
                    </a:cxn>
                    <a:cxn ang="0">
                      <a:pos x="86" y="10"/>
                    </a:cxn>
                    <a:cxn ang="0">
                      <a:pos x="74" y="0"/>
                    </a:cxn>
                    <a:cxn ang="0">
                      <a:pos x="57" y="28"/>
                    </a:cxn>
                    <a:cxn ang="0">
                      <a:pos x="24" y="24"/>
                    </a:cxn>
                    <a:cxn ang="0">
                      <a:pos x="2" y="16"/>
                    </a:cxn>
                    <a:cxn ang="0">
                      <a:pos x="0" y="24"/>
                    </a:cxn>
                    <a:cxn ang="0">
                      <a:pos x="2" y="51"/>
                    </a:cxn>
                    <a:cxn ang="0">
                      <a:pos x="16" y="61"/>
                    </a:cxn>
                    <a:cxn ang="0">
                      <a:pos x="10" y="81"/>
                    </a:cxn>
                    <a:cxn ang="0">
                      <a:pos x="10" y="110"/>
                    </a:cxn>
                    <a:cxn ang="0">
                      <a:pos x="16" y="110"/>
                    </a:cxn>
                    <a:cxn ang="0">
                      <a:pos x="22" y="84"/>
                    </a:cxn>
                    <a:cxn ang="0">
                      <a:pos x="37" y="79"/>
                    </a:cxn>
                    <a:cxn ang="0">
                      <a:pos x="37" y="61"/>
                    </a:cxn>
                    <a:cxn ang="0">
                      <a:pos x="46" y="46"/>
                    </a:cxn>
                    <a:cxn ang="0">
                      <a:pos x="67" y="46"/>
                    </a:cxn>
                  </a:cxnLst>
                  <a:rect l="0" t="0" r="r" b="b"/>
                  <a:pathLst>
                    <a:path w="86" h="110">
                      <a:moveTo>
                        <a:pt x="67" y="46"/>
                      </a:moveTo>
                      <a:lnTo>
                        <a:pt x="86" y="46"/>
                      </a:lnTo>
                      <a:lnTo>
                        <a:pt x="86" y="10"/>
                      </a:lnTo>
                      <a:lnTo>
                        <a:pt x="74" y="0"/>
                      </a:lnTo>
                      <a:lnTo>
                        <a:pt x="57" y="28"/>
                      </a:lnTo>
                      <a:lnTo>
                        <a:pt x="24" y="24"/>
                      </a:lnTo>
                      <a:lnTo>
                        <a:pt x="2" y="16"/>
                      </a:lnTo>
                      <a:lnTo>
                        <a:pt x="0" y="24"/>
                      </a:lnTo>
                      <a:lnTo>
                        <a:pt x="2" y="51"/>
                      </a:lnTo>
                      <a:lnTo>
                        <a:pt x="16" y="61"/>
                      </a:lnTo>
                      <a:lnTo>
                        <a:pt x="10" y="81"/>
                      </a:lnTo>
                      <a:lnTo>
                        <a:pt x="10" y="110"/>
                      </a:lnTo>
                      <a:lnTo>
                        <a:pt x="16" y="110"/>
                      </a:lnTo>
                      <a:lnTo>
                        <a:pt x="22" y="84"/>
                      </a:lnTo>
                      <a:lnTo>
                        <a:pt x="37" y="79"/>
                      </a:lnTo>
                      <a:lnTo>
                        <a:pt x="37" y="61"/>
                      </a:lnTo>
                      <a:lnTo>
                        <a:pt x="46" y="46"/>
                      </a:lnTo>
                      <a:lnTo>
                        <a:pt x="67" y="46"/>
                      </a:lnTo>
                      <a:close/>
                    </a:path>
                  </a:pathLst>
                </a:custGeom>
                <a:solidFill>
                  <a:srgbClr val="A05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Freeform 27">
                  <a:extLst>
                    <a:ext uri="{FF2B5EF4-FFF2-40B4-BE49-F238E27FC236}">
                      <a16:creationId xmlns:a16="http://schemas.microsoft.com/office/drawing/2014/main" id="{4E45CF08-B480-8744-B0BB-8D07B406BA75}"/>
                    </a:ext>
                  </a:extLst>
                </p:cNvPr>
                <p:cNvSpPr>
                  <a:spLocks/>
                </p:cNvSpPr>
                <p:nvPr/>
              </p:nvSpPr>
              <p:spPr bwMode="auto">
                <a:xfrm>
                  <a:off x="4874" y="1055"/>
                  <a:ext cx="8" cy="12"/>
                </a:xfrm>
                <a:custGeom>
                  <a:avLst/>
                  <a:gdLst/>
                  <a:ahLst/>
                  <a:cxnLst>
                    <a:cxn ang="0">
                      <a:pos x="40" y="0"/>
                    </a:cxn>
                    <a:cxn ang="0">
                      <a:pos x="49" y="30"/>
                    </a:cxn>
                    <a:cxn ang="0">
                      <a:pos x="18" y="40"/>
                    </a:cxn>
                    <a:cxn ang="0">
                      <a:pos x="17" y="63"/>
                    </a:cxn>
                    <a:cxn ang="0">
                      <a:pos x="0" y="68"/>
                    </a:cxn>
                    <a:cxn ang="0">
                      <a:pos x="9" y="30"/>
                    </a:cxn>
                    <a:cxn ang="0">
                      <a:pos x="40" y="0"/>
                    </a:cxn>
                  </a:cxnLst>
                  <a:rect l="0" t="0" r="r" b="b"/>
                  <a:pathLst>
                    <a:path w="49" h="68">
                      <a:moveTo>
                        <a:pt x="40" y="0"/>
                      </a:moveTo>
                      <a:lnTo>
                        <a:pt x="49" y="30"/>
                      </a:lnTo>
                      <a:lnTo>
                        <a:pt x="18" y="40"/>
                      </a:lnTo>
                      <a:lnTo>
                        <a:pt x="17" y="63"/>
                      </a:lnTo>
                      <a:lnTo>
                        <a:pt x="0" y="68"/>
                      </a:lnTo>
                      <a:lnTo>
                        <a:pt x="9" y="30"/>
                      </a:lnTo>
                      <a:lnTo>
                        <a:pt x="40" y="0"/>
                      </a:lnTo>
                      <a:close/>
                    </a:path>
                  </a:pathLst>
                </a:custGeom>
                <a:solidFill>
                  <a:srgbClr val="A05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8" name="Freeform 28">
                  <a:extLst>
                    <a:ext uri="{FF2B5EF4-FFF2-40B4-BE49-F238E27FC236}">
                      <a16:creationId xmlns:a16="http://schemas.microsoft.com/office/drawing/2014/main" id="{5306028B-4FBE-684A-A0D9-203A018DF80C}"/>
                    </a:ext>
                  </a:extLst>
                </p:cNvPr>
                <p:cNvSpPr>
                  <a:spLocks/>
                </p:cNvSpPr>
                <p:nvPr/>
              </p:nvSpPr>
              <p:spPr bwMode="auto">
                <a:xfrm>
                  <a:off x="4866" y="1040"/>
                  <a:ext cx="16" cy="6"/>
                </a:xfrm>
                <a:custGeom>
                  <a:avLst/>
                  <a:gdLst/>
                  <a:ahLst/>
                  <a:cxnLst>
                    <a:cxn ang="0">
                      <a:pos x="0" y="11"/>
                    </a:cxn>
                    <a:cxn ang="0">
                      <a:pos x="28" y="13"/>
                    </a:cxn>
                    <a:cxn ang="0">
                      <a:pos x="46" y="25"/>
                    </a:cxn>
                    <a:cxn ang="0">
                      <a:pos x="37" y="30"/>
                    </a:cxn>
                    <a:cxn ang="0">
                      <a:pos x="71" y="40"/>
                    </a:cxn>
                    <a:cxn ang="0">
                      <a:pos x="95" y="16"/>
                    </a:cxn>
                    <a:cxn ang="0">
                      <a:pos x="71" y="13"/>
                    </a:cxn>
                    <a:cxn ang="0">
                      <a:pos x="59" y="13"/>
                    </a:cxn>
                    <a:cxn ang="0">
                      <a:pos x="41" y="0"/>
                    </a:cxn>
                    <a:cxn ang="0">
                      <a:pos x="0" y="11"/>
                    </a:cxn>
                  </a:cxnLst>
                  <a:rect l="0" t="0" r="r" b="b"/>
                  <a:pathLst>
                    <a:path w="95" h="40">
                      <a:moveTo>
                        <a:pt x="0" y="11"/>
                      </a:moveTo>
                      <a:lnTo>
                        <a:pt x="28" y="13"/>
                      </a:lnTo>
                      <a:lnTo>
                        <a:pt x="46" y="25"/>
                      </a:lnTo>
                      <a:lnTo>
                        <a:pt x="37" y="30"/>
                      </a:lnTo>
                      <a:lnTo>
                        <a:pt x="71" y="40"/>
                      </a:lnTo>
                      <a:lnTo>
                        <a:pt x="95" y="16"/>
                      </a:lnTo>
                      <a:lnTo>
                        <a:pt x="71" y="13"/>
                      </a:lnTo>
                      <a:lnTo>
                        <a:pt x="59" y="13"/>
                      </a:lnTo>
                      <a:lnTo>
                        <a:pt x="41" y="0"/>
                      </a:lnTo>
                      <a:lnTo>
                        <a:pt x="0" y="11"/>
                      </a:lnTo>
                      <a:close/>
                    </a:path>
                  </a:pathLst>
                </a:custGeom>
                <a:solidFill>
                  <a:srgbClr val="402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9" name="Freeform 29">
                  <a:extLst>
                    <a:ext uri="{FF2B5EF4-FFF2-40B4-BE49-F238E27FC236}">
                      <a16:creationId xmlns:a16="http://schemas.microsoft.com/office/drawing/2014/main" id="{EB58548F-E145-664F-BA11-B6457BB63FCD}"/>
                    </a:ext>
                  </a:extLst>
                </p:cNvPr>
                <p:cNvSpPr>
                  <a:spLocks/>
                </p:cNvSpPr>
                <p:nvPr/>
              </p:nvSpPr>
              <p:spPr bwMode="auto">
                <a:xfrm>
                  <a:off x="4884" y="1053"/>
                  <a:ext cx="2" cy="21"/>
                </a:xfrm>
                <a:custGeom>
                  <a:avLst/>
                  <a:gdLst/>
                  <a:ahLst/>
                  <a:cxnLst>
                    <a:cxn ang="0">
                      <a:pos x="5" y="0"/>
                    </a:cxn>
                    <a:cxn ang="0">
                      <a:pos x="13" y="35"/>
                    </a:cxn>
                    <a:cxn ang="0">
                      <a:pos x="13" y="94"/>
                    </a:cxn>
                    <a:cxn ang="0">
                      <a:pos x="0" y="125"/>
                    </a:cxn>
                    <a:cxn ang="0">
                      <a:pos x="3" y="79"/>
                    </a:cxn>
                    <a:cxn ang="0">
                      <a:pos x="5" y="0"/>
                    </a:cxn>
                  </a:cxnLst>
                  <a:rect l="0" t="0" r="r" b="b"/>
                  <a:pathLst>
                    <a:path w="13" h="125">
                      <a:moveTo>
                        <a:pt x="5" y="0"/>
                      </a:moveTo>
                      <a:lnTo>
                        <a:pt x="13" y="35"/>
                      </a:lnTo>
                      <a:lnTo>
                        <a:pt x="13" y="94"/>
                      </a:lnTo>
                      <a:lnTo>
                        <a:pt x="0" y="125"/>
                      </a:lnTo>
                      <a:lnTo>
                        <a:pt x="3" y="79"/>
                      </a:lnTo>
                      <a:lnTo>
                        <a:pt x="5" y="0"/>
                      </a:lnTo>
                      <a:close/>
                    </a:path>
                  </a:pathLst>
                </a:custGeom>
                <a:solidFill>
                  <a:srgbClr val="A05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0" name="Freeform 30">
                  <a:extLst>
                    <a:ext uri="{FF2B5EF4-FFF2-40B4-BE49-F238E27FC236}">
                      <a16:creationId xmlns:a16="http://schemas.microsoft.com/office/drawing/2014/main" id="{FC04AF01-C04B-5D45-B797-075F42839353}"/>
                    </a:ext>
                  </a:extLst>
                </p:cNvPr>
                <p:cNvSpPr>
                  <a:spLocks/>
                </p:cNvSpPr>
                <p:nvPr/>
              </p:nvSpPr>
              <p:spPr bwMode="auto">
                <a:xfrm>
                  <a:off x="4862" y="1046"/>
                  <a:ext cx="24" cy="9"/>
                </a:xfrm>
                <a:custGeom>
                  <a:avLst/>
                  <a:gdLst/>
                  <a:ahLst/>
                  <a:cxnLst>
                    <a:cxn ang="0">
                      <a:pos x="26" y="17"/>
                    </a:cxn>
                    <a:cxn ang="0">
                      <a:pos x="0" y="24"/>
                    </a:cxn>
                    <a:cxn ang="0">
                      <a:pos x="9" y="10"/>
                    </a:cxn>
                    <a:cxn ang="0">
                      <a:pos x="50" y="0"/>
                    </a:cxn>
                    <a:cxn ang="0">
                      <a:pos x="86" y="0"/>
                    </a:cxn>
                    <a:cxn ang="0">
                      <a:pos x="102" y="10"/>
                    </a:cxn>
                    <a:cxn ang="0">
                      <a:pos x="127" y="19"/>
                    </a:cxn>
                    <a:cxn ang="0">
                      <a:pos x="142" y="42"/>
                    </a:cxn>
                    <a:cxn ang="0">
                      <a:pos x="145" y="50"/>
                    </a:cxn>
                    <a:cxn ang="0">
                      <a:pos x="133" y="54"/>
                    </a:cxn>
                    <a:cxn ang="0">
                      <a:pos x="118" y="41"/>
                    </a:cxn>
                    <a:cxn ang="0">
                      <a:pos x="105" y="19"/>
                    </a:cxn>
                    <a:cxn ang="0">
                      <a:pos x="83" y="15"/>
                    </a:cxn>
                    <a:cxn ang="0">
                      <a:pos x="68" y="15"/>
                    </a:cxn>
                    <a:cxn ang="0">
                      <a:pos x="77" y="24"/>
                    </a:cxn>
                    <a:cxn ang="0">
                      <a:pos x="68" y="54"/>
                    </a:cxn>
                    <a:cxn ang="0">
                      <a:pos x="50" y="55"/>
                    </a:cxn>
                    <a:cxn ang="0">
                      <a:pos x="36" y="49"/>
                    </a:cxn>
                    <a:cxn ang="0">
                      <a:pos x="26" y="17"/>
                    </a:cxn>
                  </a:cxnLst>
                  <a:rect l="0" t="0" r="r" b="b"/>
                  <a:pathLst>
                    <a:path w="145" h="55">
                      <a:moveTo>
                        <a:pt x="26" y="17"/>
                      </a:moveTo>
                      <a:lnTo>
                        <a:pt x="0" y="24"/>
                      </a:lnTo>
                      <a:lnTo>
                        <a:pt x="9" y="10"/>
                      </a:lnTo>
                      <a:lnTo>
                        <a:pt x="50" y="0"/>
                      </a:lnTo>
                      <a:lnTo>
                        <a:pt x="86" y="0"/>
                      </a:lnTo>
                      <a:lnTo>
                        <a:pt x="102" y="10"/>
                      </a:lnTo>
                      <a:lnTo>
                        <a:pt x="127" y="19"/>
                      </a:lnTo>
                      <a:lnTo>
                        <a:pt x="142" y="42"/>
                      </a:lnTo>
                      <a:lnTo>
                        <a:pt x="145" y="50"/>
                      </a:lnTo>
                      <a:lnTo>
                        <a:pt x="133" y="54"/>
                      </a:lnTo>
                      <a:lnTo>
                        <a:pt x="118" y="41"/>
                      </a:lnTo>
                      <a:lnTo>
                        <a:pt x="105" y="19"/>
                      </a:lnTo>
                      <a:lnTo>
                        <a:pt x="83" y="15"/>
                      </a:lnTo>
                      <a:lnTo>
                        <a:pt x="68" y="15"/>
                      </a:lnTo>
                      <a:lnTo>
                        <a:pt x="77" y="24"/>
                      </a:lnTo>
                      <a:lnTo>
                        <a:pt x="68" y="54"/>
                      </a:lnTo>
                      <a:lnTo>
                        <a:pt x="50" y="55"/>
                      </a:lnTo>
                      <a:lnTo>
                        <a:pt x="36" y="49"/>
                      </a:lnTo>
                      <a:lnTo>
                        <a:pt x="26" y="17"/>
                      </a:lnTo>
                      <a:close/>
                    </a:path>
                  </a:pathLst>
                </a:custGeom>
                <a:solidFill>
                  <a:srgbClr val="402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1" name="Freeform 31">
                  <a:extLst>
                    <a:ext uri="{FF2B5EF4-FFF2-40B4-BE49-F238E27FC236}">
                      <a16:creationId xmlns:a16="http://schemas.microsoft.com/office/drawing/2014/main" id="{2BAB9B48-4EAC-1B4A-BC3A-8A30AE183530}"/>
                    </a:ext>
                  </a:extLst>
                </p:cNvPr>
                <p:cNvSpPr>
                  <a:spLocks/>
                </p:cNvSpPr>
                <p:nvPr/>
              </p:nvSpPr>
              <p:spPr bwMode="auto">
                <a:xfrm>
                  <a:off x="4875" y="1109"/>
                  <a:ext cx="34" cy="7"/>
                </a:xfrm>
                <a:custGeom>
                  <a:avLst/>
                  <a:gdLst/>
                  <a:ahLst/>
                  <a:cxnLst>
                    <a:cxn ang="0">
                      <a:pos x="0" y="20"/>
                    </a:cxn>
                    <a:cxn ang="0">
                      <a:pos x="25" y="8"/>
                    </a:cxn>
                    <a:cxn ang="0">
                      <a:pos x="61" y="3"/>
                    </a:cxn>
                    <a:cxn ang="0">
                      <a:pos x="98" y="0"/>
                    </a:cxn>
                    <a:cxn ang="0">
                      <a:pos x="156" y="15"/>
                    </a:cxn>
                    <a:cxn ang="0">
                      <a:pos x="202" y="43"/>
                    </a:cxn>
                    <a:cxn ang="0">
                      <a:pos x="183" y="34"/>
                    </a:cxn>
                    <a:cxn ang="0">
                      <a:pos x="148" y="25"/>
                    </a:cxn>
                    <a:cxn ang="0">
                      <a:pos x="112" y="31"/>
                    </a:cxn>
                    <a:cxn ang="0">
                      <a:pos x="38" y="29"/>
                    </a:cxn>
                    <a:cxn ang="0">
                      <a:pos x="25" y="20"/>
                    </a:cxn>
                    <a:cxn ang="0">
                      <a:pos x="0" y="20"/>
                    </a:cxn>
                  </a:cxnLst>
                  <a:rect l="0" t="0" r="r" b="b"/>
                  <a:pathLst>
                    <a:path w="202" h="43">
                      <a:moveTo>
                        <a:pt x="0" y="20"/>
                      </a:moveTo>
                      <a:lnTo>
                        <a:pt x="25" y="8"/>
                      </a:lnTo>
                      <a:lnTo>
                        <a:pt x="61" y="3"/>
                      </a:lnTo>
                      <a:lnTo>
                        <a:pt x="98" y="0"/>
                      </a:lnTo>
                      <a:lnTo>
                        <a:pt x="156" y="15"/>
                      </a:lnTo>
                      <a:lnTo>
                        <a:pt x="202" y="43"/>
                      </a:lnTo>
                      <a:lnTo>
                        <a:pt x="183" y="34"/>
                      </a:lnTo>
                      <a:lnTo>
                        <a:pt x="148" y="25"/>
                      </a:lnTo>
                      <a:lnTo>
                        <a:pt x="112" y="31"/>
                      </a:lnTo>
                      <a:lnTo>
                        <a:pt x="38" y="29"/>
                      </a:lnTo>
                      <a:lnTo>
                        <a:pt x="25" y="20"/>
                      </a:lnTo>
                      <a:lnTo>
                        <a:pt x="0" y="20"/>
                      </a:lnTo>
                      <a:close/>
                    </a:path>
                  </a:pathLst>
                </a:custGeom>
                <a:solidFill>
                  <a:srgbClr val="402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2" name="Freeform 32">
                  <a:extLst>
                    <a:ext uri="{FF2B5EF4-FFF2-40B4-BE49-F238E27FC236}">
                      <a16:creationId xmlns:a16="http://schemas.microsoft.com/office/drawing/2014/main" id="{91F7A5E9-E1B9-9849-96F6-A9C4AC8653BB}"/>
                    </a:ext>
                  </a:extLst>
                </p:cNvPr>
                <p:cNvSpPr>
                  <a:spLocks/>
                </p:cNvSpPr>
                <p:nvPr/>
              </p:nvSpPr>
              <p:spPr bwMode="auto">
                <a:xfrm>
                  <a:off x="4871" y="977"/>
                  <a:ext cx="15" cy="27"/>
                </a:xfrm>
                <a:custGeom>
                  <a:avLst/>
                  <a:gdLst/>
                  <a:ahLst/>
                  <a:cxnLst>
                    <a:cxn ang="0">
                      <a:pos x="23" y="0"/>
                    </a:cxn>
                    <a:cxn ang="0">
                      <a:pos x="0" y="62"/>
                    </a:cxn>
                    <a:cxn ang="0">
                      <a:pos x="14" y="72"/>
                    </a:cxn>
                    <a:cxn ang="0">
                      <a:pos x="10" y="142"/>
                    </a:cxn>
                    <a:cxn ang="0">
                      <a:pos x="23" y="166"/>
                    </a:cxn>
                    <a:cxn ang="0">
                      <a:pos x="72" y="160"/>
                    </a:cxn>
                    <a:cxn ang="0">
                      <a:pos x="92" y="123"/>
                    </a:cxn>
                    <a:cxn ang="0">
                      <a:pos x="92" y="42"/>
                    </a:cxn>
                    <a:cxn ang="0">
                      <a:pos x="23" y="0"/>
                    </a:cxn>
                  </a:cxnLst>
                  <a:rect l="0" t="0" r="r" b="b"/>
                  <a:pathLst>
                    <a:path w="92" h="166">
                      <a:moveTo>
                        <a:pt x="23" y="0"/>
                      </a:moveTo>
                      <a:lnTo>
                        <a:pt x="0" y="62"/>
                      </a:lnTo>
                      <a:lnTo>
                        <a:pt x="14" y="72"/>
                      </a:lnTo>
                      <a:lnTo>
                        <a:pt x="10" y="142"/>
                      </a:lnTo>
                      <a:lnTo>
                        <a:pt x="23" y="166"/>
                      </a:lnTo>
                      <a:lnTo>
                        <a:pt x="72" y="160"/>
                      </a:lnTo>
                      <a:lnTo>
                        <a:pt x="92" y="123"/>
                      </a:lnTo>
                      <a:lnTo>
                        <a:pt x="92" y="42"/>
                      </a:lnTo>
                      <a:lnTo>
                        <a:pt x="23" y="0"/>
                      </a:lnTo>
                      <a:close/>
                    </a:path>
                  </a:pathLst>
                </a:custGeom>
                <a:solidFill>
                  <a:srgbClr val="404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33">
                  <a:extLst>
                    <a:ext uri="{FF2B5EF4-FFF2-40B4-BE49-F238E27FC236}">
                      <a16:creationId xmlns:a16="http://schemas.microsoft.com/office/drawing/2014/main" id="{81FE803A-136F-A642-A94F-BB096B8AE9E0}"/>
                    </a:ext>
                  </a:extLst>
                </p:cNvPr>
                <p:cNvSpPr>
                  <a:spLocks/>
                </p:cNvSpPr>
                <p:nvPr/>
              </p:nvSpPr>
              <p:spPr bwMode="auto">
                <a:xfrm>
                  <a:off x="4863" y="990"/>
                  <a:ext cx="8" cy="17"/>
                </a:xfrm>
                <a:custGeom>
                  <a:avLst/>
                  <a:gdLst/>
                  <a:ahLst/>
                  <a:cxnLst>
                    <a:cxn ang="0">
                      <a:pos x="36" y="0"/>
                    </a:cxn>
                    <a:cxn ang="0">
                      <a:pos x="48" y="14"/>
                    </a:cxn>
                    <a:cxn ang="0">
                      <a:pos x="31" y="35"/>
                    </a:cxn>
                    <a:cxn ang="0">
                      <a:pos x="36" y="68"/>
                    </a:cxn>
                    <a:cxn ang="0">
                      <a:pos x="26" y="105"/>
                    </a:cxn>
                    <a:cxn ang="0">
                      <a:pos x="0" y="87"/>
                    </a:cxn>
                    <a:cxn ang="0">
                      <a:pos x="9" y="35"/>
                    </a:cxn>
                    <a:cxn ang="0">
                      <a:pos x="36" y="0"/>
                    </a:cxn>
                  </a:cxnLst>
                  <a:rect l="0" t="0" r="r" b="b"/>
                  <a:pathLst>
                    <a:path w="48" h="105">
                      <a:moveTo>
                        <a:pt x="36" y="0"/>
                      </a:moveTo>
                      <a:lnTo>
                        <a:pt x="48" y="14"/>
                      </a:lnTo>
                      <a:lnTo>
                        <a:pt x="31" y="35"/>
                      </a:lnTo>
                      <a:lnTo>
                        <a:pt x="36" y="68"/>
                      </a:lnTo>
                      <a:lnTo>
                        <a:pt x="26" y="105"/>
                      </a:lnTo>
                      <a:lnTo>
                        <a:pt x="0" y="87"/>
                      </a:lnTo>
                      <a:lnTo>
                        <a:pt x="9" y="35"/>
                      </a:lnTo>
                      <a:lnTo>
                        <a:pt x="36" y="0"/>
                      </a:lnTo>
                      <a:close/>
                    </a:path>
                  </a:pathLst>
                </a:custGeom>
                <a:solidFill>
                  <a:srgbClr val="404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Freeform 34">
                  <a:extLst>
                    <a:ext uri="{FF2B5EF4-FFF2-40B4-BE49-F238E27FC236}">
                      <a16:creationId xmlns:a16="http://schemas.microsoft.com/office/drawing/2014/main" id="{2BBE574E-108B-0F49-A771-60B4D21777DF}"/>
                    </a:ext>
                  </a:extLst>
                </p:cNvPr>
                <p:cNvSpPr>
                  <a:spLocks/>
                </p:cNvSpPr>
                <p:nvPr/>
              </p:nvSpPr>
              <p:spPr bwMode="auto">
                <a:xfrm>
                  <a:off x="4918" y="996"/>
                  <a:ext cx="4" cy="9"/>
                </a:xfrm>
                <a:custGeom>
                  <a:avLst/>
                  <a:gdLst/>
                  <a:ahLst/>
                  <a:cxnLst>
                    <a:cxn ang="0">
                      <a:pos x="0" y="0"/>
                    </a:cxn>
                    <a:cxn ang="0">
                      <a:pos x="0" y="54"/>
                    </a:cxn>
                    <a:cxn ang="0">
                      <a:pos x="26" y="47"/>
                    </a:cxn>
                    <a:cxn ang="0">
                      <a:pos x="0" y="0"/>
                    </a:cxn>
                  </a:cxnLst>
                  <a:rect l="0" t="0" r="r" b="b"/>
                  <a:pathLst>
                    <a:path w="26" h="54">
                      <a:moveTo>
                        <a:pt x="0" y="0"/>
                      </a:moveTo>
                      <a:lnTo>
                        <a:pt x="0" y="54"/>
                      </a:lnTo>
                      <a:lnTo>
                        <a:pt x="26" y="47"/>
                      </a:lnTo>
                      <a:lnTo>
                        <a:pt x="0" y="0"/>
                      </a:lnTo>
                      <a:close/>
                    </a:path>
                  </a:pathLst>
                </a:custGeom>
                <a:solidFill>
                  <a:srgbClr val="404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35">
                  <a:extLst>
                    <a:ext uri="{FF2B5EF4-FFF2-40B4-BE49-F238E27FC236}">
                      <a16:creationId xmlns:a16="http://schemas.microsoft.com/office/drawing/2014/main" id="{E451F5A5-1119-2540-85DD-8F90BACB0639}"/>
                    </a:ext>
                  </a:extLst>
                </p:cNvPr>
                <p:cNvSpPr>
                  <a:spLocks/>
                </p:cNvSpPr>
                <p:nvPr/>
              </p:nvSpPr>
              <p:spPr bwMode="auto">
                <a:xfrm>
                  <a:off x="4965" y="987"/>
                  <a:ext cx="19" cy="52"/>
                </a:xfrm>
                <a:custGeom>
                  <a:avLst/>
                  <a:gdLst/>
                  <a:ahLst/>
                  <a:cxnLst>
                    <a:cxn ang="0">
                      <a:pos x="54" y="0"/>
                    </a:cxn>
                    <a:cxn ang="0">
                      <a:pos x="59" y="111"/>
                    </a:cxn>
                    <a:cxn ang="0">
                      <a:pos x="50" y="94"/>
                    </a:cxn>
                    <a:cxn ang="0">
                      <a:pos x="37" y="99"/>
                    </a:cxn>
                    <a:cxn ang="0">
                      <a:pos x="60" y="131"/>
                    </a:cxn>
                    <a:cxn ang="0">
                      <a:pos x="49" y="214"/>
                    </a:cxn>
                    <a:cxn ang="0">
                      <a:pos x="0" y="206"/>
                    </a:cxn>
                    <a:cxn ang="0">
                      <a:pos x="23" y="223"/>
                    </a:cxn>
                    <a:cxn ang="0">
                      <a:pos x="54" y="232"/>
                    </a:cxn>
                    <a:cxn ang="0">
                      <a:pos x="79" y="261"/>
                    </a:cxn>
                    <a:cxn ang="0">
                      <a:pos x="94" y="279"/>
                    </a:cxn>
                    <a:cxn ang="0">
                      <a:pos x="104" y="308"/>
                    </a:cxn>
                    <a:cxn ang="0">
                      <a:pos x="113" y="259"/>
                    </a:cxn>
                    <a:cxn ang="0">
                      <a:pos x="113" y="197"/>
                    </a:cxn>
                    <a:cxn ang="0">
                      <a:pos x="97" y="141"/>
                    </a:cxn>
                    <a:cxn ang="0">
                      <a:pos x="79" y="84"/>
                    </a:cxn>
                    <a:cxn ang="0">
                      <a:pos x="78" y="65"/>
                    </a:cxn>
                    <a:cxn ang="0">
                      <a:pos x="54" y="0"/>
                    </a:cxn>
                  </a:cxnLst>
                  <a:rect l="0" t="0" r="r" b="b"/>
                  <a:pathLst>
                    <a:path w="113" h="308">
                      <a:moveTo>
                        <a:pt x="54" y="0"/>
                      </a:moveTo>
                      <a:lnTo>
                        <a:pt x="59" y="111"/>
                      </a:lnTo>
                      <a:lnTo>
                        <a:pt x="50" y="94"/>
                      </a:lnTo>
                      <a:lnTo>
                        <a:pt x="37" y="99"/>
                      </a:lnTo>
                      <a:lnTo>
                        <a:pt x="60" y="131"/>
                      </a:lnTo>
                      <a:lnTo>
                        <a:pt x="49" y="214"/>
                      </a:lnTo>
                      <a:lnTo>
                        <a:pt x="0" y="206"/>
                      </a:lnTo>
                      <a:lnTo>
                        <a:pt x="23" y="223"/>
                      </a:lnTo>
                      <a:lnTo>
                        <a:pt x="54" y="232"/>
                      </a:lnTo>
                      <a:lnTo>
                        <a:pt x="79" y="261"/>
                      </a:lnTo>
                      <a:lnTo>
                        <a:pt x="94" y="279"/>
                      </a:lnTo>
                      <a:lnTo>
                        <a:pt x="104" y="308"/>
                      </a:lnTo>
                      <a:lnTo>
                        <a:pt x="113" y="259"/>
                      </a:lnTo>
                      <a:lnTo>
                        <a:pt x="113" y="197"/>
                      </a:lnTo>
                      <a:lnTo>
                        <a:pt x="97" y="141"/>
                      </a:lnTo>
                      <a:lnTo>
                        <a:pt x="79" y="84"/>
                      </a:lnTo>
                      <a:lnTo>
                        <a:pt x="78" y="65"/>
                      </a:lnTo>
                      <a:lnTo>
                        <a:pt x="54" y="0"/>
                      </a:lnTo>
                      <a:close/>
                    </a:path>
                  </a:pathLst>
                </a:custGeom>
                <a:solidFill>
                  <a:srgbClr val="404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36">
                  <a:extLst>
                    <a:ext uri="{FF2B5EF4-FFF2-40B4-BE49-F238E27FC236}">
                      <a16:creationId xmlns:a16="http://schemas.microsoft.com/office/drawing/2014/main" id="{E5234DC5-B43D-9042-BAA9-F52B008B8503}"/>
                    </a:ext>
                  </a:extLst>
                </p:cNvPr>
                <p:cNvSpPr>
                  <a:spLocks/>
                </p:cNvSpPr>
                <p:nvPr/>
              </p:nvSpPr>
              <p:spPr bwMode="auto">
                <a:xfrm>
                  <a:off x="4894" y="1124"/>
                  <a:ext cx="51" cy="32"/>
                </a:xfrm>
                <a:custGeom>
                  <a:avLst/>
                  <a:gdLst/>
                  <a:ahLst/>
                  <a:cxnLst>
                    <a:cxn ang="0">
                      <a:pos x="304" y="0"/>
                    </a:cxn>
                    <a:cxn ang="0">
                      <a:pos x="296" y="65"/>
                    </a:cxn>
                    <a:cxn ang="0">
                      <a:pos x="296" y="117"/>
                    </a:cxn>
                    <a:cxn ang="0">
                      <a:pos x="285" y="156"/>
                    </a:cxn>
                    <a:cxn ang="0">
                      <a:pos x="229" y="193"/>
                    </a:cxn>
                    <a:cxn ang="0">
                      <a:pos x="0" y="122"/>
                    </a:cxn>
                    <a:cxn ang="0">
                      <a:pos x="220" y="85"/>
                    </a:cxn>
                    <a:cxn ang="0">
                      <a:pos x="304" y="0"/>
                    </a:cxn>
                  </a:cxnLst>
                  <a:rect l="0" t="0" r="r" b="b"/>
                  <a:pathLst>
                    <a:path w="304" h="193">
                      <a:moveTo>
                        <a:pt x="304" y="0"/>
                      </a:moveTo>
                      <a:lnTo>
                        <a:pt x="296" y="65"/>
                      </a:lnTo>
                      <a:lnTo>
                        <a:pt x="296" y="117"/>
                      </a:lnTo>
                      <a:lnTo>
                        <a:pt x="285" y="156"/>
                      </a:lnTo>
                      <a:lnTo>
                        <a:pt x="229" y="193"/>
                      </a:lnTo>
                      <a:lnTo>
                        <a:pt x="0" y="122"/>
                      </a:lnTo>
                      <a:lnTo>
                        <a:pt x="220" y="85"/>
                      </a:lnTo>
                      <a:lnTo>
                        <a:pt x="304" y="0"/>
                      </a:lnTo>
                      <a:close/>
                    </a:path>
                  </a:pathLst>
                </a:custGeom>
                <a:solidFill>
                  <a:srgbClr val="804000"/>
                </a:solidFill>
                <a:ln w="3175">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37">
                  <a:extLst>
                    <a:ext uri="{FF2B5EF4-FFF2-40B4-BE49-F238E27FC236}">
                      <a16:creationId xmlns:a16="http://schemas.microsoft.com/office/drawing/2014/main" id="{FBD366B1-2F8B-B64D-9427-FB5598344910}"/>
                    </a:ext>
                  </a:extLst>
                </p:cNvPr>
                <p:cNvSpPr>
                  <a:spLocks/>
                </p:cNvSpPr>
                <p:nvPr/>
              </p:nvSpPr>
              <p:spPr bwMode="auto">
                <a:xfrm>
                  <a:off x="4874" y="1093"/>
                  <a:ext cx="8" cy="3"/>
                </a:xfrm>
                <a:custGeom>
                  <a:avLst/>
                  <a:gdLst/>
                  <a:ahLst/>
                  <a:cxnLst>
                    <a:cxn ang="0">
                      <a:pos x="0" y="0"/>
                    </a:cxn>
                    <a:cxn ang="0">
                      <a:pos x="17" y="2"/>
                    </a:cxn>
                    <a:cxn ang="0">
                      <a:pos x="37" y="8"/>
                    </a:cxn>
                    <a:cxn ang="0">
                      <a:pos x="48" y="13"/>
                    </a:cxn>
                    <a:cxn ang="0">
                      <a:pos x="28" y="18"/>
                    </a:cxn>
                    <a:cxn ang="0">
                      <a:pos x="0" y="0"/>
                    </a:cxn>
                  </a:cxnLst>
                  <a:rect l="0" t="0" r="r" b="b"/>
                  <a:pathLst>
                    <a:path w="48" h="18">
                      <a:moveTo>
                        <a:pt x="0" y="0"/>
                      </a:moveTo>
                      <a:lnTo>
                        <a:pt x="17" y="2"/>
                      </a:lnTo>
                      <a:lnTo>
                        <a:pt x="37" y="8"/>
                      </a:lnTo>
                      <a:lnTo>
                        <a:pt x="48" y="13"/>
                      </a:lnTo>
                      <a:lnTo>
                        <a:pt x="28" y="18"/>
                      </a:lnTo>
                      <a:lnTo>
                        <a:pt x="0" y="0"/>
                      </a:lnTo>
                      <a:close/>
                    </a:path>
                  </a:pathLst>
                </a:custGeom>
                <a:solidFill>
                  <a:srgbClr val="A05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38">
                  <a:extLst>
                    <a:ext uri="{FF2B5EF4-FFF2-40B4-BE49-F238E27FC236}">
                      <a16:creationId xmlns:a16="http://schemas.microsoft.com/office/drawing/2014/main" id="{752967EE-3C4E-FB41-B54C-04C21F299D5F}"/>
                    </a:ext>
                  </a:extLst>
                </p:cNvPr>
                <p:cNvSpPr>
                  <a:spLocks/>
                </p:cNvSpPr>
                <p:nvPr/>
              </p:nvSpPr>
              <p:spPr bwMode="auto">
                <a:xfrm>
                  <a:off x="4836" y="1017"/>
                  <a:ext cx="146" cy="31"/>
                </a:xfrm>
                <a:custGeom>
                  <a:avLst/>
                  <a:gdLst/>
                  <a:ahLst/>
                  <a:cxnLst>
                    <a:cxn ang="0">
                      <a:pos x="41" y="105"/>
                    </a:cxn>
                    <a:cxn ang="0">
                      <a:pos x="8" y="78"/>
                    </a:cxn>
                    <a:cxn ang="0">
                      <a:pos x="0" y="43"/>
                    </a:cxn>
                    <a:cxn ang="0">
                      <a:pos x="7" y="23"/>
                    </a:cxn>
                    <a:cxn ang="0">
                      <a:pos x="16" y="10"/>
                    </a:cxn>
                    <a:cxn ang="0">
                      <a:pos x="64" y="0"/>
                    </a:cxn>
                    <a:cxn ang="0">
                      <a:pos x="143" y="0"/>
                    </a:cxn>
                    <a:cxn ang="0">
                      <a:pos x="385" y="0"/>
                    </a:cxn>
                    <a:cxn ang="0">
                      <a:pos x="635" y="5"/>
                    </a:cxn>
                    <a:cxn ang="0">
                      <a:pos x="715" y="19"/>
                    </a:cxn>
                    <a:cxn ang="0">
                      <a:pos x="793" y="45"/>
                    </a:cxn>
                    <a:cxn ang="0">
                      <a:pos x="840" y="81"/>
                    </a:cxn>
                    <a:cxn ang="0">
                      <a:pos x="867" y="110"/>
                    </a:cxn>
                    <a:cxn ang="0">
                      <a:pos x="876" y="126"/>
                    </a:cxn>
                    <a:cxn ang="0">
                      <a:pos x="874" y="138"/>
                    </a:cxn>
                    <a:cxn ang="0">
                      <a:pos x="859" y="157"/>
                    </a:cxn>
                    <a:cxn ang="0">
                      <a:pos x="811" y="188"/>
                    </a:cxn>
                    <a:cxn ang="0">
                      <a:pos x="811" y="155"/>
                    </a:cxn>
                    <a:cxn ang="0">
                      <a:pos x="802" y="116"/>
                    </a:cxn>
                    <a:cxn ang="0">
                      <a:pos x="789" y="91"/>
                    </a:cxn>
                    <a:cxn ang="0">
                      <a:pos x="759" y="74"/>
                    </a:cxn>
                    <a:cxn ang="0">
                      <a:pos x="722" y="49"/>
                    </a:cxn>
                    <a:cxn ang="0">
                      <a:pos x="681" y="38"/>
                    </a:cxn>
                    <a:cxn ang="0">
                      <a:pos x="641" y="31"/>
                    </a:cxn>
                    <a:cxn ang="0">
                      <a:pos x="477" y="23"/>
                    </a:cxn>
                    <a:cxn ang="0">
                      <a:pos x="109" y="23"/>
                    </a:cxn>
                    <a:cxn ang="0">
                      <a:pos x="46" y="23"/>
                    </a:cxn>
                    <a:cxn ang="0">
                      <a:pos x="22" y="27"/>
                    </a:cxn>
                    <a:cxn ang="0">
                      <a:pos x="13" y="38"/>
                    </a:cxn>
                    <a:cxn ang="0">
                      <a:pos x="16" y="55"/>
                    </a:cxn>
                    <a:cxn ang="0">
                      <a:pos x="41" y="105"/>
                    </a:cxn>
                  </a:cxnLst>
                  <a:rect l="0" t="0" r="r" b="b"/>
                  <a:pathLst>
                    <a:path w="876" h="188">
                      <a:moveTo>
                        <a:pt x="41" y="105"/>
                      </a:moveTo>
                      <a:lnTo>
                        <a:pt x="8" y="78"/>
                      </a:lnTo>
                      <a:lnTo>
                        <a:pt x="0" y="43"/>
                      </a:lnTo>
                      <a:lnTo>
                        <a:pt x="7" y="23"/>
                      </a:lnTo>
                      <a:lnTo>
                        <a:pt x="16" y="10"/>
                      </a:lnTo>
                      <a:lnTo>
                        <a:pt x="64" y="0"/>
                      </a:lnTo>
                      <a:lnTo>
                        <a:pt x="143" y="0"/>
                      </a:lnTo>
                      <a:lnTo>
                        <a:pt x="385" y="0"/>
                      </a:lnTo>
                      <a:lnTo>
                        <a:pt x="635" y="5"/>
                      </a:lnTo>
                      <a:lnTo>
                        <a:pt x="715" y="19"/>
                      </a:lnTo>
                      <a:lnTo>
                        <a:pt x="793" y="45"/>
                      </a:lnTo>
                      <a:lnTo>
                        <a:pt x="840" y="81"/>
                      </a:lnTo>
                      <a:lnTo>
                        <a:pt x="867" y="110"/>
                      </a:lnTo>
                      <a:lnTo>
                        <a:pt x="876" y="126"/>
                      </a:lnTo>
                      <a:lnTo>
                        <a:pt x="874" y="138"/>
                      </a:lnTo>
                      <a:lnTo>
                        <a:pt x="859" y="157"/>
                      </a:lnTo>
                      <a:lnTo>
                        <a:pt x="811" y="188"/>
                      </a:lnTo>
                      <a:lnTo>
                        <a:pt x="811" y="155"/>
                      </a:lnTo>
                      <a:lnTo>
                        <a:pt x="802" y="116"/>
                      </a:lnTo>
                      <a:lnTo>
                        <a:pt x="789" y="91"/>
                      </a:lnTo>
                      <a:lnTo>
                        <a:pt x="759" y="74"/>
                      </a:lnTo>
                      <a:lnTo>
                        <a:pt x="722" y="49"/>
                      </a:lnTo>
                      <a:lnTo>
                        <a:pt x="681" y="38"/>
                      </a:lnTo>
                      <a:lnTo>
                        <a:pt x="641" y="31"/>
                      </a:lnTo>
                      <a:lnTo>
                        <a:pt x="477" y="23"/>
                      </a:lnTo>
                      <a:lnTo>
                        <a:pt x="109" y="23"/>
                      </a:lnTo>
                      <a:lnTo>
                        <a:pt x="46" y="23"/>
                      </a:lnTo>
                      <a:lnTo>
                        <a:pt x="22" y="27"/>
                      </a:lnTo>
                      <a:lnTo>
                        <a:pt x="13" y="38"/>
                      </a:lnTo>
                      <a:lnTo>
                        <a:pt x="16" y="55"/>
                      </a:lnTo>
                      <a:lnTo>
                        <a:pt x="41" y="105"/>
                      </a:lnTo>
                      <a:close/>
                    </a:path>
                  </a:pathLst>
                </a:custGeom>
                <a:solidFill>
                  <a:srgbClr val="000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39">
                  <a:extLst>
                    <a:ext uri="{FF2B5EF4-FFF2-40B4-BE49-F238E27FC236}">
                      <a16:creationId xmlns:a16="http://schemas.microsoft.com/office/drawing/2014/main" id="{E2CC1A70-3FA1-564B-8D90-636C3141FC24}"/>
                    </a:ext>
                  </a:extLst>
                </p:cNvPr>
                <p:cNvSpPr>
                  <a:spLocks/>
                </p:cNvSpPr>
                <p:nvPr/>
              </p:nvSpPr>
              <p:spPr bwMode="auto">
                <a:xfrm>
                  <a:off x="4839" y="1012"/>
                  <a:ext cx="15" cy="4"/>
                </a:xfrm>
                <a:custGeom>
                  <a:avLst/>
                  <a:gdLst/>
                  <a:ahLst/>
                  <a:cxnLst>
                    <a:cxn ang="0">
                      <a:pos x="0" y="15"/>
                    </a:cxn>
                    <a:cxn ang="0">
                      <a:pos x="36" y="15"/>
                    </a:cxn>
                    <a:cxn ang="0">
                      <a:pos x="66" y="3"/>
                    </a:cxn>
                    <a:cxn ang="0">
                      <a:pos x="92" y="0"/>
                    </a:cxn>
                    <a:cxn ang="0">
                      <a:pos x="47" y="28"/>
                    </a:cxn>
                    <a:cxn ang="0">
                      <a:pos x="0" y="15"/>
                    </a:cxn>
                  </a:cxnLst>
                  <a:rect l="0" t="0" r="r" b="b"/>
                  <a:pathLst>
                    <a:path w="92" h="28">
                      <a:moveTo>
                        <a:pt x="0" y="15"/>
                      </a:moveTo>
                      <a:lnTo>
                        <a:pt x="36" y="15"/>
                      </a:lnTo>
                      <a:lnTo>
                        <a:pt x="66" y="3"/>
                      </a:lnTo>
                      <a:lnTo>
                        <a:pt x="92" y="0"/>
                      </a:lnTo>
                      <a:lnTo>
                        <a:pt x="47" y="28"/>
                      </a:lnTo>
                      <a:lnTo>
                        <a:pt x="0" y="15"/>
                      </a:lnTo>
                      <a:close/>
                    </a:path>
                  </a:pathLst>
                </a:custGeom>
                <a:solidFill>
                  <a:srgbClr val="404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40">
                  <a:extLst>
                    <a:ext uri="{FF2B5EF4-FFF2-40B4-BE49-F238E27FC236}">
                      <a16:creationId xmlns:a16="http://schemas.microsoft.com/office/drawing/2014/main" id="{4E1A4158-BC93-6E4D-A0F8-38769C761AAA}"/>
                    </a:ext>
                  </a:extLst>
                </p:cNvPr>
                <p:cNvSpPr>
                  <a:spLocks/>
                </p:cNvSpPr>
                <p:nvPr/>
              </p:nvSpPr>
              <p:spPr bwMode="auto">
                <a:xfrm>
                  <a:off x="4849" y="1017"/>
                  <a:ext cx="28" cy="3"/>
                </a:xfrm>
                <a:custGeom>
                  <a:avLst/>
                  <a:gdLst/>
                  <a:ahLst/>
                  <a:cxnLst>
                    <a:cxn ang="0">
                      <a:pos x="19" y="1"/>
                    </a:cxn>
                    <a:cxn ang="0">
                      <a:pos x="0" y="17"/>
                    </a:cxn>
                    <a:cxn ang="0">
                      <a:pos x="160" y="13"/>
                    </a:cxn>
                    <a:cxn ang="0">
                      <a:pos x="168" y="0"/>
                    </a:cxn>
                    <a:cxn ang="0">
                      <a:pos x="19" y="1"/>
                    </a:cxn>
                  </a:cxnLst>
                  <a:rect l="0" t="0" r="r" b="b"/>
                  <a:pathLst>
                    <a:path w="168" h="17">
                      <a:moveTo>
                        <a:pt x="19" y="1"/>
                      </a:moveTo>
                      <a:lnTo>
                        <a:pt x="0" y="17"/>
                      </a:lnTo>
                      <a:lnTo>
                        <a:pt x="160" y="13"/>
                      </a:lnTo>
                      <a:lnTo>
                        <a:pt x="168" y="0"/>
                      </a:lnTo>
                      <a:lnTo>
                        <a:pt x="19" y="1"/>
                      </a:lnTo>
                      <a:close/>
                    </a:path>
                  </a:pathLst>
                </a:custGeom>
                <a:solidFill>
                  <a:srgbClr val="4040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41">
                  <a:extLst>
                    <a:ext uri="{FF2B5EF4-FFF2-40B4-BE49-F238E27FC236}">
                      <a16:creationId xmlns:a16="http://schemas.microsoft.com/office/drawing/2014/main" id="{5A3AA168-BAAD-7C4D-A6F9-9A238BB8103F}"/>
                    </a:ext>
                  </a:extLst>
                </p:cNvPr>
                <p:cNvSpPr>
                  <a:spLocks/>
                </p:cNvSpPr>
                <p:nvPr/>
              </p:nvSpPr>
              <p:spPr bwMode="auto">
                <a:xfrm>
                  <a:off x="4884" y="1101"/>
                  <a:ext cx="1" cy="7"/>
                </a:xfrm>
                <a:custGeom>
                  <a:avLst/>
                  <a:gdLst/>
                  <a:ahLst/>
                  <a:cxnLst>
                    <a:cxn ang="0">
                      <a:pos x="8" y="0"/>
                    </a:cxn>
                    <a:cxn ang="0">
                      <a:pos x="0" y="15"/>
                    </a:cxn>
                    <a:cxn ang="0">
                      <a:pos x="7" y="38"/>
                    </a:cxn>
                    <a:cxn ang="0">
                      <a:pos x="8" y="0"/>
                    </a:cxn>
                  </a:cxnLst>
                  <a:rect l="0" t="0" r="r" b="b"/>
                  <a:pathLst>
                    <a:path w="8" h="38">
                      <a:moveTo>
                        <a:pt x="8" y="0"/>
                      </a:moveTo>
                      <a:lnTo>
                        <a:pt x="0" y="15"/>
                      </a:lnTo>
                      <a:lnTo>
                        <a:pt x="7" y="38"/>
                      </a:lnTo>
                      <a:lnTo>
                        <a:pt x="8" y="0"/>
                      </a:lnTo>
                      <a:close/>
                    </a:path>
                  </a:pathLst>
                </a:custGeom>
                <a:solidFill>
                  <a:srgbClr val="A05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9" name="Group 51">
                <a:extLst>
                  <a:ext uri="{FF2B5EF4-FFF2-40B4-BE49-F238E27FC236}">
                    <a16:creationId xmlns:a16="http://schemas.microsoft.com/office/drawing/2014/main" id="{5809F9D0-C2FA-8743-BA26-719F020679D5}"/>
                  </a:ext>
                </a:extLst>
              </p:cNvPr>
              <p:cNvGrpSpPr>
                <a:grpSpLocks/>
              </p:cNvGrpSpPr>
              <p:nvPr/>
            </p:nvGrpSpPr>
            <p:grpSpPr bwMode="auto">
              <a:xfrm>
                <a:off x="4727" y="1080"/>
                <a:ext cx="300" cy="194"/>
                <a:chOff x="4727" y="1080"/>
                <a:chExt cx="300" cy="194"/>
              </a:xfrm>
            </p:grpSpPr>
            <p:sp>
              <p:nvSpPr>
                <p:cNvPr id="951" name="Freeform 43">
                  <a:extLst>
                    <a:ext uri="{FF2B5EF4-FFF2-40B4-BE49-F238E27FC236}">
                      <a16:creationId xmlns:a16="http://schemas.microsoft.com/office/drawing/2014/main" id="{3A09B952-3DA7-F94E-8E3A-8002CE43B9CF}"/>
                    </a:ext>
                  </a:extLst>
                </p:cNvPr>
                <p:cNvSpPr>
                  <a:spLocks/>
                </p:cNvSpPr>
                <p:nvPr/>
              </p:nvSpPr>
              <p:spPr bwMode="auto">
                <a:xfrm>
                  <a:off x="4727" y="1080"/>
                  <a:ext cx="300" cy="194"/>
                </a:xfrm>
                <a:custGeom>
                  <a:avLst/>
                  <a:gdLst/>
                  <a:ahLst/>
                  <a:cxnLst>
                    <a:cxn ang="0">
                      <a:pos x="44" y="80"/>
                    </a:cxn>
                    <a:cxn ang="0">
                      <a:pos x="3" y="37"/>
                    </a:cxn>
                    <a:cxn ang="0">
                      <a:pos x="16" y="5"/>
                    </a:cxn>
                    <a:cxn ang="0">
                      <a:pos x="168" y="0"/>
                    </a:cxn>
                    <a:cxn ang="0">
                      <a:pos x="254" y="32"/>
                    </a:cxn>
                    <a:cxn ang="0">
                      <a:pos x="366" y="61"/>
                    </a:cxn>
                    <a:cxn ang="0">
                      <a:pos x="397" y="80"/>
                    </a:cxn>
                    <a:cxn ang="0">
                      <a:pos x="457" y="96"/>
                    </a:cxn>
                    <a:cxn ang="0">
                      <a:pos x="522" y="173"/>
                    </a:cxn>
                    <a:cxn ang="0">
                      <a:pos x="650" y="267"/>
                    </a:cxn>
                    <a:cxn ang="0">
                      <a:pos x="793" y="323"/>
                    </a:cxn>
                    <a:cxn ang="0">
                      <a:pos x="906" y="360"/>
                    </a:cxn>
                    <a:cxn ang="0">
                      <a:pos x="1071" y="399"/>
                    </a:cxn>
                    <a:cxn ang="0">
                      <a:pos x="1346" y="475"/>
                    </a:cxn>
                    <a:cxn ang="0">
                      <a:pos x="1617" y="629"/>
                    </a:cxn>
                    <a:cxn ang="0">
                      <a:pos x="1757" y="862"/>
                    </a:cxn>
                    <a:cxn ang="0">
                      <a:pos x="1803" y="1087"/>
                    </a:cxn>
                    <a:cxn ang="0">
                      <a:pos x="1640" y="1097"/>
                    </a:cxn>
                    <a:cxn ang="0">
                      <a:pos x="1156" y="901"/>
                    </a:cxn>
                    <a:cxn ang="0">
                      <a:pos x="728" y="554"/>
                    </a:cxn>
                    <a:cxn ang="0">
                      <a:pos x="511" y="498"/>
                    </a:cxn>
                    <a:cxn ang="0">
                      <a:pos x="354" y="492"/>
                    </a:cxn>
                    <a:cxn ang="0">
                      <a:pos x="317" y="578"/>
                    </a:cxn>
                    <a:cxn ang="0">
                      <a:pos x="282" y="487"/>
                    </a:cxn>
                    <a:cxn ang="0">
                      <a:pos x="271" y="470"/>
                    </a:cxn>
                    <a:cxn ang="0">
                      <a:pos x="248" y="451"/>
                    </a:cxn>
                    <a:cxn ang="0">
                      <a:pos x="252" y="371"/>
                    </a:cxn>
                    <a:cxn ang="0">
                      <a:pos x="184" y="370"/>
                    </a:cxn>
                    <a:cxn ang="0">
                      <a:pos x="161" y="323"/>
                    </a:cxn>
                    <a:cxn ang="0">
                      <a:pos x="216" y="257"/>
                    </a:cxn>
                    <a:cxn ang="0">
                      <a:pos x="285" y="191"/>
                    </a:cxn>
                    <a:cxn ang="0">
                      <a:pos x="189" y="164"/>
                    </a:cxn>
                    <a:cxn ang="0">
                      <a:pos x="72" y="175"/>
                    </a:cxn>
                    <a:cxn ang="0">
                      <a:pos x="0" y="159"/>
                    </a:cxn>
                    <a:cxn ang="0">
                      <a:pos x="16" y="99"/>
                    </a:cxn>
                    <a:cxn ang="0">
                      <a:pos x="98" y="91"/>
                    </a:cxn>
                  </a:cxnLst>
                  <a:rect l="0" t="0" r="r" b="b"/>
                  <a:pathLst>
                    <a:path w="1803" h="1163">
                      <a:moveTo>
                        <a:pt x="98" y="91"/>
                      </a:moveTo>
                      <a:lnTo>
                        <a:pt x="44" y="80"/>
                      </a:lnTo>
                      <a:lnTo>
                        <a:pt x="7" y="61"/>
                      </a:lnTo>
                      <a:lnTo>
                        <a:pt x="3" y="37"/>
                      </a:lnTo>
                      <a:lnTo>
                        <a:pt x="5" y="15"/>
                      </a:lnTo>
                      <a:lnTo>
                        <a:pt x="16" y="5"/>
                      </a:lnTo>
                      <a:lnTo>
                        <a:pt x="81" y="0"/>
                      </a:lnTo>
                      <a:lnTo>
                        <a:pt x="168" y="0"/>
                      </a:lnTo>
                      <a:lnTo>
                        <a:pt x="205" y="15"/>
                      </a:lnTo>
                      <a:lnTo>
                        <a:pt x="254" y="32"/>
                      </a:lnTo>
                      <a:lnTo>
                        <a:pt x="303" y="48"/>
                      </a:lnTo>
                      <a:lnTo>
                        <a:pt x="366" y="61"/>
                      </a:lnTo>
                      <a:lnTo>
                        <a:pt x="378" y="75"/>
                      </a:lnTo>
                      <a:lnTo>
                        <a:pt x="397" y="80"/>
                      </a:lnTo>
                      <a:lnTo>
                        <a:pt x="426" y="81"/>
                      </a:lnTo>
                      <a:lnTo>
                        <a:pt x="457" y="96"/>
                      </a:lnTo>
                      <a:lnTo>
                        <a:pt x="469" y="112"/>
                      </a:lnTo>
                      <a:lnTo>
                        <a:pt x="522" y="173"/>
                      </a:lnTo>
                      <a:lnTo>
                        <a:pt x="562" y="212"/>
                      </a:lnTo>
                      <a:lnTo>
                        <a:pt x="650" y="267"/>
                      </a:lnTo>
                      <a:lnTo>
                        <a:pt x="743" y="316"/>
                      </a:lnTo>
                      <a:lnTo>
                        <a:pt x="793" y="323"/>
                      </a:lnTo>
                      <a:lnTo>
                        <a:pt x="849" y="329"/>
                      </a:lnTo>
                      <a:lnTo>
                        <a:pt x="906" y="360"/>
                      </a:lnTo>
                      <a:lnTo>
                        <a:pt x="977" y="393"/>
                      </a:lnTo>
                      <a:lnTo>
                        <a:pt x="1071" y="399"/>
                      </a:lnTo>
                      <a:lnTo>
                        <a:pt x="1220" y="437"/>
                      </a:lnTo>
                      <a:lnTo>
                        <a:pt x="1346" y="475"/>
                      </a:lnTo>
                      <a:lnTo>
                        <a:pt x="1486" y="531"/>
                      </a:lnTo>
                      <a:lnTo>
                        <a:pt x="1617" y="629"/>
                      </a:lnTo>
                      <a:lnTo>
                        <a:pt x="1720" y="742"/>
                      </a:lnTo>
                      <a:lnTo>
                        <a:pt x="1757" y="862"/>
                      </a:lnTo>
                      <a:lnTo>
                        <a:pt x="1798" y="999"/>
                      </a:lnTo>
                      <a:lnTo>
                        <a:pt x="1803" y="1087"/>
                      </a:lnTo>
                      <a:lnTo>
                        <a:pt x="1779" y="1163"/>
                      </a:lnTo>
                      <a:lnTo>
                        <a:pt x="1640" y="1097"/>
                      </a:lnTo>
                      <a:lnTo>
                        <a:pt x="1383" y="994"/>
                      </a:lnTo>
                      <a:lnTo>
                        <a:pt x="1156" y="901"/>
                      </a:lnTo>
                      <a:lnTo>
                        <a:pt x="902" y="655"/>
                      </a:lnTo>
                      <a:lnTo>
                        <a:pt x="728" y="554"/>
                      </a:lnTo>
                      <a:lnTo>
                        <a:pt x="604" y="493"/>
                      </a:lnTo>
                      <a:lnTo>
                        <a:pt x="511" y="498"/>
                      </a:lnTo>
                      <a:lnTo>
                        <a:pt x="410" y="463"/>
                      </a:lnTo>
                      <a:lnTo>
                        <a:pt x="354" y="492"/>
                      </a:lnTo>
                      <a:lnTo>
                        <a:pt x="359" y="544"/>
                      </a:lnTo>
                      <a:lnTo>
                        <a:pt x="317" y="578"/>
                      </a:lnTo>
                      <a:lnTo>
                        <a:pt x="291" y="562"/>
                      </a:lnTo>
                      <a:lnTo>
                        <a:pt x="282" y="487"/>
                      </a:lnTo>
                      <a:lnTo>
                        <a:pt x="299" y="445"/>
                      </a:lnTo>
                      <a:lnTo>
                        <a:pt x="271" y="470"/>
                      </a:lnTo>
                      <a:lnTo>
                        <a:pt x="252" y="465"/>
                      </a:lnTo>
                      <a:lnTo>
                        <a:pt x="248" y="451"/>
                      </a:lnTo>
                      <a:lnTo>
                        <a:pt x="248" y="426"/>
                      </a:lnTo>
                      <a:lnTo>
                        <a:pt x="252" y="371"/>
                      </a:lnTo>
                      <a:lnTo>
                        <a:pt x="210" y="379"/>
                      </a:lnTo>
                      <a:lnTo>
                        <a:pt x="184" y="370"/>
                      </a:lnTo>
                      <a:lnTo>
                        <a:pt x="165" y="342"/>
                      </a:lnTo>
                      <a:lnTo>
                        <a:pt x="161" y="323"/>
                      </a:lnTo>
                      <a:lnTo>
                        <a:pt x="178" y="287"/>
                      </a:lnTo>
                      <a:lnTo>
                        <a:pt x="216" y="257"/>
                      </a:lnTo>
                      <a:lnTo>
                        <a:pt x="285" y="216"/>
                      </a:lnTo>
                      <a:lnTo>
                        <a:pt x="285" y="191"/>
                      </a:lnTo>
                      <a:lnTo>
                        <a:pt x="230" y="165"/>
                      </a:lnTo>
                      <a:lnTo>
                        <a:pt x="189" y="164"/>
                      </a:lnTo>
                      <a:lnTo>
                        <a:pt x="133" y="170"/>
                      </a:lnTo>
                      <a:lnTo>
                        <a:pt x="72" y="175"/>
                      </a:lnTo>
                      <a:lnTo>
                        <a:pt x="16" y="170"/>
                      </a:lnTo>
                      <a:lnTo>
                        <a:pt x="0" y="159"/>
                      </a:lnTo>
                      <a:lnTo>
                        <a:pt x="0" y="122"/>
                      </a:lnTo>
                      <a:lnTo>
                        <a:pt x="16" y="99"/>
                      </a:lnTo>
                      <a:lnTo>
                        <a:pt x="34" y="93"/>
                      </a:lnTo>
                      <a:lnTo>
                        <a:pt x="98" y="91"/>
                      </a:lnTo>
                      <a:close/>
                    </a:path>
                  </a:pathLst>
                </a:custGeom>
                <a:solidFill>
                  <a:srgbClr val="A05000"/>
                </a:solidFill>
                <a:ln w="3175">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2" name="Freeform 44">
                  <a:extLst>
                    <a:ext uri="{FF2B5EF4-FFF2-40B4-BE49-F238E27FC236}">
                      <a16:creationId xmlns:a16="http://schemas.microsoft.com/office/drawing/2014/main" id="{71423C62-186B-9A4E-8694-7B3F90427560}"/>
                    </a:ext>
                  </a:extLst>
                </p:cNvPr>
                <p:cNvSpPr>
                  <a:spLocks/>
                </p:cNvSpPr>
                <p:nvPr/>
              </p:nvSpPr>
              <p:spPr bwMode="auto">
                <a:xfrm>
                  <a:off x="4727" y="1089"/>
                  <a:ext cx="71" cy="15"/>
                </a:xfrm>
                <a:custGeom>
                  <a:avLst/>
                  <a:gdLst/>
                  <a:ahLst/>
                  <a:cxnLst>
                    <a:cxn ang="0">
                      <a:pos x="6" y="89"/>
                    </a:cxn>
                    <a:cxn ang="0">
                      <a:pos x="36" y="94"/>
                    </a:cxn>
                    <a:cxn ang="0">
                      <a:pos x="45" y="71"/>
                    </a:cxn>
                    <a:cxn ang="0">
                      <a:pos x="82" y="73"/>
                    </a:cxn>
                    <a:cxn ang="0">
                      <a:pos x="103" y="57"/>
                    </a:cxn>
                    <a:cxn ang="0">
                      <a:pos x="202" y="47"/>
                    </a:cxn>
                    <a:cxn ang="0">
                      <a:pos x="259" y="31"/>
                    </a:cxn>
                    <a:cxn ang="0">
                      <a:pos x="307" y="31"/>
                    </a:cxn>
                    <a:cxn ang="0">
                      <a:pos x="367" y="41"/>
                    </a:cxn>
                    <a:cxn ang="0">
                      <a:pos x="399" y="51"/>
                    </a:cxn>
                    <a:cxn ang="0">
                      <a:pos x="415" y="70"/>
                    </a:cxn>
                    <a:cxn ang="0">
                      <a:pos x="424" y="47"/>
                    </a:cxn>
                    <a:cxn ang="0">
                      <a:pos x="377" y="31"/>
                    </a:cxn>
                    <a:cxn ang="0">
                      <a:pos x="357" y="16"/>
                    </a:cxn>
                    <a:cxn ang="0">
                      <a:pos x="243" y="11"/>
                    </a:cxn>
                    <a:cxn ang="0">
                      <a:pos x="229" y="0"/>
                    </a:cxn>
                    <a:cxn ang="0">
                      <a:pos x="169" y="15"/>
                    </a:cxn>
                    <a:cxn ang="0">
                      <a:pos x="113" y="36"/>
                    </a:cxn>
                    <a:cxn ang="0">
                      <a:pos x="92" y="39"/>
                    </a:cxn>
                    <a:cxn ang="0">
                      <a:pos x="50" y="41"/>
                    </a:cxn>
                    <a:cxn ang="0">
                      <a:pos x="25" y="47"/>
                    </a:cxn>
                    <a:cxn ang="0">
                      <a:pos x="0" y="70"/>
                    </a:cxn>
                    <a:cxn ang="0">
                      <a:pos x="6" y="89"/>
                    </a:cxn>
                  </a:cxnLst>
                  <a:rect l="0" t="0" r="r" b="b"/>
                  <a:pathLst>
                    <a:path w="424" h="94">
                      <a:moveTo>
                        <a:pt x="6" y="89"/>
                      </a:moveTo>
                      <a:lnTo>
                        <a:pt x="36" y="94"/>
                      </a:lnTo>
                      <a:lnTo>
                        <a:pt x="45" y="71"/>
                      </a:lnTo>
                      <a:lnTo>
                        <a:pt x="82" y="73"/>
                      </a:lnTo>
                      <a:lnTo>
                        <a:pt x="103" y="57"/>
                      </a:lnTo>
                      <a:lnTo>
                        <a:pt x="202" y="47"/>
                      </a:lnTo>
                      <a:lnTo>
                        <a:pt x="259" y="31"/>
                      </a:lnTo>
                      <a:lnTo>
                        <a:pt x="307" y="31"/>
                      </a:lnTo>
                      <a:lnTo>
                        <a:pt x="367" y="41"/>
                      </a:lnTo>
                      <a:lnTo>
                        <a:pt x="399" y="51"/>
                      </a:lnTo>
                      <a:lnTo>
                        <a:pt x="415" y="70"/>
                      </a:lnTo>
                      <a:lnTo>
                        <a:pt x="424" y="47"/>
                      </a:lnTo>
                      <a:lnTo>
                        <a:pt x="377" y="31"/>
                      </a:lnTo>
                      <a:lnTo>
                        <a:pt x="357" y="16"/>
                      </a:lnTo>
                      <a:lnTo>
                        <a:pt x="243" y="11"/>
                      </a:lnTo>
                      <a:lnTo>
                        <a:pt x="229" y="0"/>
                      </a:lnTo>
                      <a:lnTo>
                        <a:pt x="169" y="15"/>
                      </a:lnTo>
                      <a:lnTo>
                        <a:pt x="113" y="36"/>
                      </a:lnTo>
                      <a:lnTo>
                        <a:pt x="92" y="39"/>
                      </a:lnTo>
                      <a:lnTo>
                        <a:pt x="50" y="41"/>
                      </a:lnTo>
                      <a:lnTo>
                        <a:pt x="25" y="47"/>
                      </a:lnTo>
                      <a:lnTo>
                        <a:pt x="0" y="70"/>
                      </a:lnTo>
                      <a:lnTo>
                        <a:pt x="6" y="89"/>
                      </a:lnTo>
                      <a:close/>
                    </a:path>
                  </a:pathLst>
                </a:custGeom>
                <a:solidFill>
                  <a:srgbClr val="FFC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3" name="Freeform 45">
                  <a:extLst>
                    <a:ext uri="{FF2B5EF4-FFF2-40B4-BE49-F238E27FC236}">
                      <a16:creationId xmlns:a16="http://schemas.microsoft.com/office/drawing/2014/main" id="{1C6476C6-3398-D943-A91A-406851EC29F8}"/>
                    </a:ext>
                  </a:extLst>
                </p:cNvPr>
                <p:cNvSpPr>
                  <a:spLocks/>
                </p:cNvSpPr>
                <p:nvPr/>
              </p:nvSpPr>
              <p:spPr bwMode="auto">
                <a:xfrm>
                  <a:off x="4727" y="1080"/>
                  <a:ext cx="32" cy="9"/>
                </a:xfrm>
                <a:custGeom>
                  <a:avLst/>
                  <a:gdLst/>
                  <a:ahLst/>
                  <a:cxnLst>
                    <a:cxn ang="0">
                      <a:pos x="8" y="53"/>
                    </a:cxn>
                    <a:cxn ang="0">
                      <a:pos x="24" y="40"/>
                    </a:cxn>
                    <a:cxn ang="0">
                      <a:pos x="35" y="40"/>
                    </a:cxn>
                    <a:cxn ang="0">
                      <a:pos x="42" y="17"/>
                    </a:cxn>
                    <a:cxn ang="0">
                      <a:pos x="55" y="17"/>
                    </a:cxn>
                    <a:cxn ang="0">
                      <a:pos x="79" y="37"/>
                    </a:cxn>
                    <a:cxn ang="0">
                      <a:pos x="88" y="13"/>
                    </a:cxn>
                    <a:cxn ang="0">
                      <a:pos x="125" y="28"/>
                    </a:cxn>
                    <a:cxn ang="0">
                      <a:pos x="191" y="28"/>
                    </a:cxn>
                    <a:cxn ang="0">
                      <a:pos x="170" y="4"/>
                    </a:cxn>
                    <a:cxn ang="0">
                      <a:pos x="89" y="0"/>
                    </a:cxn>
                    <a:cxn ang="0">
                      <a:pos x="38" y="4"/>
                    </a:cxn>
                    <a:cxn ang="0">
                      <a:pos x="5" y="10"/>
                    </a:cxn>
                    <a:cxn ang="0">
                      <a:pos x="0" y="29"/>
                    </a:cxn>
                    <a:cxn ang="0">
                      <a:pos x="8" y="53"/>
                    </a:cxn>
                  </a:cxnLst>
                  <a:rect l="0" t="0" r="r" b="b"/>
                  <a:pathLst>
                    <a:path w="191" h="53">
                      <a:moveTo>
                        <a:pt x="8" y="53"/>
                      </a:moveTo>
                      <a:lnTo>
                        <a:pt x="24" y="40"/>
                      </a:lnTo>
                      <a:lnTo>
                        <a:pt x="35" y="40"/>
                      </a:lnTo>
                      <a:lnTo>
                        <a:pt x="42" y="17"/>
                      </a:lnTo>
                      <a:lnTo>
                        <a:pt x="55" y="17"/>
                      </a:lnTo>
                      <a:lnTo>
                        <a:pt x="79" y="37"/>
                      </a:lnTo>
                      <a:lnTo>
                        <a:pt x="88" y="13"/>
                      </a:lnTo>
                      <a:lnTo>
                        <a:pt x="125" y="28"/>
                      </a:lnTo>
                      <a:lnTo>
                        <a:pt x="191" y="28"/>
                      </a:lnTo>
                      <a:lnTo>
                        <a:pt x="170" y="4"/>
                      </a:lnTo>
                      <a:lnTo>
                        <a:pt x="89" y="0"/>
                      </a:lnTo>
                      <a:lnTo>
                        <a:pt x="38" y="4"/>
                      </a:lnTo>
                      <a:lnTo>
                        <a:pt x="5" y="10"/>
                      </a:lnTo>
                      <a:lnTo>
                        <a:pt x="0" y="29"/>
                      </a:lnTo>
                      <a:lnTo>
                        <a:pt x="8" y="53"/>
                      </a:lnTo>
                      <a:close/>
                    </a:path>
                  </a:pathLst>
                </a:custGeom>
                <a:solidFill>
                  <a:srgbClr val="FFC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4" name="Freeform 46">
                  <a:extLst>
                    <a:ext uri="{FF2B5EF4-FFF2-40B4-BE49-F238E27FC236}">
                      <a16:creationId xmlns:a16="http://schemas.microsoft.com/office/drawing/2014/main" id="{72635245-A4DE-3F4E-B466-4ED514C33A30}"/>
                    </a:ext>
                  </a:extLst>
                </p:cNvPr>
                <p:cNvSpPr>
                  <a:spLocks/>
                </p:cNvSpPr>
                <p:nvPr/>
              </p:nvSpPr>
              <p:spPr bwMode="auto">
                <a:xfrm>
                  <a:off x="4754" y="1122"/>
                  <a:ext cx="14" cy="16"/>
                </a:xfrm>
                <a:custGeom>
                  <a:avLst/>
                  <a:gdLst/>
                  <a:ahLst/>
                  <a:cxnLst>
                    <a:cxn ang="0">
                      <a:pos x="82" y="0"/>
                    </a:cxn>
                    <a:cxn ang="0">
                      <a:pos x="84" y="31"/>
                    </a:cxn>
                    <a:cxn ang="0">
                      <a:pos x="53" y="31"/>
                    </a:cxn>
                    <a:cxn ang="0">
                      <a:pos x="72" y="55"/>
                    </a:cxn>
                    <a:cxn ang="0">
                      <a:pos x="63" y="81"/>
                    </a:cxn>
                    <a:cxn ang="0">
                      <a:pos x="39" y="91"/>
                    </a:cxn>
                    <a:cxn ang="0">
                      <a:pos x="14" y="96"/>
                    </a:cxn>
                    <a:cxn ang="0">
                      <a:pos x="0" y="72"/>
                    </a:cxn>
                    <a:cxn ang="0">
                      <a:pos x="18" y="39"/>
                    </a:cxn>
                    <a:cxn ang="0">
                      <a:pos x="44" y="17"/>
                    </a:cxn>
                    <a:cxn ang="0">
                      <a:pos x="82" y="0"/>
                    </a:cxn>
                  </a:cxnLst>
                  <a:rect l="0" t="0" r="r" b="b"/>
                  <a:pathLst>
                    <a:path w="84" h="96">
                      <a:moveTo>
                        <a:pt x="82" y="0"/>
                      </a:moveTo>
                      <a:lnTo>
                        <a:pt x="84" y="31"/>
                      </a:lnTo>
                      <a:lnTo>
                        <a:pt x="53" y="31"/>
                      </a:lnTo>
                      <a:lnTo>
                        <a:pt x="72" y="55"/>
                      </a:lnTo>
                      <a:lnTo>
                        <a:pt x="63" y="81"/>
                      </a:lnTo>
                      <a:lnTo>
                        <a:pt x="39" y="91"/>
                      </a:lnTo>
                      <a:lnTo>
                        <a:pt x="14" y="96"/>
                      </a:lnTo>
                      <a:lnTo>
                        <a:pt x="0" y="72"/>
                      </a:lnTo>
                      <a:lnTo>
                        <a:pt x="18" y="39"/>
                      </a:lnTo>
                      <a:lnTo>
                        <a:pt x="44" y="17"/>
                      </a:lnTo>
                      <a:lnTo>
                        <a:pt x="82" y="0"/>
                      </a:lnTo>
                      <a:close/>
                    </a:path>
                  </a:pathLst>
                </a:custGeom>
                <a:solidFill>
                  <a:srgbClr val="FFC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5" name="Freeform 47">
                  <a:extLst>
                    <a:ext uri="{FF2B5EF4-FFF2-40B4-BE49-F238E27FC236}">
                      <a16:creationId xmlns:a16="http://schemas.microsoft.com/office/drawing/2014/main" id="{A6A56191-4A38-3545-8056-6A73DE80EF25}"/>
                    </a:ext>
                  </a:extLst>
                </p:cNvPr>
                <p:cNvSpPr>
                  <a:spLocks/>
                </p:cNvSpPr>
                <p:nvPr/>
              </p:nvSpPr>
              <p:spPr bwMode="auto">
                <a:xfrm>
                  <a:off x="4769" y="1121"/>
                  <a:ext cx="12" cy="36"/>
                </a:xfrm>
                <a:custGeom>
                  <a:avLst/>
                  <a:gdLst/>
                  <a:ahLst/>
                  <a:cxnLst>
                    <a:cxn ang="0">
                      <a:pos x="31" y="0"/>
                    </a:cxn>
                    <a:cxn ang="0">
                      <a:pos x="48" y="37"/>
                    </a:cxn>
                    <a:cxn ang="0">
                      <a:pos x="72" y="58"/>
                    </a:cxn>
                    <a:cxn ang="0">
                      <a:pos x="45" y="97"/>
                    </a:cxn>
                    <a:cxn ang="0">
                      <a:pos x="45" y="134"/>
                    </a:cxn>
                    <a:cxn ang="0">
                      <a:pos x="17" y="166"/>
                    </a:cxn>
                    <a:cxn ang="0">
                      <a:pos x="12" y="215"/>
                    </a:cxn>
                    <a:cxn ang="0">
                      <a:pos x="0" y="207"/>
                    </a:cxn>
                    <a:cxn ang="0">
                      <a:pos x="0" y="145"/>
                    </a:cxn>
                    <a:cxn ang="0">
                      <a:pos x="5" y="92"/>
                    </a:cxn>
                    <a:cxn ang="0">
                      <a:pos x="12" y="42"/>
                    </a:cxn>
                    <a:cxn ang="0">
                      <a:pos x="31" y="0"/>
                    </a:cxn>
                  </a:cxnLst>
                  <a:rect l="0" t="0" r="r" b="b"/>
                  <a:pathLst>
                    <a:path w="72" h="215">
                      <a:moveTo>
                        <a:pt x="31" y="0"/>
                      </a:moveTo>
                      <a:lnTo>
                        <a:pt x="48" y="37"/>
                      </a:lnTo>
                      <a:lnTo>
                        <a:pt x="72" y="58"/>
                      </a:lnTo>
                      <a:lnTo>
                        <a:pt x="45" y="97"/>
                      </a:lnTo>
                      <a:lnTo>
                        <a:pt x="45" y="134"/>
                      </a:lnTo>
                      <a:lnTo>
                        <a:pt x="17" y="166"/>
                      </a:lnTo>
                      <a:lnTo>
                        <a:pt x="12" y="215"/>
                      </a:lnTo>
                      <a:lnTo>
                        <a:pt x="0" y="207"/>
                      </a:lnTo>
                      <a:lnTo>
                        <a:pt x="0" y="145"/>
                      </a:lnTo>
                      <a:lnTo>
                        <a:pt x="5" y="92"/>
                      </a:lnTo>
                      <a:lnTo>
                        <a:pt x="12" y="42"/>
                      </a:lnTo>
                      <a:lnTo>
                        <a:pt x="31" y="0"/>
                      </a:lnTo>
                      <a:close/>
                    </a:path>
                  </a:pathLst>
                </a:custGeom>
                <a:solidFill>
                  <a:srgbClr val="FFC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6" name="Freeform 48">
                  <a:extLst>
                    <a:ext uri="{FF2B5EF4-FFF2-40B4-BE49-F238E27FC236}">
                      <a16:creationId xmlns:a16="http://schemas.microsoft.com/office/drawing/2014/main" id="{4F1963EA-CAD1-A84C-9728-C66FD93460AC}"/>
                    </a:ext>
                  </a:extLst>
                </p:cNvPr>
                <p:cNvSpPr>
                  <a:spLocks/>
                </p:cNvSpPr>
                <p:nvPr/>
              </p:nvSpPr>
              <p:spPr bwMode="auto">
                <a:xfrm>
                  <a:off x="4775" y="1138"/>
                  <a:ext cx="15" cy="37"/>
                </a:xfrm>
                <a:custGeom>
                  <a:avLst/>
                  <a:gdLst/>
                  <a:ahLst/>
                  <a:cxnLst>
                    <a:cxn ang="0">
                      <a:pos x="90" y="0"/>
                    </a:cxn>
                    <a:cxn ang="0">
                      <a:pos x="80" y="17"/>
                    </a:cxn>
                    <a:cxn ang="0">
                      <a:pos x="91" y="55"/>
                    </a:cxn>
                    <a:cxn ang="0">
                      <a:pos x="49" y="86"/>
                    </a:cxn>
                    <a:cxn ang="0">
                      <a:pos x="36" y="111"/>
                    </a:cxn>
                    <a:cxn ang="0">
                      <a:pos x="25" y="171"/>
                    </a:cxn>
                    <a:cxn ang="0">
                      <a:pos x="25" y="220"/>
                    </a:cxn>
                    <a:cxn ang="0">
                      <a:pos x="4" y="207"/>
                    </a:cxn>
                    <a:cxn ang="0">
                      <a:pos x="0" y="178"/>
                    </a:cxn>
                    <a:cxn ang="0">
                      <a:pos x="0" y="123"/>
                    </a:cxn>
                    <a:cxn ang="0">
                      <a:pos x="10" y="106"/>
                    </a:cxn>
                    <a:cxn ang="0">
                      <a:pos x="23" y="74"/>
                    </a:cxn>
                    <a:cxn ang="0">
                      <a:pos x="45" y="32"/>
                    </a:cxn>
                    <a:cxn ang="0">
                      <a:pos x="90" y="0"/>
                    </a:cxn>
                  </a:cxnLst>
                  <a:rect l="0" t="0" r="r" b="b"/>
                  <a:pathLst>
                    <a:path w="91" h="220">
                      <a:moveTo>
                        <a:pt x="90" y="0"/>
                      </a:moveTo>
                      <a:lnTo>
                        <a:pt x="80" y="17"/>
                      </a:lnTo>
                      <a:lnTo>
                        <a:pt x="91" y="55"/>
                      </a:lnTo>
                      <a:lnTo>
                        <a:pt x="49" y="86"/>
                      </a:lnTo>
                      <a:lnTo>
                        <a:pt x="36" y="111"/>
                      </a:lnTo>
                      <a:lnTo>
                        <a:pt x="25" y="171"/>
                      </a:lnTo>
                      <a:lnTo>
                        <a:pt x="25" y="220"/>
                      </a:lnTo>
                      <a:lnTo>
                        <a:pt x="4" y="207"/>
                      </a:lnTo>
                      <a:lnTo>
                        <a:pt x="0" y="178"/>
                      </a:lnTo>
                      <a:lnTo>
                        <a:pt x="0" y="123"/>
                      </a:lnTo>
                      <a:lnTo>
                        <a:pt x="10" y="106"/>
                      </a:lnTo>
                      <a:lnTo>
                        <a:pt x="23" y="74"/>
                      </a:lnTo>
                      <a:lnTo>
                        <a:pt x="45" y="32"/>
                      </a:lnTo>
                      <a:lnTo>
                        <a:pt x="90" y="0"/>
                      </a:lnTo>
                      <a:close/>
                    </a:path>
                  </a:pathLst>
                </a:custGeom>
                <a:solidFill>
                  <a:srgbClr val="FFC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49">
                  <a:extLst>
                    <a:ext uri="{FF2B5EF4-FFF2-40B4-BE49-F238E27FC236}">
                      <a16:creationId xmlns:a16="http://schemas.microsoft.com/office/drawing/2014/main" id="{D10E0E9E-5154-B341-8123-CF875A72715A}"/>
                    </a:ext>
                  </a:extLst>
                </p:cNvPr>
                <p:cNvSpPr>
                  <a:spLocks/>
                </p:cNvSpPr>
                <p:nvPr/>
              </p:nvSpPr>
              <p:spPr bwMode="auto">
                <a:xfrm>
                  <a:off x="4845" y="1135"/>
                  <a:ext cx="9" cy="13"/>
                </a:xfrm>
                <a:custGeom>
                  <a:avLst/>
                  <a:gdLst/>
                  <a:ahLst/>
                  <a:cxnLst>
                    <a:cxn ang="0">
                      <a:pos x="0" y="0"/>
                    </a:cxn>
                    <a:cxn ang="0">
                      <a:pos x="5" y="42"/>
                    </a:cxn>
                    <a:cxn ang="0">
                      <a:pos x="2" y="79"/>
                    </a:cxn>
                    <a:cxn ang="0">
                      <a:pos x="51" y="42"/>
                    </a:cxn>
                    <a:cxn ang="0">
                      <a:pos x="51" y="20"/>
                    </a:cxn>
                    <a:cxn ang="0">
                      <a:pos x="0" y="0"/>
                    </a:cxn>
                  </a:cxnLst>
                  <a:rect l="0" t="0" r="r" b="b"/>
                  <a:pathLst>
                    <a:path w="51" h="79">
                      <a:moveTo>
                        <a:pt x="0" y="0"/>
                      </a:moveTo>
                      <a:lnTo>
                        <a:pt x="5" y="42"/>
                      </a:lnTo>
                      <a:lnTo>
                        <a:pt x="2" y="79"/>
                      </a:lnTo>
                      <a:lnTo>
                        <a:pt x="51" y="42"/>
                      </a:lnTo>
                      <a:lnTo>
                        <a:pt x="51" y="20"/>
                      </a:lnTo>
                      <a:lnTo>
                        <a:pt x="0" y="0"/>
                      </a:lnTo>
                      <a:close/>
                    </a:path>
                  </a:pathLst>
                </a:custGeom>
                <a:solidFill>
                  <a:srgbClr val="FFA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Freeform 50">
                  <a:extLst>
                    <a:ext uri="{FF2B5EF4-FFF2-40B4-BE49-F238E27FC236}">
                      <a16:creationId xmlns:a16="http://schemas.microsoft.com/office/drawing/2014/main" id="{60AE2407-0D9E-1F46-A3E7-C52CCAB3054B}"/>
                    </a:ext>
                  </a:extLst>
                </p:cNvPr>
                <p:cNvSpPr>
                  <a:spLocks/>
                </p:cNvSpPr>
                <p:nvPr/>
              </p:nvSpPr>
              <p:spPr bwMode="auto">
                <a:xfrm>
                  <a:off x="4902" y="1149"/>
                  <a:ext cx="79" cy="29"/>
                </a:xfrm>
                <a:custGeom>
                  <a:avLst/>
                  <a:gdLst/>
                  <a:ahLst/>
                  <a:cxnLst>
                    <a:cxn ang="0">
                      <a:pos x="0" y="0"/>
                    </a:cxn>
                    <a:cxn ang="0">
                      <a:pos x="111" y="68"/>
                    </a:cxn>
                    <a:cxn ang="0">
                      <a:pos x="231" y="78"/>
                    </a:cxn>
                    <a:cxn ang="0">
                      <a:pos x="384" y="129"/>
                    </a:cxn>
                    <a:cxn ang="0">
                      <a:pos x="472" y="174"/>
                    </a:cxn>
                    <a:cxn ang="0">
                      <a:pos x="365" y="101"/>
                    </a:cxn>
                    <a:cxn ang="0">
                      <a:pos x="268" y="55"/>
                    </a:cxn>
                    <a:cxn ang="0">
                      <a:pos x="156" y="27"/>
                    </a:cxn>
                    <a:cxn ang="0">
                      <a:pos x="93" y="18"/>
                    </a:cxn>
                    <a:cxn ang="0">
                      <a:pos x="0" y="0"/>
                    </a:cxn>
                  </a:cxnLst>
                  <a:rect l="0" t="0" r="r" b="b"/>
                  <a:pathLst>
                    <a:path w="472" h="174">
                      <a:moveTo>
                        <a:pt x="0" y="0"/>
                      </a:moveTo>
                      <a:lnTo>
                        <a:pt x="111" y="68"/>
                      </a:lnTo>
                      <a:lnTo>
                        <a:pt x="231" y="78"/>
                      </a:lnTo>
                      <a:lnTo>
                        <a:pt x="384" y="129"/>
                      </a:lnTo>
                      <a:lnTo>
                        <a:pt x="472" y="174"/>
                      </a:lnTo>
                      <a:lnTo>
                        <a:pt x="365" y="101"/>
                      </a:lnTo>
                      <a:lnTo>
                        <a:pt x="268" y="55"/>
                      </a:lnTo>
                      <a:lnTo>
                        <a:pt x="156" y="27"/>
                      </a:lnTo>
                      <a:lnTo>
                        <a:pt x="93" y="18"/>
                      </a:lnTo>
                      <a:lnTo>
                        <a:pt x="0" y="0"/>
                      </a:lnTo>
                      <a:close/>
                    </a:path>
                  </a:pathLst>
                </a:custGeom>
                <a:solidFill>
                  <a:srgbClr val="FFA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40" name="Freeform 52">
                <a:extLst>
                  <a:ext uri="{FF2B5EF4-FFF2-40B4-BE49-F238E27FC236}">
                    <a16:creationId xmlns:a16="http://schemas.microsoft.com/office/drawing/2014/main" id="{2CF00090-49DD-C343-BD41-C2D885FB4761}"/>
                  </a:ext>
                </a:extLst>
              </p:cNvPr>
              <p:cNvSpPr>
                <a:spLocks/>
              </p:cNvSpPr>
              <p:nvPr/>
            </p:nvSpPr>
            <p:spPr bwMode="auto">
              <a:xfrm>
                <a:off x="4658" y="1158"/>
                <a:ext cx="469" cy="394"/>
              </a:xfrm>
              <a:custGeom>
                <a:avLst/>
                <a:gdLst/>
                <a:ahLst/>
                <a:cxnLst>
                  <a:cxn ang="0">
                    <a:pos x="75" y="0"/>
                  </a:cxn>
                  <a:cxn ang="0">
                    <a:pos x="34" y="68"/>
                  </a:cxn>
                  <a:cxn ang="0">
                    <a:pos x="19" y="110"/>
                  </a:cxn>
                  <a:cxn ang="0">
                    <a:pos x="51" y="172"/>
                  </a:cxn>
                  <a:cxn ang="0">
                    <a:pos x="92" y="228"/>
                  </a:cxn>
                  <a:cxn ang="0">
                    <a:pos x="150" y="272"/>
                  </a:cxn>
                  <a:cxn ang="0">
                    <a:pos x="383" y="328"/>
                  </a:cxn>
                  <a:cxn ang="0">
                    <a:pos x="737" y="233"/>
                  </a:cxn>
                  <a:cxn ang="0">
                    <a:pos x="1045" y="121"/>
                  </a:cxn>
                  <a:cxn ang="0">
                    <a:pos x="1279" y="47"/>
                  </a:cxn>
                  <a:cxn ang="0">
                    <a:pos x="2817" y="2200"/>
                  </a:cxn>
                  <a:cxn ang="0">
                    <a:pos x="2618" y="2156"/>
                  </a:cxn>
                  <a:cxn ang="0">
                    <a:pos x="2515" y="2147"/>
                  </a:cxn>
                  <a:cxn ang="0">
                    <a:pos x="2417" y="2151"/>
                  </a:cxn>
                  <a:cxn ang="0">
                    <a:pos x="2273" y="2151"/>
                  </a:cxn>
                  <a:cxn ang="0">
                    <a:pos x="2173" y="2144"/>
                  </a:cxn>
                  <a:cxn ang="0">
                    <a:pos x="2058" y="2123"/>
                  </a:cxn>
                  <a:cxn ang="0">
                    <a:pos x="1918" y="2091"/>
                  </a:cxn>
                  <a:cxn ang="0">
                    <a:pos x="1829" y="2091"/>
                  </a:cxn>
                  <a:cxn ang="0">
                    <a:pos x="1751" y="2114"/>
                  </a:cxn>
                  <a:cxn ang="0">
                    <a:pos x="1707" y="2163"/>
                  </a:cxn>
                  <a:cxn ang="0">
                    <a:pos x="1666" y="2217"/>
                  </a:cxn>
                  <a:cxn ang="0">
                    <a:pos x="1610" y="2278"/>
                  </a:cxn>
                  <a:cxn ang="0">
                    <a:pos x="1554" y="2319"/>
                  </a:cxn>
                  <a:cxn ang="0">
                    <a:pos x="1484" y="2349"/>
                  </a:cxn>
                  <a:cxn ang="0">
                    <a:pos x="1397" y="2362"/>
                  </a:cxn>
                  <a:cxn ang="0">
                    <a:pos x="1317" y="2334"/>
                  </a:cxn>
                  <a:cxn ang="0">
                    <a:pos x="1261" y="2297"/>
                  </a:cxn>
                  <a:cxn ang="0">
                    <a:pos x="1222" y="2266"/>
                  </a:cxn>
                  <a:cxn ang="0">
                    <a:pos x="23" y="177"/>
                  </a:cxn>
                  <a:cxn ang="0">
                    <a:pos x="0" y="121"/>
                  </a:cxn>
                  <a:cxn ang="0">
                    <a:pos x="9" y="78"/>
                  </a:cxn>
                  <a:cxn ang="0">
                    <a:pos x="29" y="41"/>
                  </a:cxn>
                  <a:cxn ang="0">
                    <a:pos x="75" y="0"/>
                  </a:cxn>
                </a:cxnLst>
                <a:rect l="0" t="0" r="r" b="b"/>
                <a:pathLst>
                  <a:path w="2817" h="2362">
                    <a:moveTo>
                      <a:pt x="75" y="0"/>
                    </a:moveTo>
                    <a:lnTo>
                      <a:pt x="34" y="68"/>
                    </a:lnTo>
                    <a:lnTo>
                      <a:pt x="19" y="110"/>
                    </a:lnTo>
                    <a:lnTo>
                      <a:pt x="51" y="172"/>
                    </a:lnTo>
                    <a:lnTo>
                      <a:pt x="92" y="228"/>
                    </a:lnTo>
                    <a:lnTo>
                      <a:pt x="150" y="272"/>
                    </a:lnTo>
                    <a:lnTo>
                      <a:pt x="383" y="328"/>
                    </a:lnTo>
                    <a:lnTo>
                      <a:pt x="737" y="233"/>
                    </a:lnTo>
                    <a:lnTo>
                      <a:pt x="1045" y="121"/>
                    </a:lnTo>
                    <a:lnTo>
                      <a:pt x="1279" y="47"/>
                    </a:lnTo>
                    <a:lnTo>
                      <a:pt x="2817" y="2200"/>
                    </a:lnTo>
                    <a:lnTo>
                      <a:pt x="2618" y="2156"/>
                    </a:lnTo>
                    <a:lnTo>
                      <a:pt x="2515" y="2147"/>
                    </a:lnTo>
                    <a:lnTo>
                      <a:pt x="2417" y="2151"/>
                    </a:lnTo>
                    <a:lnTo>
                      <a:pt x="2273" y="2151"/>
                    </a:lnTo>
                    <a:lnTo>
                      <a:pt x="2173" y="2144"/>
                    </a:lnTo>
                    <a:lnTo>
                      <a:pt x="2058" y="2123"/>
                    </a:lnTo>
                    <a:lnTo>
                      <a:pt x="1918" y="2091"/>
                    </a:lnTo>
                    <a:lnTo>
                      <a:pt x="1829" y="2091"/>
                    </a:lnTo>
                    <a:lnTo>
                      <a:pt x="1751" y="2114"/>
                    </a:lnTo>
                    <a:lnTo>
                      <a:pt x="1707" y="2163"/>
                    </a:lnTo>
                    <a:lnTo>
                      <a:pt x="1666" y="2217"/>
                    </a:lnTo>
                    <a:lnTo>
                      <a:pt x="1610" y="2278"/>
                    </a:lnTo>
                    <a:lnTo>
                      <a:pt x="1554" y="2319"/>
                    </a:lnTo>
                    <a:lnTo>
                      <a:pt x="1484" y="2349"/>
                    </a:lnTo>
                    <a:lnTo>
                      <a:pt x="1397" y="2362"/>
                    </a:lnTo>
                    <a:lnTo>
                      <a:pt x="1317" y="2334"/>
                    </a:lnTo>
                    <a:lnTo>
                      <a:pt x="1261" y="2297"/>
                    </a:lnTo>
                    <a:lnTo>
                      <a:pt x="1222" y="2266"/>
                    </a:lnTo>
                    <a:lnTo>
                      <a:pt x="23" y="177"/>
                    </a:lnTo>
                    <a:lnTo>
                      <a:pt x="0" y="121"/>
                    </a:lnTo>
                    <a:lnTo>
                      <a:pt x="9" y="78"/>
                    </a:lnTo>
                    <a:lnTo>
                      <a:pt x="29" y="41"/>
                    </a:lnTo>
                    <a:lnTo>
                      <a:pt x="75" y="0"/>
                    </a:lnTo>
                    <a:close/>
                  </a:path>
                </a:pathLst>
              </a:custGeom>
              <a:solidFill>
                <a:srgbClr val="E0E0E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Freeform 53">
                <a:extLst>
                  <a:ext uri="{FF2B5EF4-FFF2-40B4-BE49-F238E27FC236}">
                    <a16:creationId xmlns:a16="http://schemas.microsoft.com/office/drawing/2014/main" id="{72B3270C-6D98-354B-8381-5E49EC37E917}"/>
                  </a:ext>
                </a:extLst>
              </p:cNvPr>
              <p:cNvSpPr>
                <a:spLocks/>
              </p:cNvSpPr>
              <p:nvPr/>
            </p:nvSpPr>
            <p:spPr bwMode="auto">
              <a:xfrm>
                <a:off x="4661" y="1159"/>
                <a:ext cx="59" cy="54"/>
              </a:xfrm>
              <a:custGeom>
                <a:avLst/>
                <a:gdLst/>
                <a:ahLst/>
                <a:cxnLst>
                  <a:cxn ang="0">
                    <a:pos x="56" y="0"/>
                  </a:cxn>
                  <a:cxn ang="0">
                    <a:pos x="83" y="82"/>
                  </a:cxn>
                  <a:cxn ang="0">
                    <a:pos x="139" y="157"/>
                  </a:cxn>
                  <a:cxn ang="0">
                    <a:pos x="224" y="241"/>
                  </a:cxn>
                  <a:cxn ang="0">
                    <a:pos x="312" y="304"/>
                  </a:cxn>
                  <a:cxn ang="0">
                    <a:pos x="358" y="323"/>
                  </a:cxn>
                  <a:cxn ang="0">
                    <a:pos x="124" y="262"/>
                  </a:cxn>
                  <a:cxn ang="0">
                    <a:pos x="73" y="227"/>
                  </a:cxn>
                  <a:cxn ang="0">
                    <a:pos x="36" y="167"/>
                  </a:cxn>
                  <a:cxn ang="0">
                    <a:pos x="0" y="105"/>
                  </a:cxn>
                  <a:cxn ang="0">
                    <a:pos x="22" y="46"/>
                  </a:cxn>
                  <a:cxn ang="0">
                    <a:pos x="56" y="0"/>
                  </a:cxn>
                </a:cxnLst>
                <a:rect l="0" t="0" r="r" b="b"/>
                <a:pathLst>
                  <a:path w="358" h="323">
                    <a:moveTo>
                      <a:pt x="56" y="0"/>
                    </a:moveTo>
                    <a:lnTo>
                      <a:pt x="83" y="82"/>
                    </a:lnTo>
                    <a:lnTo>
                      <a:pt x="139" y="157"/>
                    </a:lnTo>
                    <a:lnTo>
                      <a:pt x="224" y="241"/>
                    </a:lnTo>
                    <a:lnTo>
                      <a:pt x="312" y="304"/>
                    </a:lnTo>
                    <a:lnTo>
                      <a:pt x="358" y="323"/>
                    </a:lnTo>
                    <a:lnTo>
                      <a:pt x="124" y="262"/>
                    </a:lnTo>
                    <a:lnTo>
                      <a:pt x="73" y="227"/>
                    </a:lnTo>
                    <a:lnTo>
                      <a:pt x="36" y="167"/>
                    </a:lnTo>
                    <a:lnTo>
                      <a:pt x="0" y="105"/>
                    </a:lnTo>
                    <a:lnTo>
                      <a:pt x="22" y="46"/>
                    </a:lnTo>
                    <a:lnTo>
                      <a:pt x="56" y="0"/>
                    </a:lnTo>
                    <a:close/>
                  </a:path>
                </a:pathLst>
              </a:custGeom>
              <a:solidFill>
                <a:srgbClr val="C0C0C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42" name="Group 62">
                <a:extLst>
                  <a:ext uri="{FF2B5EF4-FFF2-40B4-BE49-F238E27FC236}">
                    <a16:creationId xmlns:a16="http://schemas.microsoft.com/office/drawing/2014/main" id="{AD6396EE-5440-5242-9F81-035B16254C86}"/>
                  </a:ext>
                </a:extLst>
              </p:cNvPr>
              <p:cNvGrpSpPr>
                <a:grpSpLocks/>
              </p:cNvGrpSpPr>
              <p:nvPr/>
            </p:nvGrpSpPr>
            <p:grpSpPr bwMode="auto">
              <a:xfrm>
                <a:off x="4665" y="1239"/>
                <a:ext cx="84" cy="196"/>
                <a:chOff x="4665" y="1239"/>
                <a:chExt cx="84" cy="196"/>
              </a:xfrm>
            </p:grpSpPr>
            <p:sp>
              <p:nvSpPr>
                <p:cNvPr id="943" name="Freeform 54">
                  <a:extLst>
                    <a:ext uri="{FF2B5EF4-FFF2-40B4-BE49-F238E27FC236}">
                      <a16:creationId xmlns:a16="http://schemas.microsoft.com/office/drawing/2014/main" id="{758C3A11-FFAB-6C41-9BD0-12BB844784D8}"/>
                    </a:ext>
                  </a:extLst>
                </p:cNvPr>
                <p:cNvSpPr>
                  <a:spLocks/>
                </p:cNvSpPr>
                <p:nvPr/>
              </p:nvSpPr>
              <p:spPr bwMode="auto">
                <a:xfrm>
                  <a:off x="4665" y="1319"/>
                  <a:ext cx="77" cy="116"/>
                </a:xfrm>
                <a:custGeom>
                  <a:avLst/>
                  <a:gdLst/>
                  <a:ahLst/>
                  <a:cxnLst>
                    <a:cxn ang="0">
                      <a:pos x="134" y="9"/>
                    </a:cxn>
                    <a:cxn ang="0">
                      <a:pos x="65" y="164"/>
                    </a:cxn>
                    <a:cxn ang="0">
                      <a:pos x="12" y="267"/>
                    </a:cxn>
                    <a:cxn ang="0">
                      <a:pos x="0" y="313"/>
                    </a:cxn>
                    <a:cxn ang="0">
                      <a:pos x="7" y="369"/>
                    </a:cxn>
                    <a:cxn ang="0">
                      <a:pos x="22" y="439"/>
                    </a:cxn>
                    <a:cxn ang="0">
                      <a:pos x="28" y="486"/>
                    </a:cxn>
                    <a:cxn ang="0">
                      <a:pos x="49" y="548"/>
                    </a:cxn>
                    <a:cxn ang="0">
                      <a:pos x="78" y="590"/>
                    </a:cxn>
                    <a:cxn ang="0">
                      <a:pos x="107" y="626"/>
                    </a:cxn>
                    <a:cxn ang="0">
                      <a:pos x="119" y="641"/>
                    </a:cxn>
                    <a:cxn ang="0">
                      <a:pos x="142" y="680"/>
                    </a:cxn>
                    <a:cxn ang="0">
                      <a:pos x="172" y="696"/>
                    </a:cxn>
                    <a:cxn ang="0">
                      <a:pos x="217" y="687"/>
                    </a:cxn>
                    <a:cxn ang="0">
                      <a:pos x="245" y="673"/>
                    </a:cxn>
                    <a:cxn ang="0">
                      <a:pos x="270" y="673"/>
                    </a:cxn>
                    <a:cxn ang="0">
                      <a:pos x="320" y="637"/>
                    </a:cxn>
                    <a:cxn ang="0">
                      <a:pos x="396" y="574"/>
                    </a:cxn>
                    <a:cxn ang="0">
                      <a:pos x="437" y="529"/>
                    </a:cxn>
                    <a:cxn ang="0">
                      <a:pos x="454" y="491"/>
                    </a:cxn>
                    <a:cxn ang="0">
                      <a:pos x="466" y="450"/>
                    </a:cxn>
                    <a:cxn ang="0">
                      <a:pos x="454" y="365"/>
                    </a:cxn>
                    <a:cxn ang="0">
                      <a:pos x="437" y="308"/>
                    </a:cxn>
                    <a:cxn ang="0">
                      <a:pos x="419" y="261"/>
                    </a:cxn>
                    <a:cxn ang="0">
                      <a:pos x="403" y="224"/>
                    </a:cxn>
                    <a:cxn ang="0">
                      <a:pos x="395" y="183"/>
                    </a:cxn>
                    <a:cxn ang="0">
                      <a:pos x="396" y="94"/>
                    </a:cxn>
                    <a:cxn ang="0">
                      <a:pos x="390" y="17"/>
                    </a:cxn>
                    <a:cxn ang="0">
                      <a:pos x="390" y="0"/>
                    </a:cxn>
                    <a:cxn ang="0">
                      <a:pos x="134" y="9"/>
                    </a:cxn>
                  </a:cxnLst>
                  <a:rect l="0" t="0" r="r" b="b"/>
                  <a:pathLst>
                    <a:path w="466" h="696">
                      <a:moveTo>
                        <a:pt x="134" y="9"/>
                      </a:moveTo>
                      <a:lnTo>
                        <a:pt x="65" y="164"/>
                      </a:lnTo>
                      <a:lnTo>
                        <a:pt x="12" y="267"/>
                      </a:lnTo>
                      <a:lnTo>
                        <a:pt x="0" y="313"/>
                      </a:lnTo>
                      <a:lnTo>
                        <a:pt x="7" y="369"/>
                      </a:lnTo>
                      <a:lnTo>
                        <a:pt x="22" y="439"/>
                      </a:lnTo>
                      <a:lnTo>
                        <a:pt x="28" y="486"/>
                      </a:lnTo>
                      <a:lnTo>
                        <a:pt x="49" y="548"/>
                      </a:lnTo>
                      <a:lnTo>
                        <a:pt x="78" y="590"/>
                      </a:lnTo>
                      <a:lnTo>
                        <a:pt x="107" y="626"/>
                      </a:lnTo>
                      <a:lnTo>
                        <a:pt x="119" y="641"/>
                      </a:lnTo>
                      <a:lnTo>
                        <a:pt x="142" y="680"/>
                      </a:lnTo>
                      <a:lnTo>
                        <a:pt x="172" y="696"/>
                      </a:lnTo>
                      <a:lnTo>
                        <a:pt x="217" y="687"/>
                      </a:lnTo>
                      <a:lnTo>
                        <a:pt x="245" y="673"/>
                      </a:lnTo>
                      <a:lnTo>
                        <a:pt x="270" y="673"/>
                      </a:lnTo>
                      <a:lnTo>
                        <a:pt x="320" y="637"/>
                      </a:lnTo>
                      <a:lnTo>
                        <a:pt x="396" y="574"/>
                      </a:lnTo>
                      <a:lnTo>
                        <a:pt x="437" y="529"/>
                      </a:lnTo>
                      <a:lnTo>
                        <a:pt x="454" y="491"/>
                      </a:lnTo>
                      <a:lnTo>
                        <a:pt x="466" y="450"/>
                      </a:lnTo>
                      <a:lnTo>
                        <a:pt x="454" y="365"/>
                      </a:lnTo>
                      <a:lnTo>
                        <a:pt x="437" y="308"/>
                      </a:lnTo>
                      <a:lnTo>
                        <a:pt x="419" y="261"/>
                      </a:lnTo>
                      <a:lnTo>
                        <a:pt x="403" y="224"/>
                      </a:lnTo>
                      <a:lnTo>
                        <a:pt x="395" y="183"/>
                      </a:lnTo>
                      <a:lnTo>
                        <a:pt x="396" y="94"/>
                      </a:lnTo>
                      <a:lnTo>
                        <a:pt x="390" y="17"/>
                      </a:lnTo>
                      <a:lnTo>
                        <a:pt x="390" y="0"/>
                      </a:lnTo>
                      <a:lnTo>
                        <a:pt x="134" y="9"/>
                      </a:lnTo>
                      <a:close/>
                    </a:path>
                  </a:pathLst>
                </a:custGeom>
                <a:solidFill>
                  <a:srgbClr val="A05000"/>
                </a:solidFill>
                <a:ln w="3175">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4" name="Freeform 55">
                  <a:extLst>
                    <a:ext uri="{FF2B5EF4-FFF2-40B4-BE49-F238E27FC236}">
                      <a16:creationId xmlns:a16="http://schemas.microsoft.com/office/drawing/2014/main" id="{DEC5E224-53A4-6745-A808-C521697B2283}"/>
                    </a:ext>
                  </a:extLst>
                </p:cNvPr>
                <p:cNvSpPr>
                  <a:spLocks/>
                </p:cNvSpPr>
                <p:nvPr/>
              </p:nvSpPr>
              <p:spPr bwMode="auto">
                <a:xfrm>
                  <a:off x="4666" y="1323"/>
                  <a:ext cx="39" cy="90"/>
                </a:xfrm>
                <a:custGeom>
                  <a:avLst/>
                  <a:gdLst/>
                  <a:ahLst/>
                  <a:cxnLst>
                    <a:cxn ang="0">
                      <a:pos x="222" y="30"/>
                    </a:cxn>
                    <a:cxn ang="0">
                      <a:pos x="217" y="63"/>
                    </a:cxn>
                    <a:cxn ang="0">
                      <a:pos x="227" y="140"/>
                    </a:cxn>
                    <a:cxn ang="0">
                      <a:pos x="235" y="247"/>
                    </a:cxn>
                    <a:cxn ang="0">
                      <a:pos x="228" y="346"/>
                    </a:cxn>
                    <a:cxn ang="0">
                      <a:pos x="204" y="405"/>
                    </a:cxn>
                    <a:cxn ang="0">
                      <a:pos x="167" y="448"/>
                    </a:cxn>
                    <a:cxn ang="0">
                      <a:pos x="151" y="453"/>
                    </a:cxn>
                    <a:cxn ang="0">
                      <a:pos x="130" y="448"/>
                    </a:cxn>
                    <a:cxn ang="0">
                      <a:pos x="125" y="416"/>
                    </a:cxn>
                    <a:cxn ang="0">
                      <a:pos x="125" y="361"/>
                    </a:cxn>
                    <a:cxn ang="0">
                      <a:pos x="136" y="285"/>
                    </a:cxn>
                    <a:cxn ang="0">
                      <a:pos x="154" y="225"/>
                    </a:cxn>
                    <a:cxn ang="0">
                      <a:pos x="177" y="183"/>
                    </a:cxn>
                    <a:cxn ang="0">
                      <a:pos x="193" y="146"/>
                    </a:cxn>
                    <a:cxn ang="0">
                      <a:pos x="141" y="224"/>
                    </a:cxn>
                    <a:cxn ang="0">
                      <a:pos x="111" y="299"/>
                    </a:cxn>
                    <a:cxn ang="0">
                      <a:pos x="74" y="383"/>
                    </a:cxn>
                    <a:cxn ang="0">
                      <a:pos x="71" y="452"/>
                    </a:cxn>
                    <a:cxn ang="0">
                      <a:pos x="69" y="527"/>
                    </a:cxn>
                    <a:cxn ang="0">
                      <a:pos x="60" y="538"/>
                    </a:cxn>
                    <a:cxn ang="0">
                      <a:pos x="37" y="477"/>
                    </a:cxn>
                    <a:cxn ang="0">
                      <a:pos x="6" y="352"/>
                    </a:cxn>
                    <a:cxn ang="0">
                      <a:pos x="0" y="285"/>
                    </a:cxn>
                    <a:cxn ang="0">
                      <a:pos x="32" y="206"/>
                    </a:cxn>
                    <a:cxn ang="0">
                      <a:pos x="71" y="127"/>
                    </a:cxn>
                    <a:cxn ang="0">
                      <a:pos x="97" y="61"/>
                    </a:cxn>
                    <a:cxn ang="0">
                      <a:pos x="130" y="0"/>
                    </a:cxn>
                    <a:cxn ang="0">
                      <a:pos x="222" y="30"/>
                    </a:cxn>
                  </a:cxnLst>
                  <a:rect l="0" t="0" r="r" b="b"/>
                  <a:pathLst>
                    <a:path w="235" h="538">
                      <a:moveTo>
                        <a:pt x="222" y="30"/>
                      </a:moveTo>
                      <a:lnTo>
                        <a:pt x="217" y="63"/>
                      </a:lnTo>
                      <a:lnTo>
                        <a:pt x="227" y="140"/>
                      </a:lnTo>
                      <a:lnTo>
                        <a:pt x="235" y="247"/>
                      </a:lnTo>
                      <a:lnTo>
                        <a:pt x="228" y="346"/>
                      </a:lnTo>
                      <a:lnTo>
                        <a:pt x="204" y="405"/>
                      </a:lnTo>
                      <a:lnTo>
                        <a:pt x="167" y="448"/>
                      </a:lnTo>
                      <a:lnTo>
                        <a:pt x="151" y="453"/>
                      </a:lnTo>
                      <a:lnTo>
                        <a:pt x="130" y="448"/>
                      </a:lnTo>
                      <a:lnTo>
                        <a:pt x="125" y="416"/>
                      </a:lnTo>
                      <a:lnTo>
                        <a:pt x="125" y="361"/>
                      </a:lnTo>
                      <a:lnTo>
                        <a:pt x="136" y="285"/>
                      </a:lnTo>
                      <a:lnTo>
                        <a:pt x="154" y="225"/>
                      </a:lnTo>
                      <a:lnTo>
                        <a:pt x="177" y="183"/>
                      </a:lnTo>
                      <a:lnTo>
                        <a:pt x="193" y="146"/>
                      </a:lnTo>
                      <a:lnTo>
                        <a:pt x="141" y="224"/>
                      </a:lnTo>
                      <a:lnTo>
                        <a:pt x="111" y="299"/>
                      </a:lnTo>
                      <a:lnTo>
                        <a:pt x="74" y="383"/>
                      </a:lnTo>
                      <a:lnTo>
                        <a:pt x="71" y="452"/>
                      </a:lnTo>
                      <a:lnTo>
                        <a:pt x="69" y="527"/>
                      </a:lnTo>
                      <a:lnTo>
                        <a:pt x="60" y="538"/>
                      </a:lnTo>
                      <a:lnTo>
                        <a:pt x="37" y="477"/>
                      </a:lnTo>
                      <a:lnTo>
                        <a:pt x="6" y="352"/>
                      </a:lnTo>
                      <a:lnTo>
                        <a:pt x="0" y="285"/>
                      </a:lnTo>
                      <a:lnTo>
                        <a:pt x="32" y="206"/>
                      </a:lnTo>
                      <a:lnTo>
                        <a:pt x="71" y="127"/>
                      </a:lnTo>
                      <a:lnTo>
                        <a:pt x="97" y="61"/>
                      </a:lnTo>
                      <a:lnTo>
                        <a:pt x="130" y="0"/>
                      </a:lnTo>
                      <a:lnTo>
                        <a:pt x="222" y="30"/>
                      </a:lnTo>
                      <a:close/>
                    </a:path>
                  </a:pathLst>
                </a:custGeom>
                <a:solidFill>
                  <a:srgbClr val="FFC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56">
                  <a:extLst>
                    <a:ext uri="{FF2B5EF4-FFF2-40B4-BE49-F238E27FC236}">
                      <a16:creationId xmlns:a16="http://schemas.microsoft.com/office/drawing/2014/main" id="{4D542800-F584-1447-9745-D9826F60FEB6}"/>
                    </a:ext>
                  </a:extLst>
                </p:cNvPr>
                <p:cNvSpPr>
                  <a:spLocks/>
                </p:cNvSpPr>
                <p:nvPr/>
              </p:nvSpPr>
              <p:spPr bwMode="auto">
                <a:xfrm>
                  <a:off x="4679" y="1239"/>
                  <a:ext cx="70" cy="87"/>
                </a:xfrm>
                <a:custGeom>
                  <a:avLst/>
                  <a:gdLst/>
                  <a:ahLst/>
                  <a:cxnLst>
                    <a:cxn ang="0">
                      <a:pos x="279" y="154"/>
                    </a:cxn>
                    <a:cxn ang="0">
                      <a:pos x="277" y="116"/>
                    </a:cxn>
                    <a:cxn ang="0">
                      <a:pos x="258" y="93"/>
                    </a:cxn>
                    <a:cxn ang="0">
                      <a:pos x="220" y="49"/>
                    </a:cxn>
                    <a:cxn ang="0">
                      <a:pos x="168" y="17"/>
                    </a:cxn>
                    <a:cxn ang="0">
                      <a:pos x="134" y="0"/>
                    </a:cxn>
                    <a:cxn ang="0">
                      <a:pos x="112" y="2"/>
                    </a:cxn>
                    <a:cxn ang="0">
                      <a:pos x="78" y="27"/>
                    </a:cxn>
                    <a:cxn ang="0">
                      <a:pos x="68" y="44"/>
                    </a:cxn>
                    <a:cxn ang="0">
                      <a:pos x="68" y="87"/>
                    </a:cxn>
                    <a:cxn ang="0">
                      <a:pos x="83" y="119"/>
                    </a:cxn>
                    <a:cxn ang="0">
                      <a:pos x="98" y="143"/>
                    </a:cxn>
                    <a:cxn ang="0">
                      <a:pos x="54" y="152"/>
                    </a:cxn>
                    <a:cxn ang="0">
                      <a:pos x="23" y="166"/>
                    </a:cxn>
                    <a:cxn ang="0">
                      <a:pos x="8" y="206"/>
                    </a:cxn>
                    <a:cxn ang="0">
                      <a:pos x="10" y="220"/>
                    </a:cxn>
                    <a:cxn ang="0">
                      <a:pos x="27" y="243"/>
                    </a:cxn>
                    <a:cxn ang="0">
                      <a:pos x="52" y="256"/>
                    </a:cxn>
                    <a:cxn ang="0">
                      <a:pos x="27" y="271"/>
                    </a:cxn>
                    <a:cxn ang="0">
                      <a:pos x="8" y="288"/>
                    </a:cxn>
                    <a:cxn ang="0">
                      <a:pos x="0" y="307"/>
                    </a:cxn>
                    <a:cxn ang="0">
                      <a:pos x="0" y="330"/>
                    </a:cxn>
                    <a:cxn ang="0">
                      <a:pos x="5" y="350"/>
                    </a:cxn>
                    <a:cxn ang="0">
                      <a:pos x="17" y="367"/>
                    </a:cxn>
                    <a:cxn ang="0">
                      <a:pos x="8" y="392"/>
                    </a:cxn>
                    <a:cxn ang="0">
                      <a:pos x="5" y="410"/>
                    </a:cxn>
                    <a:cxn ang="0">
                      <a:pos x="19" y="438"/>
                    </a:cxn>
                    <a:cxn ang="0">
                      <a:pos x="37" y="442"/>
                    </a:cxn>
                    <a:cxn ang="0">
                      <a:pos x="37" y="475"/>
                    </a:cxn>
                    <a:cxn ang="0">
                      <a:pos x="74" y="509"/>
                    </a:cxn>
                    <a:cxn ang="0">
                      <a:pos x="159" y="519"/>
                    </a:cxn>
                    <a:cxn ang="0">
                      <a:pos x="215" y="499"/>
                    </a:cxn>
                    <a:cxn ang="0">
                      <a:pos x="283" y="487"/>
                    </a:cxn>
                    <a:cxn ang="0">
                      <a:pos x="310" y="468"/>
                    </a:cxn>
                    <a:cxn ang="0">
                      <a:pos x="359" y="439"/>
                    </a:cxn>
                    <a:cxn ang="0">
                      <a:pos x="366" y="416"/>
                    </a:cxn>
                    <a:cxn ang="0">
                      <a:pos x="391" y="413"/>
                    </a:cxn>
                    <a:cxn ang="0">
                      <a:pos x="411" y="402"/>
                    </a:cxn>
                    <a:cxn ang="0">
                      <a:pos x="417" y="379"/>
                    </a:cxn>
                    <a:cxn ang="0">
                      <a:pos x="415" y="360"/>
                    </a:cxn>
                    <a:cxn ang="0">
                      <a:pos x="401" y="341"/>
                    </a:cxn>
                    <a:cxn ang="0">
                      <a:pos x="400" y="325"/>
                    </a:cxn>
                    <a:cxn ang="0">
                      <a:pos x="401" y="302"/>
                    </a:cxn>
                    <a:cxn ang="0">
                      <a:pos x="401" y="280"/>
                    </a:cxn>
                    <a:cxn ang="0">
                      <a:pos x="386" y="257"/>
                    </a:cxn>
                    <a:cxn ang="0">
                      <a:pos x="353" y="237"/>
                    </a:cxn>
                    <a:cxn ang="0">
                      <a:pos x="335" y="208"/>
                    </a:cxn>
                    <a:cxn ang="0">
                      <a:pos x="308" y="188"/>
                    </a:cxn>
                    <a:cxn ang="0">
                      <a:pos x="279" y="154"/>
                    </a:cxn>
                  </a:cxnLst>
                  <a:rect l="0" t="0" r="r" b="b"/>
                  <a:pathLst>
                    <a:path w="417" h="519">
                      <a:moveTo>
                        <a:pt x="279" y="154"/>
                      </a:moveTo>
                      <a:lnTo>
                        <a:pt x="277" y="116"/>
                      </a:lnTo>
                      <a:lnTo>
                        <a:pt x="258" y="93"/>
                      </a:lnTo>
                      <a:lnTo>
                        <a:pt x="220" y="49"/>
                      </a:lnTo>
                      <a:lnTo>
                        <a:pt x="168" y="17"/>
                      </a:lnTo>
                      <a:lnTo>
                        <a:pt x="134" y="0"/>
                      </a:lnTo>
                      <a:lnTo>
                        <a:pt x="112" y="2"/>
                      </a:lnTo>
                      <a:lnTo>
                        <a:pt x="78" y="27"/>
                      </a:lnTo>
                      <a:lnTo>
                        <a:pt x="68" y="44"/>
                      </a:lnTo>
                      <a:lnTo>
                        <a:pt x="68" y="87"/>
                      </a:lnTo>
                      <a:lnTo>
                        <a:pt x="83" y="119"/>
                      </a:lnTo>
                      <a:lnTo>
                        <a:pt x="98" y="143"/>
                      </a:lnTo>
                      <a:lnTo>
                        <a:pt x="54" y="152"/>
                      </a:lnTo>
                      <a:lnTo>
                        <a:pt x="23" y="166"/>
                      </a:lnTo>
                      <a:lnTo>
                        <a:pt x="8" y="206"/>
                      </a:lnTo>
                      <a:lnTo>
                        <a:pt x="10" y="220"/>
                      </a:lnTo>
                      <a:lnTo>
                        <a:pt x="27" y="243"/>
                      </a:lnTo>
                      <a:lnTo>
                        <a:pt x="52" y="256"/>
                      </a:lnTo>
                      <a:lnTo>
                        <a:pt x="27" y="271"/>
                      </a:lnTo>
                      <a:lnTo>
                        <a:pt x="8" y="288"/>
                      </a:lnTo>
                      <a:lnTo>
                        <a:pt x="0" y="307"/>
                      </a:lnTo>
                      <a:lnTo>
                        <a:pt x="0" y="330"/>
                      </a:lnTo>
                      <a:lnTo>
                        <a:pt x="5" y="350"/>
                      </a:lnTo>
                      <a:lnTo>
                        <a:pt x="17" y="367"/>
                      </a:lnTo>
                      <a:lnTo>
                        <a:pt x="8" y="392"/>
                      </a:lnTo>
                      <a:lnTo>
                        <a:pt x="5" y="410"/>
                      </a:lnTo>
                      <a:lnTo>
                        <a:pt x="19" y="438"/>
                      </a:lnTo>
                      <a:lnTo>
                        <a:pt x="37" y="442"/>
                      </a:lnTo>
                      <a:lnTo>
                        <a:pt x="37" y="475"/>
                      </a:lnTo>
                      <a:lnTo>
                        <a:pt x="74" y="509"/>
                      </a:lnTo>
                      <a:lnTo>
                        <a:pt x="159" y="519"/>
                      </a:lnTo>
                      <a:lnTo>
                        <a:pt x="215" y="499"/>
                      </a:lnTo>
                      <a:lnTo>
                        <a:pt x="283" y="487"/>
                      </a:lnTo>
                      <a:lnTo>
                        <a:pt x="310" y="468"/>
                      </a:lnTo>
                      <a:lnTo>
                        <a:pt x="359" y="439"/>
                      </a:lnTo>
                      <a:lnTo>
                        <a:pt x="366" y="416"/>
                      </a:lnTo>
                      <a:lnTo>
                        <a:pt x="391" y="413"/>
                      </a:lnTo>
                      <a:lnTo>
                        <a:pt x="411" y="402"/>
                      </a:lnTo>
                      <a:lnTo>
                        <a:pt x="417" y="379"/>
                      </a:lnTo>
                      <a:lnTo>
                        <a:pt x="415" y="360"/>
                      </a:lnTo>
                      <a:lnTo>
                        <a:pt x="401" y="341"/>
                      </a:lnTo>
                      <a:lnTo>
                        <a:pt x="400" y="325"/>
                      </a:lnTo>
                      <a:lnTo>
                        <a:pt x="401" y="302"/>
                      </a:lnTo>
                      <a:lnTo>
                        <a:pt x="401" y="280"/>
                      </a:lnTo>
                      <a:lnTo>
                        <a:pt x="386" y="257"/>
                      </a:lnTo>
                      <a:lnTo>
                        <a:pt x="353" y="237"/>
                      </a:lnTo>
                      <a:lnTo>
                        <a:pt x="335" y="208"/>
                      </a:lnTo>
                      <a:lnTo>
                        <a:pt x="308" y="188"/>
                      </a:lnTo>
                      <a:lnTo>
                        <a:pt x="279" y="154"/>
                      </a:lnTo>
                      <a:close/>
                    </a:path>
                  </a:pathLst>
                </a:custGeom>
                <a:solidFill>
                  <a:srgbClr val="A05000"/>
                </a:solidFill>
                <a:ln w="3175">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57">
                  <a:extLst>
                    <a:ext uri="{FF2B5EF4-FFF2-40B4-BE49-F238E27FC236}">
                      <a16:creationId xmlns:a16="http://schemas.microsoft.com/office/drawing/2014/main" id="{2DB03818-E9F6-864A-B119-28B2587282BA}"/>
                    </a:ext>
                  </a:extLst>
                </p:cNvPr>
                <p:cNvSpPr>
                  <a:spLocks/>
                </p:cNvSpPr>
                <p:nvPr/>
              </p:nvSpPr>
              <p:spPr bwMode="auto">
                <a:xfrm>
                  <a:off x="4692" y="1240"/>
                  <a:ext cx="25" cy="18"/>
                </a:xfrm>
                <a:custGeom>
                  <a:avLst/>
                  <a:gdLst/>
                  <a:ahLst/>
                  <a:cxnLst>
                    <a:cxn ang="0">
                      <a:pos x="0" y="58"/>
                    </a:cxn>
                    <a:cxn ang="0">
                      <a:pos x="32" y="92"/>
                    </a:cxn>
                    <a:cxn ang="0">
                      <a:pos x="80" y="112"/>
                    </a:cxn>
                    <a:cxn ang="0">
                      <a:pos x="111" y="108"/>
                    </a:cxn>
                    <a:cxn ang="0">
                      <a:pos x="139" y="98"/>
                    </a:cxn>
                    <a:cxn ang="0">
                      <a:pos x="148" y="66"/>
                    </a:cxn>
                    <a:cxn ang="0">
                      <a:pos x="147" y="50"/>
                    </a:cxn>
                    <a:cxn ang="0">
                      <a:pos x="101" y="21"/>
                    </a:cxn>
                    <a:cxn ang="0">
                      <a:pos x="64" y="0"/>
                    </a:cxn>
                    <a:cxn ang="0">
                      <a:pos x="37" y="0"/>
                    </a:cxn>
                    <a:cxn ang="0">
                      <a:pos x="5" y="33"/>
                    </a:cxn>
                    <a:cxn ang="0">
                      <a:pos x="0" y="58"/>
                    </a:cxn>
                  </a:cxnLst>
                  <a:rect l="0" t="0" r="r" b="b"/>
                  <a:pathLst>
                    <a:path w="148" h="112">
                      <a:moveTo>
                        <a:pt x="0" y="58"/>
                      </a:moveTo>
                      <a:lnTo>
                        <a:pt x="32" y="92"/>
                      </a:lnTo>
                      <a:lnTo>
                        <a:pt x="80" y="112"/>
                      </a:lnTo>
                      <a:lnTo>
                        <a:pt x="111" y="108"/>
                      </a:lnTo>
                      <a:lnTo>
                        <a:pt x="139" y="98"/>
                      </a:lnTo>
                      <a:lnTo>
                        <a:pt x="148" y="66"/>
                      </a:lnTo>
                      <a:lnTo>
                        <a:pt x="147" y="50"/>
                      </a:lnTo>
                      <a:lnTo>
                        <a:pt x="101" y="21"/>
                      </a:lnTo>
                      <a:lnTo>
                        <a:pt x="64" y="0"/>
                      </a:lnTo>
                      <a:lnTo>
                        <a:pt x="37" y="0"/>
                      </a:lnTo>
                      <a:lnTo>
                        <a:pt x="5" y="33"/>
                      </a:lnTo>
                      <a:lnTo>
                        <a:pt x="0" y="58"/>
                      </a:lnTo>
                      <a:close/>
                    </a:path>
                  </a:pathLst>
                </a:custGeom>
                <a:solidFill>
                  <a:srgbClr val="FFC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58">
                  <a:extLst>
                    <a:ext uri="{FF2B5EF4-FFF2-40B4-BE49-F238E27FC236}">
                      <a16:creationId xmlns:a16="http://schemas.microsoft.com/office/drawing/2014/main" id="{5ABBC3D9-CFDE-A447-BCB7-BA66753467F9}"/>
                    </a:ext>
                  </a:extLst>
                </p:cNvPr>
                <p:cNvSpPr>
                  <a:spLocks/>
                </p:cNvSpPr>
                <p:nvPr/>
              </p:nvSpPr>
              <p:spPr bwMode="auto">
                <a:xfrm>
                  <a:off x="4681" y="1264"/>
                  <a:ext cx="29" cy="20"/>
                </a:xfrm>
                <a:custGeom>
                  <a:avLst/>
                  <a:gdLst/>
                  <a:ahLst/>
                  <a:cxnLst>
                    <a:cxn ang="0">
                      <a:pos x="87" y="0"/>
                    </a:cxn>
                    <a:cxn ang="0">
                      <a:pos x="173" y="16"/>
                    </a:cxn>
                    <a:cxn ang="0">
                      <a:pos x="147" y="62"/>
                    </a:cxn>
                    <a:cxn ang="0">
                      <a:pos x="144" y="76"/>
                    </a:cxn>
                    <a:cxn ang="0">
                      <a:pos x="147" y="122"/>
                    </a:cxn>
                    <a:cxn ang="0">
                      <a:pos x="63" y="112"/>
                    </a:cxn>
                    <a:cxn ang="0">
                      <a:pos x="26" y="99"/>
                    </a:cxn>
                    <a:cxn ang="0">
                      <a:pos x="9" y="82"/>
                    </a:cxn>
                    <a:cxn ang="0">
                      <a:pos x="0" y="71"/>
                    </a:cxn>
                    <a:cxn ang="0">
                      <a:pos x="5" y="49"/>
                    </a:cxn>
                    <a:cxn ang="0">
                      <a:pos x="18" y="27"/>
                    </a:cxn>
                    <a:cxn ang="0">
                      <a:pos x="45" y="16"/>
                    </a:cxn>
                    <a:cxn ang="0">
                      <a:pos x="87" y="0"/>
                    </a:cxn>
                  </a:cxnLst>
                  <a:rect l="0" t="0" r="r" b="b"/>
                  <a:pathLst>
                    <a:path w="173" h="122">
                      <a:moveTo>
                        <a:pt x="87" y="0"/>
                      </a:moveTo>
                      <a:lnTo>
                        <a:pt x="173" y="16"/>
                      </a:lnTo>
                      <a:lnTo>
                        <a:pt x="147" y="62"/>
                      </a:lnTo>
                      <a:lnTo>
                        <a:pt x="144" y="76"/>
                      </a:lnTo>
                      <a:lnTo>
                        <a:pt x="147" y="122"/>
                      </a:lnTo>
                      <a:lnTo>
                        <a:pt x="63" y="112"/>
                      </a:lnTo>
                      <a:lnTo>
                        <a:pt x="26" y="99"/>
                      </a:lnTo>
                      <a:lnTo>
                        <a:pt x="9" y="82"/>
                      </a:lnTo>
                      <a:lnTo>
                        <a:pt x="0" y="71"/>
                      </a:lnTo>
                      <a:lnTo>
                        <a:pt x="5" y="49"/>
                      </a:lnTo>
                      <a:lnTo>
                        <a:pt x="18" y="27"/>
                      </a:lnTo>
                      <a:lnTo>
                        <a:pt x="45" y="16"/>
                      </a:lnTo>
                      <a:lnTo>
                        <a:pt x="87" y="0"/>
                      </a:lnTo>
                      <a:close/>
                    </a:path>
                  </a:pathLst>
                </a:custGeom>
                <a:solidFill>
                  <a:srgbClr val="FFC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Freeform 59">
                  <a:extLst>
                    <a:ext uri="{FF2B5EF4-FFF2-40B4-BE49-F238E27FC236}">
                      <a16:creationId xmlns:a16="http://schemas.microsoft.com/office/drawing/2014/main" id="{1A2AA64E-333A-0F49-A23D-EAC683D96EF9}"/>
                    </a:ext>
                  </a:extLst>
                </p:cNvPr>
                <p:cNvSpPr>
                  <a:spLocks/>
                </p:cNvSpPr>
                <p:nvPr/>
              </p:nvSpPr>
              <p:spPr bwMode="auto">
                <a:xfrm>
                  <a:off x="4681" y="1283"/>
                  <a:ext cx="31" cy="33"/>
                </a:xfrm>
                <a:custGeom>
                  <a:avLst/>
                  <a:gdLst/>
                  <a:ahLst/>
                  <a:cxnLst>
                    <a:cxn ang="0">
                      <a:pos x="52" y="0"/>
                    </a:cxn>
                    <a:cxn ang="0">
                      <a:pos x="106" y="12"/>
                    </a:cxn>
                    <a:cxn ang="0">
                      <a:pos x="180" y="26"/>
                    </a:cxn>
                    <a:cxn ang="0">
                      <a:pos x="165" y="50"/>
                    </a:cxn>
                    <a:cxn ang="0">
                      <a:pos x="163" y="76"/>
                    </a:cxn>
                    <a:cxn ang="0">
                      <a:pos x="181" y="111"/>
                    </a:cxn>
                    <a:cxn ang="0">
                      <a:pos x="189" y="123"/>
                    </a:cxn>
                    <a:cxn ang="0">
                      <a:pos x="115" y="106"/>
                    </a:cxn>
                    <a:cxn ang="0">
                      <a:pos x="88" y="97"/>
                    </a:cxn>
                    <a:cxn ang="0">
                      <a:pos x="34" y="102"/>
                    </a:cxn>
                    <a:cxn ang="0">
                      <a:pos x="89" y="123"/>
                    </a:cxn>
                    <a:cxn ang="0">
                      <a:pos x="151" y="137"/>
                    </a:cxn>
                    <a:cxn ang="0">
                      <a:pos x="189" y="139"/>
                    </a:cxn>
                    <a:cxn ang="0">
                      <a:pos x="189" y="173"/>
                    </a:cxn>
                    <a:cxn ang="0">
                      <a:pos x="189" y="192"/>
                    </a:cxn>
                    <a:cxn ang="0">
                      <a:pos x="143" y="197"/>
                    </a:cxn>
                    <a:cxn ang="0">
                      <a:pos x="78" y="198"/>
                    </a:cxn>
                    <a:cxn ang="0">
                      <a:pos x="47" y="188"/>
                    </a:cxn>
                    <a:cxn ang="0">
                      <a:pos x="29" y="173"/>
                    </a:cxn>
                    <a:cxn ang="0">
                      <a:pos x="11" y="166"/>
                    </a:cxn>
                    <a:cxn ang="0">
                      <a:pos x="7" y="148"/>
                    </a:cxn>
                    <a:cxn ang="0">
                      <a:pos x="9" y="134"/>
                    </a:cxn>
                    <a:cxn ang="0">
                      <a:pos x="19" y="102"/>
                    </a:cxn>
                    <a:cxn ang="0">
                      <a:pos x="2" y="87"/>
                    </a:cxn>
                    <a:cxn ang="0">
                      <a:pos x="0" y="67"/>
                    </a:cxn>
                    <a:cxn ang="0">
                      <a:pos x="2" y="46"/>
                    </a:cxn>
                    <a:cxn ang="0">
                      <a:pos x="14" y="26"/>
                    </a:cxn>
                    <a:cxn ang="0">
                      <a:pos x="52" y="0"/>
                    </a:cxn>
                  </a:cxnLst>
                  <a:rect l="0" t="0" r="r" b="b"/>
                  <a:pathLst>
                    <a:path w="189" h="198">
                      <a:moveTo>
                        <a:pt x="52" y="0"/>
                      </a:moveTo>
                      <a:lnTo>
                        <a:pt x="106" y="12"/>
                      </a:lnTo>
                      <a:lnTo>
                        <a:pt x="180" y="26"/>
                      </a:lnTo>
                      <a:lnTo>
                        <a:pt x="165" y="50"/>
                      </a:lnTo>
                      <a:lnTo>
                        <a:pt x="163" y="76"/>
                      </a:lnTo>
                      <a:lnTo>
                        <a:pt x="181" y="111"/>
                      </a:lnTo>
                      <a:lnTo>
                        <a:pt x="189" y="123"/>
                      </a:lnTo>
                      <a:lnTo>
                        <a:pt x="115" y="106"/>
                      </a:lnTo>
                      <a:lnTo>
                        <a:pt x="88" y="97"/>
                      </a:lnTo>
                      <a:lnTo>
                        <a:pt x="34" y="102"/>
                      </a:lnTo>
                      <a:lnTo>
                        <a:pt x="89" y="123"/>
                      </a:lnTo>
                      <a:lnTo>
                        <a:pt x="151" y="137"/>
                      </a:lnTo>
                      <a:lnTo>
                        <a:pt x="189" y="139"/>
                      </a:lnTo>
                      <a:lnTo>
                        <a:pt x="189" y="173"/>
                      </a:lnTo>
                      <a:lnTo>
                        <a:pt x="189" y="192"/>
                      </a:lnTo>
                      <a:lnTo>
                        <a:pt x="143" y="197"/>
                      </a:lnTo>
                      <a:lnTo>
                        <a:pt x="78" y="198"/>
                      </a:lnTo>
                      <a:lnTo>
                        <a:pt x="47" y="188"/>
                      </a:lnTo>
                      <a:lnTo>
                        <a:pt x="29" y="173"/>
                      </a:lnTo>
                      <a:lnTo>
                        <a:pt x="11" y="166"/>
                      </a:lnTo>
                      <a:lnTo>
                        <a:pt x="7" y="148"/>
                      </a:lnTo>
                      <a:lnTo>
                        <a:pt x="9" y="134"/>
                      </a:lnTo>
                      <a:lnTo>
                        <a:pt x="19" y="102"/>
                      </a:lnTo>
                      <a:lnTo>
                        <a:pt x="2" y="87"/>
                      </a:lnTo>
                      <a:lnTo>
                        <a:pt x="0" y="67"/>
                      </a:lnTo>
                      <a:lnTo>
                        <a:pt x="2" y="46"/>
                      </a:lnTo>
                      <a:lnTo>
                        <a:pt x="14" y="26"/>
                      </a:lnTo>
                      <a:lnTo>
                        <a:pt x="52" y="0"/>
                      </a:lnTo>
                      <a:close/>
                    </a:path>
                  </a:pathLst>
                </a:custGeom>
                <a:solidFill>
                  <a:srgbClr val="FFC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60">
                  <a:extLst>
                    <a:ext uri="{FF2B5EF4-FFF2-40B4-BE49-F238E27FC236}">
                      <a16:creationId xmlns:a16="http://schemas.microsoft.com/office/drawing/2014/main" id="{60511DA6-E3A8-694B-AB4A-7BEF164B2AD7}"/>
                    </a:ext>
                  </a:extLst>
                </p:cNvPr>
                <p:cNvSpPr>
                  <a:spLocks/>
                </p:cNvSpPr>
                <p:nvPr/>
              </p:nvSpPr>
              <p:spPr bwMode="auto">
                <a:xfrm>
                  <a:off x="4707" y="1268"/>
                  <a:ext cx="40" cy="47"/>
                </a:xfrm>
                <a:custGeom>
                  <a:avLst/>
                  <a:gdLst/>
                  <a:ahLst/>
                  <a:cxnLst>
                    <a:cxn ang="0">
                      <a:pos x="37" y="0"/>
                    </a:cxn>
                    <a:cxn ang="0">
                      <a:pos x="126" y="38"/>
                    </a:cxn>
                    <a:cxn ang="0">
                      <a:pos x="162" y="64"/>
                    </a:cxn>
                    <a:cxn ang="0">
                      <a:pos x="173" y="74"/>
                    </a:cxn>
                    <a:cxn ang="0">
                      <a:pos x="183" y="87"/>
                    </a:cxn>
                    <a:cxn ang="0">
                      <a:pos x="223" y="107"/>
                    </a:cxn>
                    <a:cxn ang="0">
                      <a:pos x="220" y="143"/>
                    </a:cxn>
                    <a:cxn ang="0">
                      <a:pos x="212" y="166"/>
                    </a:cxn>
                    <a:cxn ang="0">
                      <a:pos x="220" y="173"/>
                    </a:cxn>
                    <a:cxn ang="0">
                      <a:pos x="239" y="204"/>
                    </a:cxn>
                    <a:cxn ang="0">
                      <a:pos x="239" y="216"/>
                    </a:cxn>
                    <a:cxn ang="0">
                      <a:pos x="223" y="228"/>
                    </a:cxn>
                    <a:cxn ang="0">
                      <a:pos x="180" y="230"/>
                    </a:cxn>
                    <a:cxn ang="0">
                      <a:pos x="175" y="250"/>
                    </a:cxn>
                    <a:cxn ang="0">
                      <a:pos x="148" y="275"/>
                    </a:cxn>
                    <a:cxn ang="0">
                      <a:pos x="83" y="287"/>
                    </a:cxn>
                    <a:cxn ang="0">
                      <a:pos x="52" y="287"/>
                    </a:cxn>
                    <a:cxn ang="0">
                      <a:pos x="51" y="235"/>
                    </a:cxn>
                    <a:cxn ang="0">
                      <a:pos x="114" y="226"/>
                    </a:cxn>
                    <a:cxn ang="0">
                      <a:pos x="72" y="209"/>
                    </a:cxn>
                    <a:cxn ang="0">
                      <a:pos x="41" y="205"/>
                    </a:cxn>
                    <a:cxn ang="0">
                      <a:pos x="20" y="168"/>
                    </a:cxn>
                    <a:cxn ang="0">
                      <a:pos x="27" y="135"/>
                    </a:cxn>
                    <a:cxn ang="0">
                      <a:pos x="32" y="125"/>
                    </a:cxn>
                    <a:cxn ang="0">
                      <a:pos x="68" y="124"/>
                    </a:cxn>
                    <a:cxn ang="0">
                      <a:pos x="138" y="130"/>
                    </a:cxn>
                    <a:cxn ang="0">
                      <a:pos x="87" y="114"/>
                    </a:cxn>
                    <a:cxn ang="0">
                      <a:pos x="9" y="98"/>
                    </a:cxn>
                    <a:cxn ang="0">
                      <a:pos x="0" y="62"/>
                    </a:cxn>
                    <a:cxn ang="0">
                      <a:pos x="4" y="33"/>
                    </a:cxn>
                    <a:cxn ang="0">
                      <a:pos x="37" y="0"/>
                    </a:cxn>
                  </a:cxnLst>
                  <a:rect l="0" t="0" r="r" b="b"/>
                  <a:pathLst>
                    <a:path w="239" h="287">
                      <a:moveTo>
                        <a:pt x="37" y="0"/>
                      </a:moveTo>
                      <a:lnTo>
                        <a:pt x="126" y="38"/>
                      </a:lnTo>
                      <a:lnTo>
                        <a:pt x="162" y="64"/>
                      </a:lnTo>
                      <a:lnTo>
                        <a:pt x="173" y="74"/>
                      </a:lnTo>
                      <a:lnTo>
                        <a:pt x="183" y="87"/>
                      </a:lnTo>
                      <a:lnTo>
                        <a:pt x="223" y="107"/>
                      </a:lnTo>
                      <a:lnTo>
                        <a:pt x="220" y="143"/>
                      </a:lnTo>
                      <a:lnTo>
                        <a:pt x="212" y="166"/>
                      </a:lnTo>
                      <a:lnTo>
                        <a:pt x="220" y="173"/>
                      </a:lnTo>
                      <a:lnTo>
                        <a:pt x="239" y="204"/>
                      </a:lnTo>
                      <a:lnTo>
                        <a:pt x="239" y="216"/>
                      </a:lnTo>
                      <a:lnTo>
                        <a:pt x="223" y="228"/>
                      </a:lnTo>
                      <a:lnTo>
                        <a:pt x="180" y="230"/>
                      </a:lnTo>
                      <a:lnTo>
                        <a:pt x="175" y="250"/>
                      </a:lnTo>
                      <a:lnTo>
                        <a:pt x="148" y="275"/>
                      </a:lnTo>
                      <a:lnTo>
                        <a:pt x="83" y="287"/>
                      </a:lnTo>
                      <a:lnTo>
                        <a:pt x="52" y="287"/>
                      </a:lnTo>
                      <a:lnTo>
                        <a:pt x="51" y="235"/>
                      </a:lnTo>
                      <a:lnTo>
                        <a:pt x="114" y="226"/>
                      </a:lnTo>
                      <a:lnTo>
                        <a:pt x="72" y="209"/>
                      </a:lnTo>
                      <a:lnTo>
                        <a:pt x="41" y="205"/>
                      </a:lnTo>
                      <a:lnTo>
                        <a:pt x="20" y="168"/>
                      </a:lnTo>
                      <a:lnTo>
                        <a:pt x="27" y="135"/>
                      </a:lnTo>
                      <a:lnTo>
                        <a:pt x="32" y="125"/>
                      </a:lnTo>
                      <a:lnTo>
                        <a:pt x="68" y="124"/>
                      </a:lnTo>
                      <a:lnTo>
                        <a:pt x="138" y="130"/>
                      </a:lnTo>
                      <a:lnTo>
                        <a:pt x="87" y="114"/>
                      </a:lnTo>
                      <a:lnTo>
                        <a:pt x="9" y="98"/>
                      </a:lnTo>
                      <a:lnTo>
                        <a:pt x="0" y="62"/>
                      </a:lnTo>
                      <a:lnTo>
                        <a:pt x="4" y="33"/>
                      </a:lnTo>
                      <a:lnTo>
                        <a:pt x="37" y="0"/>
                      </a:lnTo>
                      <a:close/>
                    </a:path>
                  </a:pathLst>
                </a:custGeom>
                <a:solidFill>
                  <a:srgbClr val="FF8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Freeform 61">
                  <a:extLst>
                    <a:ext uri="{FF2B5EF4-FFF2-40B4-BE49-F238E27FC236}">
                      <a16:creationId xmlns:a16="http://schemas.microsoft.com/office/drawing/2014/main" id="{0C5BB5B7-BBE0-C24B-B09E-039287D13280}"/>
                    </a:ext>
                  </a:extLst>
                </p:cNvPr>
                <p:cNvSpPr>
                  <a:spLocks/>
                </p:cNvSpPr>
                <p:nvPr/>
              </p:nvSpPr>
              <p:spPr bwMode="auto">
                <a:xfrm>
                  <a:off x="4704" y="1250"/>
                  <a:ext cx="20" cy="17"/>
                </a:xfrm>
                <a:custGeom>
                  <a:avLst/>
                  <a:gdLst/>
                  <a:ahLst/>
                  <a:cxnLst>
                    <a:cxn ang="0">
                      <a:pos x="85" y="0"/>
                    </a:cxn>
                    <a:cxn ang="0">
                      <a:pos x="83" y="38"/>
                    </a:cxn>
                    <a:cxn ang="0">
                      <a:pos x="61" y="53"/>
                    </a:cxn>
                    <a:cxn ang="0">
                      <a:pos x="0" y="53"/>
                    </a:cxn>
                    <a:cxn ang="0">
                      <a:pos x="19" y="71"/>
                    </a:cxn>
                    <a:cxn ang="0">
                      <a:pos x="55" y="97"/>
                    </a:cxn>
                    <a:cxn ang="0">
                      <a:pos x="105" y="103"/>
                    </a:cxn>
                    <a:cxn ang="0">
                      <a:pos x="116" y="78"/>
                    </a:cxn>
                    <a:cxn ang="0">
                      <a:pos x="121" y="60"/>
                    </a:cxn>
                    <a:cxn ang="0">
                      <a:pos x="85" y="0"/>
                    </a:cxn>
                  </a:cxnLst>
                  <a:rect l="0" t="0" r="r" b="b"/>
                  <a:pathLst>
                    <a:path w="121" h="103">
                      <a:moveTo>
                        <a:pt x="85" y="0"/>
                      </a:moveTo>
                      <a:lnTo>
                        <a:pt x="83" y="38"/>
                      </a:lnTo>
                      <a:lnTo>
                        <a:pt x="61" y="53"/>
                      </a:lnTo>
                      <a:lnTo>
                        <a:pt x="0" y="53"/>
                      </a:lnTo>
                      <a:lnTo>
                        <a:pt x="19" y="71"/>
                      </a:lnTo>
                      <a:lnTo>
                        <a:pt x="55" y="97"/>
                      </a:lnTo>
                      <a:lnTo>
                        <a:pt x="105" y="103"/>
                      </a:lnTo>
                      <a:lnTo>
                        <a:pt x="116" y="78"/>
                      </a:lnTo>
                      <a:lnTo>
                        <a:pt x="121" y="60"/>
                      </a:lnTo>
                      <a:lnTo>
                        <a:pt x="85" y="0"/>
                      </a:lnTo>
                      <a:close/>
                    </a:path>
                  </a:pathLst>
                </a:custGeom>
                <a:solidFill>
                  <a:srgbClr val="FF8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197">
              <a:extLst>
                <a:ext uri="{FF2B5EF4-FFF2-40B4-BE49-F238E27FC236}">
                  <a16:creationId xmlns:a16="http://schemas.microsoft.com/office/drawing/2014/main" id="{C2867357-A159-8F47-BD08-01FEA32E7DBC}"/>
                </a:ext>
              </a:extLst>
            </p:cNvPr>
            <p:cNvGrpSpPr>
              <a:grpSpLocks/>
            </p:cNvGrpSpPr>
            <p:nvPr/>
          </p:nvGrpSpPr>
          <p:grpSpPr bwMode="auto">
            <a:xfrm>
              <a:off x="4030973" y="1304763"/>
              <a:ext cx="981075" cy="1049338"/>
              <a:chOff x="2562" y="890"/>
              <a:chExt cx="618" cy="661"/>
            </a:xfrm>
          </p:grpSpPr>
          <p:sp>
            <p:nvSpPr>
              <p:cNvPr id="803" name="Freeform 64">
                <a:extLst>
                  <a:ext uri="{FF2B5EF4-FFF2-40B4-BE49-F238E27FC236}">
                    <a16:creationId xmlns:a16="http://schemas.microsoft.com/office/drawing/2014/main" id="{5CB53509-8C09-EE46-AB5F-45AEC883D8C7}"/>
                  </a:ext>
                </a:extLst>
              </p:cNvPr>
              <p:cNvSpPr>
                <a:spLocks/>
              </p:cNvSpPr>
              <p:nvPr/>
            </p:nvSpPr>
            <p:spPr bwMode="auto">
              <a:xfrm>
                <a:off x="2621" y="961"/>
                <a:ext cx="556" cy="557"/>
              </a:xfrm>
              <a:custGeom>
                <a:avLst/>
                <a:gdLst/>
                <a:ahLst/>
                <a:cxnLst>
                  <a:cxn ang="0">
                    <a:pos x="1667" y="1458"/>
                  </a:cxn>
                  <a:cxn ang="0">
                    <a:pos x="1663" y="1501"/>
                  </a:cxn>
                  <a:cxn ang="0">
                    <a:pos x="1651" y="1541"/>
                  </a:cxn>
                  <a:cxn ang="0">
                    <a:pos x="1631" y="1577"/>
                  </a:cxn>
                  <a:cxn ang="0">
                    <a:pos x="1605" y="1609"/>
                  </a:cxn>
                  <a:cxn ang="0">
                    <a:pos x="1574" y="1635"/>
                  </a:cxn>
                  <a:cxn ang="0">
                    <a:pos x="1537" y="1655"/>
                  </a:cxn>
                  <a:cxn ang="0">
                    <a:pos x="1497" y="1667"/>
                  </a:cxn>
                  <a:cxn ang="0">
                    <a:pos x="1454" y="1672"/>
                  </a:cxn>
                  <a:cxn ang="0">
                    <a:pos x="213" y="1672"/>
                  </a:cxn>
                  <a:cxn ang="0">
                    <a:pos x="170" y="1667"/>
                  </a:cxn>
                  <a:cxn ang="0">
                    <a:pos x="130" y="1655"/>
                  </a:cxn>
                  <a:cxn ang="0">
                    <a:pos x="93" y="1635"/>
                  </a:cxn>
                  <a:cxn ang="0">
                    <a:pos x="62" y="1609"/>
                  </a:cxn>
                  <a:cxn ang="0">
                    <a:pos x="35" y="1577"/>
                  </a:cxn>
                  <a:cxn ang="0">
                    <a:pos x="16" y="1541"/>
                  </a:cxn>
                  <a:cxn ang="0">
                    <a:pos x="4" y="1501"/>
                  </a:cxn>
                  <a:cxn ang="0">
                    <a:pos x="0" y="1458"/>
                  </a:cxn>
                  <a:cxn ang="0">
                    <a:pos x="0" y="212"/>
                  </a:cxn>
                  <a:cxn ang="0">
                    <a:pos x="4" y="169"/>
                  </a:cxn>
                  <a:cxn ang="0">
                    <a:pos x="16" y="129"/>
                  </a:cxn>
                  <a:cxn ang="0">
                    <a:pos x="35" y="94"/>
                  </a:cxn>
                  <a:cxn ang="0">
                    <a:pos x="62" y="62"/>
                  </a:cxn>
                  <a:cxn ang="0">
                    <a:pos x="93" y="36"/>
                  </a:cxn>
                  <a:cxn ang="0">
                    <a:pos x="130" y="16"/>
                  </a:cxn>
                  <a:cxn ang="0">
                    <a:pos x="170" y="5"/>
                  </a:cxn>
                  <a:cxn ang="0">
                    <a:pos x="213" y="0"/>
                  </a:cxn>
                  <a:cxn ang="0">
                    <a:pos x="1454" y="0"/>
                  </a:cxn>
                  <a:cxn ang="0">
                    <a:pos x="1497" y="5"/>
                  </a:cxn>
                  <a:cxn ang="0">
                    <a:pos x="1537" y="16"/>
                  </a:cxn>
                  <a:cxn ang="0">
                    <a:pos x="1574" y="36"/>
                  </a:cxn>
                  <a:cxn ang="0">
                    <a:pos x="1605" y="62"/>
                  </a:cxn>
                  <a:cxn ang="0">
                    <a:pos x="1631" y="94"/>
                  </a:cxn>
                  <a:cxn ang="0">
                    <a:pos x="1651" y="129"/>
                  </a:cxn>
                  <a:cxn ang="0">
                    <a:pos x="1663" y="169"/>
                  </a:cxn>
                  <a:cxn ang="0">
                    <a:pos x="1667" y="212"/>
                  </a:cxn>
                  <a:cxn ang="0">
                    <a:pos x="1667" y="1458"/>
                  </a:cxn>
                </a:cxnLst>
                <a:rect l="0" t="0" r="r" b="b"/>
                <a:pathLst>
                  <a:path w="1667" h="1672">
                    <a:moveTo>
                      <a:pt x="1667" y="1458"/>
                    </a:moveTo>
                    <a:lnTo>
                      <a:pt x="1663" y="1501"/>
                    </a:lnTo>
                    <a:lnTo>
                      <a:pt x="1651" y="1541"/>
                    </a:lnTo>
                    <a:lnTo>
                      <a:pt x="1631" y="1577"/>
                    </a:lnTo>
                    <a:lnTo>
                      <a:pt x="1605" y="1609"/>
                    </a:lnTo>
                    <a:lnTo>
                      <a:pt x="1574" y="1635"/>
                    </a:lnTo>
                    <a:lnTo>
                      <a:pt x="1537" y="1655"/>
                    </a:lnTo>
                    <a:lnTo>
                      <a:pt x="1497" y="1667"/>
                    </a:lnTo>
                    <a:lnTo>
                      <a:pt x="1454" y="1672"/>
                    </a:lnTo>
                    <a:lnTo>
                      <a:pt x="213" y="1672"/>
                    </a:lnTo>
                    <a:lnTo>
                      <a:pt x="170" y="1667"/>
                    </a:lnTo>
                    <a:lnTo>
                      <a:pt x="130" y="1655"/>
                    </a:lnTo>
                    <a:lnTo>
                      <a:pt x="93" y="1635"/>
                    </a:lnTo>
                    <a:lnTo>
                      <a:pt x="62" y="1609"/>
                    </a:lnTo>
                    <a:lnTo>
                      <a:pt x="35" y="1577"/>
                    </a:lnTo>
                    <a:lnTo>
                      <a:pt x="16" y="1541"/>
                    </a:lnTo>
                    <a:lnTo>
                      <a:pt x="4" y="1501"/>
                    </a:lnTo>
                    <a:lnTo>
                      <a:pt x="0" y="1458"/>
                    </a:lnTo>
                    <a:lnTo>
                      <a:pt x="0" y="212"/>
                    </a:lnTo>
                    <a:lnTo>
                      <a:pt x="4" y="169"/>
                    </a:lnTo>
                    <a:lnTo>
                      <a:pt x="16" y="129"/>
                    </a:lnTo>
                    <a:lnTo>
                      <a:pt x="35" y="94"/>
                    </a:lnTo>
                    <a:lnTo>
                      <a:pt x="62" y="62"/>
                    </a:lnTo>
                    <a:lnTo>
                      <a:pt x="93" y="36"/>
                    </a:lnTo>
                    <a:lnTo>
                      <a:pt x="130" y="16"/>
                    </a:lnTo>
                    <a:lnTo>
                      <a:pt x="170" y="5"/>
                    </a:lnTo>
                    <a:lnTo>
                      <a:pt x="213" y="0"/>
                    </a:lnTo>
                    <a:lnTo>
                      <a:pt x="1454" y="0"/>
                    </a:lnTo>
                    <a:lnTo>
                      <a:pt x="1497" y="5"/>
                    </a:lnTo>
                    <a:lnTo>
                      <a:pt x="1537" y="16"/>
                    </a:lnTo>
                    <a:lnTo>
                      <a:pt x="1574" y="36"/>
                    </a:lnTo>
                    <a:lnTo>
                      <a:pt x="1605" y="62"/>
                    </a:lnTo>
                    <a:lnTo>
                      <a:pt x="1631" y="94"/>
                    </a:lnTo>
                    <a:lnTo>
                      <a:pt x="1651" y="129"/>
                    </a:lnTo>
                    <a:lnTo>
                      <a:pt x="1663" y="169"/>
                    </a:lnTo>
                    <a:lnTo>
                      <a:pt x="1667" y="212"/>
                    </a:lnTo>
                    <a:lnTo>
                      <a:pt x="1667" y="1458"/>
                    </a:lnTo>
                    <a:close/>
                  </a:path>
                </a:pathLst>
              </a:custGeom>
              <a:solidFill>
                <a:srgbClr val="93165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4" name="Freeform 65">
                <a:extLst>
                  <a:ext uri="{FF2B5EF4-FFF2-40B4-BE49-F238E27FC236}">
                    <a16:creationId xmlns:a16="http://schemas.microsoft.com/office/drawing/2014/main" id="{C494D769-A494-FB4F-BA7F-20812BCBE9D2}"/>
                  </a:ext>
                </a:extLst>
              </p:cNvPr>
              <p:cNvSpPr>
                <a:spLocks/>
              </p:cNvSpPr>
              <p:nvPr/>
            </p:nvSpPr>
            <p:spPr bwMode="auto">
              <a:xfrm>
                <a:off x="3104" y="1447"/>
                <a:ext cx="75" cy="73"/>
              </a:xfrm>
              <a:custGeom>
                <a:avLst/>
                <a:gdLst/>
                <a:ahLst/>
                <a:cxnLst>
                  <a:cxn ang="0">
                    <a:pos x="6" y="221"/>
                  </a:cxn>
                  <a:cxn ang="0">
                    <a:pos x="6" y="221"/>
                  </a:cxn>
                  <a:cxn ang="0">
                    <a:pos x="49" y="215"/>
                  </a:cxn>
                  <a:cxn ang="0">
                    <a:pos x="90" y="203"/>
                  </a:cxn>
                  <a:cxn ang="0">
                    <a:pos x="129" y="183"/>
                  </a:cxn>
                  <a:cxn ang="0">
                    <a:pos x="161" y="156"/>
                  </a:cxn>
                  <a:cxn ang="0">
                    <a:pos x="189" y="122"/>
                  </a:cxn>
                  <a:cxn ang="0">
                    <a:pos x="209" y="85"/>
                  </a:cxn>
                  <a:cxn ang="0">
                    <a:pos x="220" y="43"/>
                  </a:cxn>
                  <a:cxn ang="0">
                    <a:pos x="226" y="0"/>
                  </a:cxn>
                  <a:cxn ang="0">
                    <a:pos x="212" y="0"/>
                  </a:cxn>
                  <a:cxn ang="0">
                    <a:pos x="209" y="43"/>
                  </a:cxn>
                  <a:cxn ang="0">
                    <a:pos x="197" y="82"/>
                  </a:cxn>
                  <a:cxn ang="0">
                    <a:pos x="178" y="116"/>
                  </a:cxn>
                  <a:cxn ang="0">
                    <a:pos x="152" y="147"/>
                  </a:cxn>
                  <a:cxn ang="0">
                    <a:pos x="123" y="171"/>
                  </a:cxn>
                  <a:cxn ang="0">
                    <a:pos x="87" y="192"/>
                  </a:cxn>
                  <a:cxn ang="0">
                    <a:pos x="49" y="203"/>
                  </a:cxn>
                  <a:cxn ang="0">
                    <a:pos x="6" y="206"/>
                  </a:cxn>
                  <a:cxn ang="0">
                    <a:pos x="6" y="206"/>
                  </a:cxn>
                  <a:cxn ang="0">
                    <a:pos x="6" y="206"/>
                  </a:cxn>
                  <a:cxn ang="0">
                    <a:pos x="2" y="209"/>
                  </a:cxn>
                  <a:cxn ang="0">
                    <a:pos x="0" y="214"/>
                  </a:cxn>
                  <a:cxn ang="0">
                    <a:pos x="2" y="218"/>
                  </a:cxn>
                  <a:cxn ang="0">
                    <a:pos x="6" y="221"/>
                  </a:cxn>
                </a:cxnLst>
                <a:rect l="0" t="0" r="r" b="b"/>
                <a:pathLst>
                  <a:path w="226" h="221">
                    <a:moveTo>
                      <a:pt x="6" y="221"/>
                    </a:moveTo>
                    <a:lnTo>
                      <a:pt x="6" y="221"/>
                    </a:lnTo>
                    <a:lnTo>
                      <a:pt x="49" y="215"/>
                    </a:lnTo>
                    <a:lnTo>
                      <a:pt x="90" y="203"/>
                    </a:lnTo>
                    <a:lnTo>
                      <a:pt x="129" y="183"/>
                    </a:lnTo>
                    <a:lnTo>
                      <a:pt x="161" y="156"/>
                    </a:lnTo>
                    <a:lnTo>
                      <a:pt x="189" y="122"/>
                    </a:lnTo>
                    <a:lnTo>
                      <a:pt x="209" y="85"/>
                    </a:lnTo>
                    <a:lnTo>
                      <a:pt x="220" y="43"/>
                    </a:lnTo>
                    <a:lnTo>
                      <a:pt x="226" y="0"/>
                    </a:lnTo>
                    <a:lnTo>
                      <a:pt x="212" y="0"/>
                    </a:lnTo>
                    <a:lnTo>
                      <a:pt x="209" y="43"/>
                    </a:lnTo>
                    <a:lnTo>
                      <a:pt x="197" y="82"/>
                    </a:lnTo>
                    <a:lnTo>
                      <a:pt x="178" y="116"/>
                    </a:lnTo>
                    <a:lnTo>
                      <a:pt x="152" y="147"/>
                    </a:lnTo>
                    <a:lnTo>
                      <a:pt x="123" y="171"/>
                    </a:lnTo>
                    <a:lnTo>
                      <a:pt x="87" y="192"/>
                    </a:lnTo>
                    <a:lnTo>
                      <a:pt x="49" y="203"/>
                    </a:lnTo>
                    <a:lnTo>
                      <a:pt x="6" y="206"/>
                    </a:lnTo>
                    <a:lnTo>
                      <a:pt x="6" y="206"/>
                    </a:lnTo>
                    <a:lnTo>
                      <a:pt x="6" y="206"/>
                    </a:lnTo>
                    <a:lnTo>
                      <a:pt x="2" y="209"/>
                    </a:lnTo>
                    <a:lnTo>
                      <a:pt x="0" y="214"/>
                    </a:lnTo>
                    <a:lnTo>
                      <a:pt x="2" y="218"/>
                    </a:lnTo>
                    <a:lnTo>
                      <a:pt x="6" y="22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5" name="Freeform 66">
                <a:extLst>
                  <a:ext uri="{FF2B5EF4-FFF2-40B4-BE49-F238E27FC236}">
                    <a16:creationId xmlns:a16="http://schemas.microsoft.com/office/drawing/2014/main" id="{A20BDD98-DACF-3D4D-A336-6D09BFF646A3}"/>
                  </a:ext>
                </a:extLst>
              </p:cNvPr>
              <p:cNvSpPr>
                <a:spLocks/>
              </p:cNvSpPr>
              <p:nvPr/>
            </p:nvSpPr>
            <p:spPr bwMode="auto">
              <a:xfrm>
                <a:off x="2690" y="1515"/>
                <a:ext cx="416" cy="5"/>
              </a:xfrm>
              <a:custGeom>
                <a:avLst/>
                <a:gdLst/>
                <a:ahLst/>
                <a:cxnLst>
                  <a:cxn ang="0">
                    <a:pos x="6" y="15"/>
                  </a:cxn>
                  <a:cxn ang="0">
                    <a:pos x="6" y="15"/>
                  </a:cxn>
                  <a:cxn ang="0">
                    <a:pos x="1247" y="15"/>
                  </a:cxn>
                  <a:cxn ang="0">
                    <a:pos x="1247" y="0"/>
                  </a:cxn>
                  <a:cxn ang="0">
                    <a:pos x="6" y="0"/>
                  </a:cxn>
                  <a:cxn ang="0">
                    <a:pos x="6" y="0"/>
                  </a:cxn>
                  <a:cxn ang="0">
                    <a:pos x="6" y="0"/>
                  </a:cxn>
                  <a:cxn ang="0">
                    <a:pos x="1" y="3"/>
                  </a:cxn>
                  <a:cxn ang="0">
                    <a:pos x="0" y="8"/>
                  </a:cxn>
                  <a:cxn ang="0">
                    <a:pos x="1" y="12"/>
                  </a:cxn>
                  <a:cxn ang="0">
                    <a:pos x="6" y="15"/>
                  </a:cxn>
                </a:cxnLst>
                <a:rect l="0" t="0" r="r" b="b"/>
                <a:pathLst>
                  <a:path w="1247" h="15">
                    <a:moveTo>
                      <a:pt x="6" y="15"/>
                    </a:moveTo>
                    <a:lnTo>
                      <a:pt x="6" y="15"/>
                    </a:lnTo>
                    <a:lnTo>
                      <a:pt x="1247" y="15"/>
                    </a:lnTo>
                    <a:lnTo>
                      <a:pt x="1247" y="0"/>
                    </a:lnTo>
                    <a:lnTo>
                      <a:pt x="6" y="0"/>
                    </a:lnTo>
                    <a:lnTo>
                      <a:pt x="6" y="0"/>
                    </a:lnTo>
                    <a:lnTo>
                      <a:pt x="6" y="0"/>
                    </a:lnTo>
                    <a:lnTo>
                      <a:pt x="1" y="3"/>
                    </a:lnTo>
                    <a:lnTo>
                      <a:pt x="0" y="8"/>
                    </a:lnTo>
                    <a:lnTo>
                      <a:pt x="1" y="12"/>
                    </a:lnTo>
                    <a:lnTo>
                      <a:pt x="6"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6" name="Freeform 67">
                <a:extLst>
                  <a:ext uri="{FF2B5EF4-FFF2-40B4-BE49-F238E27FC236}">
                    <a16:creationId xmlns:a16="http://schemas.microsoft.com/office/drawing/2014/main" id="{42C64761-7F7F-9049-B1C9-695FC242737F}"/>
                  </a:ext>
                </a:extLst>
              </p:cNvPr>
              <p:cNvSpPr>
                <a:spLocks/>
              </p:cNvSpPr>
              <p:nvPr/>
            </p:nvSpPr>
            <p:spPr bwMode="auto">
              <a:xfrm>
                <a:off x="2618" y="1444"/>
                <a:ext cx="74" cy="76"/>
              </a:xfrm>
              <a:custGeom>
                <a:avLst/>
                <a:gdLst/>
                <a:ahLst/>
                <a:cxnLst>
                  <a:cxn ang="0">
                    <a:pos x="0" y="7"/>
                  </a:cxn>
                  <a:cxn ang="0">
                    <a:pos x="0" y="7"/>
                  </a:cxn>
                  <a:cxn ang="0">
                    <a:pos x="6" y="50"/>
                  </a:cxn>
                  <a:cxn ang="0">
                    <a:pos x="18" y="92"/>
                  </a:cxn>
                  <a:cxn ang="0">
                    <a:pos x="37" y="129"/>
                  </a:cxn>
                  <a:cxn ang="0">
                    <a:pos x="65" y="163"/>
                  </a:cxn>
                  <a:cxn ang="0">
                    <a:pos x="98" y="190"/>
                  </a:cxn>
                  <a:cxn ang="0">
                    <a:pos x="136" y="210"/>
                  </a:cxn>
                  <a:cxn ang="0">
                    <a:pos x="178" y="222"/>
                  </a:cxn>
                  <a:cxn ang="0">
                    <a:pos x="221" y="228"/>
                  </a:cxn>
                  <a:cxn ang="0">
                    <a:pos x="221" y="213"/>
                  </a:cxn>
                  <a:cxn ang="0">
                    <a:pos x="178" y="210"/>
                  </a:cxn>
                  <a:cxn ang="0">
                    <a:pos x="139" y="199"/>
                  </a:cxn>
                  <a:cxn ang="0">
                    <a:pos x="104" y="178"/>
                  </a:cxn>
                  <a:cxn ang="0">
                    <a:pos x="74" y="154"/>
                  </a:cxn>
                  <a:cxn ang="0">
                    <a:pos x="49" y="123"/>
                  </a:cxn>
                  <a:cxn ang="0">
                    <a:pos x="30" y="89"/>
                  </a:cxn>
                  <a:cxn ang="0">
                    <a:pos x="18" y="50"/>
                  </a:cxn>
                  <a:cxn ang="0">
                    <a:pos x="15" y="7"/>
                  </a:cxn>
                  <a:cxn ang="0">
                    <a:pos x="15" y="7"/>
                  </a:cxn>
                  <a:cxn ang="0">
                    <a:pos x="15" y="7"/>
                  </a:cxn>
                  <a:cxn ang="0">
                    <a:pos x="12" y="3"/>
                  </a:cxn>
                  <a:cxn ang="0">
                    <a:pos x="8" y="0"/>
                  </a:cxn>
                  <a:cxn ang="0">
                    <a:pos x="3" y="3"/>
                  </a:cxn>
                  <a:cxn ang="0">
                    <a:pos x="0" y="7"/>
                  </a:cxn>
                </a:cxnLst>
                <a:rect l="0" t="0" r="r" b="b"/>
                <a:pathLst>
                  <a:path w="221" h="228">
                    <a:moveTo>
                      <a:pt x="0" y="7"/>
                    </a:moveTo>
                    <a:lnTo>
                      <a:pt x="0" y="7"/>
                    </a:lnTo>
                    <a:lnTo>
                      <a:pt x="6" y="50"/>
                    </a:lnTo>
                    <a:lnTo>
                      <a:pt x="18" y="92"/>
                    </a:lnTo>
                    <a:lnTo>
                      <a:pt x="37" y="129"/>
                    </a:lnTo>
                    <a:lnTo>
                      <a:pt x="65" y="163"/>
                    </a:lnTo>
                    <a:lnTo>
                      <a:pt x="98" y="190"/>
                    </a:lnTo>
                    <a:lnTo>
                      <a:pt x="136" y="210"/>
                    </a:lnTo>
                    <a:lnTo>
                      <a:pt x="178" y="222"/>
                    </a:lnTo>
                    <a:lnTo>
                      <a:pt x="221" y="228"/>
                    </a:lnTo>
                    <a:lnTo>
                      <a:pt x="221" y="213"/>
                    </a:lnTo>
                    <a:lnTo>
                      <a:pt x="178" y="210"/>
                    </a:lnTo>
                    <a:lnTo>
                      <a:pt x="139" y="199"/>
                    </a:lnTo>
                    <a:lnTo>
                      <a:pt x="104" y="178"/>
                    </a:lnTo>
                    <a:lnTo>
                      <a:pt x="74" y="154"/>
                    </a:lnTo>
                    <a:lnTo>
                      <a:pt x="49" y="123"/>
                    </a:lnTo>
                    <a:lnTo>
                      <a:pt x="30" y="89"/>
                    </a:lnTo>
                    <a:lnTo>
                      <a:pt x="18" y="50"/>
                    </a:lnTo>
                    <a:lnTo>
                      <a:pt x="15" y="7"/>
                    </a:lnTo>
                    <a:lnTo>
                      <a:pt x="15" y="7"/>
                    </a:lnTo>
                    <a:lnTo>
                      <a:pt x="15" y="7"/>
                    </a:lnTo>
                    <a:lnTo>
                      <a:pt x="12" y="3"/>
                    </a:lnTo>
                    <a:lnTo>
                      <a:pt x="8" y="0"/>
                    </a:lnTo>
                    <a:lnTo>
                      <a:pt x="3" y="3"/>
                    </a:lnTo>
                    <a:lnTo>
                      <a:pt x="0"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7" name="Freeform 68">
                <a:extLst>
                  <a:ext uri="{FF2B5EF4-FFF2-40B4-BE49-F238E27FC236}">
                    <a16:creationId xmlns:a16="http://schemas.microsoft.com/office/drawing/2014/main" id="{5F8C49AE-E8D6-BE4A-9B3F-4CA3DCB9F90F}"/>
                  </a:ext>
                </a:extLst>
              </p:cNvPr>
              <p:cNvSpPr>
                <a:spLocks/>
              </p:cNvSpPr>
              <p:nvPr/>
            </p:nvSpPr>
            <p:spPr bwMode="auto">
              <a:xfrm>
                <a:off x="2618" y="1029"/>
                <a:ext cx="5" cy="418"/>
              </a:xfrm>
              <a:custGeom>
                <a:avLst/>
                <a:gdLst/>
                <a:ahLst/>
                <a:cxnLst>
                  <a:cxn ang="0">
                    <a:pos x="0" y="7"/>
                  </a:cxn>
                  <a:cxn ang="0">
                    <a:pos x="0" y="7"/>
                  </a:cxn>
                  <a:cxn ang="0">
                    <a:pos x="0" y="1253"/>
                  </a:cxn>
                  <a:cxn ang="0">
                    <a:pos x="15" y="1253"/>
                  </a:cxn>
                  <a:cxn ang="0">
                    <a:pos x="15" y="7"/>
                  </a:cxn>
                  <a:cxn ang="0">
                    <a:pos x="15" y="7"/>
                  </a:cxn>
                  <a:cxn ang="0">
                    <a:pos x="15" y="7"/>
                  </a:cxn>
                  <a:cxn ang="0">
                    <a:pos x="12" y="3"/>
                  </a:cxn>
                  <a:cxn ang="0">
                    <a:pos x="8" y="0"/>
                  </a:cxn>
                  <a:cxn ang="0">
                    <a:pos x="3" y="3"/>
                  </a:cxn>
                  <a:cxn ang="0">
                    <a:pos x="0" y="7"/>
                  </a:cxn>
                </a:cxnLst>
                <a:rect l="0" t="0" r="r" b="b"/>
                <a:pathLst>
                  <a:path w="15" h="1253">
                    <a:moveTo>
                      <a:pt x="0" y="7"/>
                    </a:moveTo>
                    <a:lnTo>
                      <a:pt x="0" y="7"/>
                    </a:lnTo>
                    <a:lnTo>
                      <a:pt x="0" y="1253"/>
                    </a:lnTo>
                    <a:lnTo>
                      <a:pt x="15" y="1253"/>
                    </a:lnTo>
                    <a:lnTo>
                      <a:pt x="15" y="7"/>
                    </a:lnTo>
                    <a:lnTo>
                      <a:pt x="15" y="7"/>
                    </a:lnTo>
                    <a:lnTo>
                      <a:pt x="15" y="7"/>
                    </a:lnTo>
                    <a:lnTo>
                      <a:pt x="12" y="3"/>
                    </a:lnTo>
                    <a:lnTo>
                      <a:pt x="8" y="0"/>
                    </a:lnTo>
                    <a:lnTo>
                      <a:pt x="3" y="3"/>
                    </a:lnTo>
                    <a:lnTo>
                      <a:pt x="0"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8" name="Freeform 69">
                <a:extLst>
                  <a:ext uri="{FF2B5EF4-FFF2-40B4-BE49-F238E27FC236}">
                    <a16:creationId xmlns:a16="http://schemas.microsoft.com/office/drawing/2014/main" id="{C9D12371-6043-304A-A075-20685782AF96}"/>
                  </a:ext>
                </a:extLst>
              </p:cNvPr>
              <p:cNvSpPr>
                <a:spLocks/>
              </p:cNvSpPr>
              <p:nvPr/>
            </p:nvSpPr>
            <p:spPr bwMode="auto">
              <a:xfrm>
                <a:off x="2618" y="958"/>
                <a:ext cx="76" cy="73"/>
              </a:xfrm>
              <a:custGeom>
                <a:avLst/>
                <a:gdLst/>
                <a:ahLst/>
                <a:cxnLst>
                  <a:cxn ang="0">
                    <a:pos x="221" y="0"/>
                  </a:cxn>
                  <a:cxn ang="0">
                    <a:pos x="221" y="0"/>
                  </a:cxn>
                  <a:cxn ang="0">
                    <a:pos x="178" y="6"/>
                  </a:cxn>
                  <a:cxn ang="0">
                    <a:pos x="136" y="17"/>
                  </a:cxn>
                  <a:cxn ang="0">
                    <a:pos x="98" y="37"/>
                  </a:cxn>
                  <a:cxn ang="0">
                    <a:pos x="65" y="65"/>
                  </a:cxn>
                  <a:cxn ang="0">
                    <a:pos x="37" y="98"/>
                  </a:cxn>
                  <a:cxn ang="0">
                    <a:pos x="18" y="135"/>
                  </a:cxn>
                  <a:cxn ang="0">
                    <a:pos x="6" y="176"/>
                  </a:cxn>
                  <a:cxn ang="0">
                    <a:pos x="0" y="219"/>
                  </a:cxn>
                  <a:cxn ang="0">
                    <a:pos x="15" y="219"/>
                  </a:cxn>
                  <a:cxn ang="0">
                    <a:pos x="18" y="176"/>
                  </a:cxn>
                  <a:cxn ang="0">
                    <a:pos x="30" y="138"/>
                  </a:cxn>
                  <a:cxn ang="0">
                    <a:pos x="49" y="104"/>
                  </a:cxn>
                  <a:cxn ang="0">
                    <a:pos x="74" y="74"/>
                  </a:cxn>
                  <a:cxn ang="0">
                    <a:pos x="104" y="49"/>
                  </a:cxn>
                  <a:cxn ang="0">
                    <a:pos x="139" y="29"/>
                  </a:cxn>
                  <a:cxn ang="0">
                    <a:pos x="178" y="17"/>
                  </a:cxn>
                  <a:cxn ang="0">
                    <a:pos x="221" y="15"/>
                  </a:cxn>
                  <a:cxn ang="0">
                    <a:pos x="221" y="15"/>
                  </a:cxn>
                  <a:cxn ang="0">
                    <a:pos x="221" y="15"/>
                  </a:cxn>
                  <a:cxn ang="0">
                    <a:pos x="225" y="12"/>
                  </a:cxn>
                  <a:cxn ang="0">
                    <a:pos x="228" y="7"/>
                  </a:cxn>
                  <a:cxn ang="0">
                    <a:pos x="225" y="3"/>
                  </a:cxn>
                  <a:cxn ang="0">
                    <a:pos x="221" y="0"/>
                  </a:cxn>
                </a:cxnLst>
                <a:rect l="0" t="0" r="r" b="b"/>
                <a:pathLst>
                  <a:path w="228" h="219">
                    <a:moveTo>
                      <a:pt x="221" y="0"/>
                    </a:moveTo>
                    <a:lnTo>
                      <a:pt x="221" y="0"/>
                    </a:lnTo>
                    <a:lnTo>
                      <a:pt x="178" y="6"/>
                    </a:lnTo>
                    <a:lnTo>
                      <a:pt x="136" y="17"/>
                    </a:lnTo>
                    <a:lnTo>
                      <a:pt x="98" y="37"/>
                    </a:lnTo>
                    <a:lnTo>
                      <a:pt x="65" y="65"/>
                    </a:lnTo>
                    <a:lnTo>
                      <a:pt x="37" y="98"/>
                    </a:lnTo>
                    <a:lnTo>
                      <a:pt x="18" y="135"/>
                    </a:lnTo>
                    <a:lnTo>
                      <a:pt x="6" y="176"/>
                    </a:lnTo>
                    <a:lnTo>
                      <a:pt x="0" y="219"/>
                    </a:lnTo>
                    <a:lnTo>
                      <a:pt x="15" y="219"/>
                    </a:lnTo>
                    <a:lnTo>
                      <a:pt x="18" y="176"/>
                    </a:lnTo>
                    <a:lnTo>
                      <a:pt x="30" y="138"/>
                    </a:lnTo>
                    <a:lnTo>
                      <a:pt x="49" y="104"/>
                    </a:lnTo>
                    <a:lnTo>
                      <a:pt x="74" y="74"/>
                    </a:lnTo>
                    <a:lnTo>
                      <a:pt x="104" y="49"/>
                    </a:lnTo>
                    <a:lnTo>
                      <a:pt x="139" y="29"/>
                    </a:lnTo>
                    <a:lnTo>
                      <a:pt x="178" y="17"/>
                    </a:lnTo>
                    <a:lnTo>
                      <a:pt x="221" y="15"/>
                    </a:lnTo>
                    <a:lnTo>
                      <a:pt x="221" y="15"/>
                    </a:lnTo>
                    <a:lnTo>
                      <a:pt x="221" y="15"/>
                    </a:lnTo>
                    <a:lnTo>
                      <a:pt x="225" y="12"/>
                    </a:lnTo>
                    <a:lnTo>
                      <a:pt x="228" y="7"/>
                    </a:lnTo>
                    <a:lnTo>
                      <a:pt x="225" y="3"/>
                    </a:lnTo>
                    <a:lnTo>
                      <a:pt x="221"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9" name="Freeform 70">
                <a:extLst>
                  <a:ext uri="{FF2B5EF4-FFF2-40B4-BE49-F238E27FC236}">
                    <a16:creationId xmlns:a16="http://schemas.microsoft.com/office/drawing/2014/main" id="{173B0452-C620-334A-A038-3F9A203B7D75}"/>
                  </a:ext>
                </a:extLst>
              </p:cNvPr>
              <p:cNvSpPr>
                <a:spLocks/>
              </p:cNvSpPr>
              <p:nvPr/>
            </p:nvSpPr>
            <p:spPr bwMode="auto">
              <a:xfrm>
                <a:off x="2692" y="958"/>
                <a:ext cx="416" cy="5"/>
              </a:xfrm>
              <a:custGeom>
                <a:avLst/>
                <a:gdLst/>
                <a:ahLst/>
                <a:cxnLst>
                  <a:cxn ang="0">
                    <a:pos x="1241" y="0"/>
                  </a:cxn>
                  <a:cxn ang="0">
                    <a:pos x="1241" y="0"/>
                  </a:cxn>
                  <a:cxn ang="0">
                    <a:pos x="0" y="0"/>
                  </a:cxn>
                  <a:cxn ang="0">
                    <a:pos x="0" y="15"/>
                  </a:cxn>
                  <a:cxn ang="0">
                    <a:pos x="1241" y="15"/>
                  </a:cxn>
                  <a:cxn ang="0">
                    <a:pos x="1241" y="15"/>
                  </a:cxn>
                  <a:cxn ang="0">
                    <a:pos x="1241" y="15"/>
                  </a:cxn>
                  <a:cxn ang="0">
                    <a:pos x="1245" y="12"/>
                  </a:cxn>
                  <a:cxn ang="0">
                    <a:pos x="1248" y="7"/>
                  </a:cxn>
                  <a:cxn ang="0">
                    <a:pos x="1245" y="3"/>
                  </a:cxn>
                  <a:cxn ang="0">
                    <a:pos x="1241" y="0"/>
                  </a:cxn>
                </a:cxnLst>
                <a:rect l="0" t="0" r="r" b="b"/>
                <a:pathLst>
                  <a:path w="1248" h="15">
                    <a:moveTo>
                      <a:pt x="1241" y="0"/>
                    </a:moveTo>
                    <a:lnTo>
                      <a:pt x="1241" y="0"/>
                    </a:lnTo>
                    <a:lnTo>
                      <a:pt x="0" y="0"/>
                    </a:lnTo>
                    <a:lnTo>
                      <a:pt x="0" y="15"/>
                    </a:lnTo>
                    <a:lnTo>
                      <a:pt x="1241" y="15"/>
                    </a:lnTo>
                    <a:lnTo>
                      <a:pt x="1241" y="15"/>
                    </a:lnTo>
                    <a:lnTo>
                      <a:pt x="1241" y="15"/>
                    </a:lnTo>
                    <a:lnTo>
                      <a:pt x="1245" y="12"/>
                    </a:lnTo>
                    <a:lnTo>
                      <a:pt x="1248" y="7"/>
                    </a:lnTo>
                    <a:lnTo>
                      <a:pt x="1245" y="3"/>
                    </a:lnTo>
                    <a:lnTo>
                      <a:pt x="1241"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71">
                <a:extLst>
                  <a:ext uri="{FF2B5EF4-FFF2-40B4-BE49-F238E27FC236}">
                    <a16:creationId xmlns:a16="http://schemas.microsoft.com/office/drawing/2014/main" id="{52F70B50-93F5-134E-87C1-5BE070DCC03A}"/>
                  </a:ext>
                </a:extLst>
              </p:cNvPr>
              <p:cNvSpPr>
                <a:spLocks/>
              </p:cNvSpPr>
              <p:nvPr/>
            </p:nvSpPr>
            <p:spPr bwMode="auto">
              <a:xfrm>
                <a:off x="3106" y="958"/>
                <a:ext cx="73" cy="75"/>
              </a:xfrm>
              <a:custGeom>
                <a:avLst/>
                <a:gdLst/>
                <a:ahLst/>
                <a:cxnLst>
                  <a:cxn ang="0">
                    <a:pos x="220" y="219"/>
                  </a:cxn>
                  <a:cxn ang="0">
                    <a:pos x="220" y="219"/>
                  </a:cxn>
                  <a:cxn ang="0">
                    <a:pos x="214" y="176"/>
                  </a:cxn>
                  <a:cxn ang="0">
                    <a:pos x="203" y="135"/>
                  </a:cxn>
                  <a:cxn ang="0">
                    <a:pos x="183" y="98"/>
                  </a:cxn>
                  <a:cxn ang="0">
                    <a:pos x="155" y="65"/>
                  </a:cxn>
                  <a:cxn ang="0">
                    <a:pos x="123" y="37"/>
                  </a:cxn>
                  <a:cxn ang="0">
                    <a:pos x="84" y="17"/>
                  </a:cxn>
                  <a:cxn ang="0">
                    <a:pos x="43" y="6"/>
                  </a:cxn>
                  <a:cxn ang="0">
                    <a:pos x="0" y="0"/>
                  </a:cxn>
                  <a:cxn ang="0">
                    <a:pos x="0" y="15"/>
                  </a:cxn>
                  <a:cxn ang="0">
                    <a:pos x="43" y="17"/>
                  </a:cxn>
                  <a:cxn ang="0">
                    <a:pos x="81" y="29"/>
                  </a:cxn>
                  <a:cxn ang="0">
                    <a:pos x="117" y="49"/>
                  </a:cxn>
                  <a:cxn ang="0">
                    <a:pos x="146" y="74"/>
                  </a:cxn>
                  <a:cxn ang="0">
                    <a:pos x="172" y="104"/>
                  </a:cxn>
                  <a:cxn ang="0">
                    <a:pos x="191" y="138"/>
                  </a:cxn>
                  <a:cxn ang="0">
                    <a:pos x="203" y="176"/>
                  </a:cxn>
                  <a:cxn ang="0">
                    <a:pos x="206" y="219"/>
                  </a:cxn>
                  <a:cxn ang="0">
                    <a:pos x="206" y="219"/>
                  </a:cxn>
                  <a:cxn ang="0">
                    <a:pos x="206" y="219"/>
                  </a:cxn>
                  <a:cxn ang="0">
                    <a:pos x="209" y="224"/>
                  </a:cxn>
                  <a:cxn ang="0">
                    <a:pos x="213" y="225"/>
                  </a:cxn>
                  <a:cxn ang="0">
                    <a:pos x="217" y="224"/>
                  </a:cxn>
                  <a:cxn ang="0">
                    <a:pos x="220" y="219"/>
                  </a:cxn>
                </a:cxnLst>
                <a:rect l="0" t="0" r="r" b="b"/>
                <a:pathLst>
                  <a:path w="220" h="225">
                    <a:moveTo>
                      <a:pt x="220" y="219"/>
                    </a:moveTo>
                    <a:lnTo>
                      <a:pt x="220" y="219"/>
                    </a:lnTo>
                    <a:lnTo>
                      <a:pt x="214" y="176"/>
                    </a:lnTo>
                    <a:lnTo>
                      <a:pt x="203" y="135"/>
                    </a:lnTo>
                    <a:lnTo>
                      <a:pt x="183" y="98"/>
                    </a:lnTo>
                    <a:lnTo>
                      <a:pt x="155" y="65"/>
                    </a:lnTo>
                    <a:lnTo>
                      <a:pt x="123" y="37"/>
                    </a:lnTo>
                    <a:lnTo>
                      <a:pt x="84" y="17"/>
                    </a:lnTo>
                    <a:lnTo>
                      <a:pt x="43" y="6"/>
                    </a:lnTo>
                    <a:lnTo>
                      <a:pt x="0" y="0"/>
                    </a:lnTo>
                    <a:lnTo>
                      <a:pt x="0" y="15"/>
                    </a:lnTo>
                    <a:lnTo>
                      <a:pt x="43" y="17"/>
                    </a:lnTo>
                    <a:lnTo>
                      <a:pt x="81" y="29"/>
                    </a:lnTo>
                    <a:lnTo>
                      <a:pt x="117" y="49"/>
                    </a:lnTo>
                    <a:lnTo>
                      <a:pt x="146" y="74"/>
                    </a:lnTo>
                    <a:lnTo>
                      <a:pt x="172" y="104"/>
                    </a:lnTo>
                    <a:lnTo>
                      <a:pt x="191" y="138"/>
                    </a:lnTo>
                    <a:lnTo>
                      <a:pt x="203" y="176"/>
                    </a:lnTo>
                    <a:lnTo>
                      <a:pt x="206" y="219"/>
                    </a:lnTo>
                    <a:lnTo>
                      <a:pt x="206" y="219"/>
                    </a:lnTo>
                    <a:lnTo>
                      <a:pt x="206" y="219"/>
                    </a:lnTo>
                    <a:lnTo>
                      <a:pt x="209" y="224"/>
                    </a:lnTo>
                    <a:lnTo>
                      <a:pt x="213" y="225"/>
                    </a:lnTo>
                    <a:lnTo>
                      <a:pt x="217" y="224"/>
                    </a:lnTo>
                    <a:lnTo>
                      <a:pt x="220" y="2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72">
                <a:extLst>
                  <a:ext uri="{FF2B5EF4-FFF2-40B4-BE49-F238E27FC236}">
                    <a16:creationId xmlns:a16="http://schemas.microsoft.com/office/drawing/2014/main" id="{577F8B65-1CA8-9348-BCBC-848E77D5A0F6}"/>
                  </a:ext>
                </a:extLst>
              </p:cNvPr>
              <p:cNvSpPr>
                <a:spLocks/>
              </p:cNvSpPr>
              <p:nvPr/>
            </p:nvSpPr>
            <p:spPr bwMode="auto">
              <a:xfrm>
                <a:off x="3174" y="1031"/>
                <a:ext cx="5" cy="418"/>
              </a:xfrm>
              <a:custGeom>
                <a:avLst/>
                <a:gdLst/>
                <a:ahLst/>
                <a:cxnLst>
                  <a:cxn ang="0">
                    <a:pos x="14" y="1246"/>
                  </a:cxn>
                  <a:cxn ang="0">
                    <a:pos x="14" y="1246"/>
                  </a:cxn>
                  <a:cxn ang="0">
                    <a:pos x="14" y="0"/>
                  </a:cxn>
                  <a:cxn ang="0">
                    <a:pos x="0" y="0"/>
                  </a:cxn>
                  <a:cxn ang="0">
                    <a:pos x="0" y="1246"/>
                  </a:cxn>
                  <a:cxn ang="0">
                    <a:pos x="0" y="1246"/>
                  </a:cxn>
                  <a:cxn ang="0">
                    <a:pos x="0" y="1246"/>
                  </a:cxn>
                  <a:cxn ang="0">
                    <a:pos x="3" y="1251"/>
                  </a:cxn>
                  <a:cxn ang="0">
                    <a:pos x="7" y="1252"/>
                  </a:cxn>
                  <a:cxn ang="0">
                    <a:pos x="11" y="1251"/>
                  </a:cxn>
                  <a:cxn ang="0">
                    <a:pos x="14" y="1246"/>
                  </a:cxn>
                </a:cxnLst>
                <a:rect l="0" t="0" r="r" b="b"/>
                <a:pathLst>
                  <a:path w="14" h="1252">
                    <a:moveTo>
                      <a:pt x="14" y="1246"/>
                    </a:moveTo>
                    <a:lnTo>
                      <a:pt x="14" y="1246"/>
                    </a:lnTo>
                    <a:lnTo>
                      <a:pt x="14" y="0"/>
                    </a:lnTo>
                    <a:lnTo>
                      <a:pt x="0" y="0"/>
                    </a:lnTo>
                    <a:lnTo>
                      <a:pt x="0" y="1246"/>
                    </a:lnTo>
                    <a:lnTo>
                      <a:pt x="0" y="1246"/>
                    </a:lnTo>
                    <a:lnTo>
                      <a:pt x="0" y="1246"/>
                    </a:lnTo>
                    <a:lnTo>
                      <a:pt x="3" y="1251"/>
                    </a:lnTo>
                    <a:lnTo>
                      <a:pt x="7" y="1252"/>
                    </a:lnTo>
                    <a:lnTo>
                      <a:pt x="11" y="1251"/>
                    </a:lnTo>
                    <a:lnTo>
                      <a:pt x="14" y="124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73">
                <a:extLst>
                  <a:ext uri="{FF2B5EF4-FFF2-40B4-BE49-F238E27FC236}">
                    <a16:creationId xmlns:a16="http://schemas.microsoft.com/office/drawing/2014/main" id="{2F52BC82-66FE-BC42-BDF6-FB9585559675}"/>
                  </a:ext>
                </a:extLst>
              </p:cNvPr>
              <p:cNvSpPr>
                <a:spLocks/>
              </p:cNvSpPr>
              <p:nvPr/>
            </p:nvSpPr>
            <p:spPr bwMode="auto">
              <a:xfrm>
                <a:off x="3102" y="1447"/>
                <a:ext cx="78" cy="74"/>
              </a:xfrm>
              <a:custGeom>
                <a:avLst/>
                <a:gdLst/>
                <a:ahLst/>
                <a:cxnLst>
                  <a:cxn ang="0">
                    <a:pos x="10" y="224"/>
                  </a:cxn>
                  <a:cxn ang="0">
                    <a:pos x="10" y="224"/>
                  </a:cxn>
                  <a:cxn ang="0">
                    <a:pos x="54" y="218"/>
                  </a:cxn>
                  <a:cxn ang="0">
                    <a:pos x="96" y="206"/>
                  </a:cxn>
                  <a:cxn ang="0">
                    <a:pos x="134" y="184"/>
                  </a:cxn>
                  <a:cxn ang="0">
                    <a:pos x="167" y="157"/>
                  </a:cxn>
                  <a:cxn ang="0">
                    <a:pos x="195" y="123"/>
                  </a:cxn>
                  <a:cxn ang="0">
                    <a:pos x="216" y="86"/>
                  </a:cxn>
                  <a:cxn ang="0">
                    <a:pos x="227" y="45"/>
                  </a:cxn>
                  <a:cxn ang="0">
                    <a:pos x="233" y="0"/>
                  </a:cxn>
                  <a:cxn ang="0">
                    <a:pos x="213" y="0"/>
                  </a:cxn>
                  <a:cxn ang="0">
                    <a:pos x="210" y="42"/>
                  </a:cxn>
                  <a:cxn ang="0">
                    <a:pos x="198" y="80"/>
                  </a:cxn>
                  <a:cxn ang="0">
                    <a:pos x="180" y="114"/>
                  </a:cxn>
                  <a:cxn ang="0">
                    <a:pos x="155" y="146"/>
                  </a:cxn>
                  <a:cxn ang="0">
                    <a:pos x="125" y="169"/>
                  </a:cxn>
                  <a:cxn ang="0">
                    <a:pos x="90" y="189"/>
                  </a:cxn>
                  <a:cxn ang="0">
                    <a:pos x="51" y="200"/>
                  </a:cxn>
                  <a:cxn ang="0">
                    <a:pos x="10" y="203"/>
                  </a:cxn>
                  <a:cxn ang="0">
                    <a:pos x="10" y="203"/>
                  </a:cxn>
                  <a:cxn ang="0">
                    <a:pos x="10" y="203"/>
                  </a:cxn>
                  <a:cxn ang="0">
                    <a:pos x="3" y="206"/>
                  </a:cxn>
                  <a:cxn ang="0">
                    <a:pos x="0" y="214"/>
                  </a:cxn>
                  <a:cxn ang="0">
                    <a:pos x="3" y="221"/>
                  </a:cxn>
                  <a:cxn ang="0">
                    <a:pos x="10" y="224"/>
                  </a:cxn>
                </a:cxnLst>
                <a:rect l="0" t="0" r="r" b="b"/>
                <a:pathLst>
                  <a:path w="233" h="224">
                    <a:moveTo>
                      <a:pt x="10" y="224"/>
                    </a:moveTo>
                    <a:lnTo>
                      <a:pt x="10" y="224"/>
                    </a:lnTo>
                    <a:lnTo>
                      <a:pt x="54" y="218"/>
                    </a:lnTo>
                    <a:lnTo>
                      <a:pt x="96" y="206"/>
                    </a:lnTo>
                    <a:lnTo>
                      <a:pt x="134" y="184"/>
                    </a:lnTo>
                    <a:lnTo>
                      <a:pt x="167" y="157"/>
                    </a:lnTo>
                    <a:lnTo>
                      <a:pt x="195" y="123"/>
                    </a:lnTo>
                    <a:lnTo>
                      <a:pt x="216" y="86"/>
                    </a:lnTo>
                    <a:lnTo>
                      <a:pt x="227" y="45"/>
                    </a:lnTo>
                    <a:lnTo>
                      <a:pt x="233" y="0"/>
                    </a:lnTo>
                    <a:lnTo>
                      <a:pt x="213" y="0"/>
                    </a:lnTo>
                    <a:lnTo>
                      <a:pt x="210" y="42"/>
                    </a:lnTo>
                    <a:lnTo>
                      <a:pt x="198" y="80"/>
                    </a:lnTo>
                    <a:lnTo>
                      <a:pt x="180" y="114"/>
                    </a:lnTo>
                    <a:lnTo>
                      <a:pt x="155" y="146"/>
                    </a:lnTo>
                    <a:lnTo>
                      <a:pt x="125" y="169"/>
                    </a:lnTo>
                    <a:lnTo>
                      <a:pt x="90" y="189"/>
                    </a:lnTo>
                    <a:lnTo>
                      <a:pt x="51" y="200"/>
                    </a:lnTo>
                    <a:lnTo>
                      <a:pt x="10" y="203"/>
                    </a:lnTo>
                    <a:lnTo>
                      <a:pt x="10" y="203"/>
                    </a:lnTo>
                    <a:lnTo>
                      <a:pt x="10" y="203"/>
                    </a:lnTo>
                    <a:lnTo>
                      <a:pt x="3" y="206"/>
                    </a:lnTo>
                    <a:lnTo>
                      <a:pt x="0" y="214"/>
                    </a:lnTo>
                    <a:lnTo>
                      <a:pt x="3" y="221"/>
                    </a:lnTo>
                    <a:lnTo>
                      <a:pt x="10" y="22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74">
                <a:extLst>
                  <a:ext uri="{FF2B5EF4-FFF2-40B4-BE49-F238E27FC236}">
                    <a16:creationId xmlns:a16="http://schemas.microsoft.com/office/drawing/2014/main" id="{86AAD0C2-B964-F94F-8433-E8A96336D64F}"/>
                  </a:ext>
                </a:extLst>
              </p:cNvPr>
              <p:cNvSpPr>
                <a:spLocks/>
              </p:cNvSpPr>
              <p:nvPr/>
            </p:nvSpPr>
            <p:spPr bwMode="auto">
              <a:xfrm>
                <a:off x="2688" y="1514"/>
                <a:ext cx="418" cy="7"/>
              </a:xfrm>
              <a:custGeom>
                <a:avLst/>
                <a:gdLst/>
                <a:ahLst/>
                <a:cxnLst>
                  <a:cxn ang="0">
                    <a:pos x="11" y="21"/>
                  </a:cxn>
                  <a:cxn ang="0">
                    <a:pos x="11" y="21"/>
                  </a:cxn>
                  <a:cxn ang="0">
                    <a:pos x="1252" y="21"/>
                  </a:cxn>
                  <a:cxn ang="0">
                    <a:pos x="1252" y="0"/>
                  </a:cxn>
                  <a:cxn ang="0">
                    <a:pos x="11" y="0"/>
                  </a:cxn>
                  <a:cxn ang="0">
                    <a:pos x="11" y="0"/>
                  </a:cxn>
                  <a:cxn ang="0">
                    <a:pos x="11" y="0"/>
                  </a:cxn>
                  <a:cxn ang="0">
                    <a:pos x="3" y="3"/>
                  </a:cxn>
                  <a:cxn ang="0">
                    <a:pos x="0" y="11"/>
                  </a:cxn>
                  <a:cxn ang="0">
                    <a:pos x="3" y="18"/>
                  </a:cxn>
                  <a:cxn ang="0">
                    <a:pos x="11" y="21"/>
                  </a:cxn>
                </a:cxnLst>
                <a:rect l="0" t="0" r="r" b="b"/>
                <a:pathLst>
                  <a:path w="1252" h="21">
                    <a:moveTo>
                      <a:pt x="11" y="21"/>
                    </a:moveTo>
                    <a:lnTo>
                      <a:pt x="11" y="21"/>
                    </a:lnTo>
                    <a:lnTo>
                      <a:pt x="1252" y="21"/>
                    </a:lnTo>
                    <a:lnTo>
                      <a:pt x="1252" y="0"/>
                    </a:lnTo>
                    <a:lnTo>
                      <a:pt x="11" y="0"/>
                    </a:lnTo>
                    <a:lnTo>
                      <a:pt x="11" y="0"/>
                    </a:lnTo>
                    <a:lnTo>
                      <a:pt x="11" y="0"/>
                    </a:lnTo>
                    <a:lnTo>
                      <a:pt x="3" y="3"/>
                    </a:lnTo>
                    <a:lnTo>
                      <a:pt x="0" y="11"/>
                    </a:lnTo>
                    <a:lnTo>
                      <a:pt x="3" y="18"/>
                    </a:lnTo>
                    <a:lnTo>
                      <a:pt x="11" y="2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75">
                <a:extLst>
                  <a:ext uri="{FF2B5EF4-FFF2-40B4-BE49-F238E27FC236}">
                    <a16:creationId xmlns:a16="http://schemas.microsoft.com/office/drawing/2014/main" id="{3234DB16-0EBF-4C46-BB02-4B8FC5EFE852}"/>
                  </a:ext>
                </a:extLst>
              </p:cNvPr>
              <p:cNvSpPr>
                <a:spLocks/>
              </p:cNvSpPr>
              <p:nvPr/>
            </p:nvSpPr>
            <p:spPr bwMode="auto">
              <a:xfrm>
                <a:off x="2617" y="1443"/>
                <a:ext cx="75" cy="78"/>
              </a:xfrm>
              <a:custGeom>
                <a:avLst/>
                <a:gdLst/>
                <a:ahLst/>
                <a:cxnLst>
                  <a:cxn ang="0">
                    <a:pos x="0" y="10"/>
                  </a:cxn>
                  <a:cxn ang="0">
                    <a:pos x="0" y="10"/>
                  </a:cxn>
                  <a:cxn ang="0">
                    <a:pos x="6" y="55"/>
                  </a:cxn>
                  <a:cxn ang="0">
                    <a:pos x="18" y="96"/>
                  </a:cxn>
                  <a:cxn ang="0">
                    <a:pos x="39" y="133"/>
                  </a:cxn>
                  <a:cxn ang="0">
                    <a:pos x="67" y="167"/>
                  </a:cxn>
                  <a:cxn ang="0">
                    <a:pos x="99" y="194"/>
                  </a:cxn>
                  <a:cxn ang="0">
                    <a:pos x="138" y="216"/>
                  </a:cxn>
                  <a:cxn ang="0">
                    <a:pos x="179" y="228"/>
                  </a:cxn>
                  <a:cxn ang="0">
                    <a:pos x="224" y="234"/>
                  </a:cxn>
                  <a:cxn ang="0">
                    <a:pos x="224" y="213"/>
                  </a:cxn>
                  <a:cxn ang="0">
                    <a:pos x="182" y="210"/>
                  </a:cxn>
                  <a:cxn ang="0">
                    <a:pos x="144" y="199"/>
                  </a:cxn>
                  <a:cxn ang="0">
                    <a:pos x="108" y="179"/>
                  </a:cxn>
                  <a:cxn ang="0">
                    <a:pos x="79" y="156"/>
                  </a:cxn>
                  <a:cxn ang="0">
                    <a:pos x="54" y="124"/>
                  </a:cxn>
                  <a:cxn ang="0">
                    <a:pos x="36" y="90"/>
                  </a:cxn>
                  <a:cxn ang="0">
                    <a:pos x="24" y="52"/>
                  </a:cxn>
                  <a:cxn ang="0">
                    <a:pos x="21" y="10"/>
                  </a:cxn>
                  <a:cxn ang="0">
                    <a:pos x="21" y="10"/>
                  </a:cxn>
                  <a:cxn ang="0">
                    <a:pos x="21" y="10"/>
                  </a:cxn>
                  <a:cxn ang="0">
                    <a:pos x="18" y="3"/>
                  </a:cxn>
                  <a:cxn ang="0">
                    <a:pos x="11" y="0"/>
                  </a:cxn>
                  <a:cxn ang="0">
                    <a:pos x="3" y="3"/>
                  </a:cxn>
                  <a:cxn ang="0">
                    <a:pos x="0" y="10"/>
                  </a:cxn>
                </a:cxnLst>
                <a:rect l="0" t="0" r="r" b="b"/>
                <a:pathLst>
                  <a:path w="224" h="234">
                    <a:moveTo>
                      <a:pt x="0" y="10"/>
                    </a:moveTo>
                    <a:lnTo>
                      <a:pt x="0" y="10"/>
                    </a:lnTo>
                    <a:lnTo>
                      <a:pt x="6" y="55"/>
                    </a:lnTo>
                    <a:lnTo>
                      <a:pt x="18" y="96"/>
                    </a:lnTo>
                    <a:lnTo>
                      <a:pt x="39" y="133"/>
                    </a:lnTo>
                    <a:lnTo>
                      <a:pt x="67" y="167"/>
                    </a:lnTo>
                    <a:lnTo>
                      <a:pt x="99" y="194"/>
                    </a:lnTo>
                    <a:lnTo>
                      <a:pt x="138" y="216"/>
                    </a:lnTo>
                    <a:lnTo>
                      <a:pt x="179" y="228"/>
                    </a:lnTo>
                    <a:lnTo>
                      <a:pt x="224" y="234"/>
                    </a:lnTo>
                    <a:lnTo>
                      <a:pt x="224" y="213"/>
                    </a:lnTo>
                    <a:lnTo>
                      <a:pt x="182" y="210"/>
                    </a:lnTo>
                    <a:lnTo>
                      <a:pt x="144" y="199"/>
                    </a:lnTo>
                    <a:lnTo>
                      <a:pt x="108" y="179"/>
                    </a:lnTo>
                    <a:lnTo>
                      <a:pt x="79" y="156"/>
                    </a:lnTo>
                    <a:lnTo>
                      <a:pt x="54" y="124"/>
                    </a:lnTo>
                    <a:lnTo>
                      <a:pt x="36" y="90"/>
                    </a:lnTo>
                    <a:lnTo>
                      <a:pt x="24" y="52"/>
                    </a:lnTo>
                    <a:lnTo>
                      <a:pt x="21" y="10"/>
                    </a:lnTo>
                    <a:lnTo>
                      <a:pt x="21" y="10"/>
                    </a:lnTo>
                    <a:lnTo>
                      <a:pt x="21" y="10"/>
                    </a:lnTo>
                    <a:lnTo>
                      <a:pt x="18" y="3"/>
                    </a:lnTo>
                    <a:lnTo>
                      <a:pt x="11" y="0"/>
                    </a:lnTo>
                    <a:lnTo>
                      <a:pt x="3" y="3"/>
                    </a:lnTo>
                    <a:lnTo>
                      <a:pt x="0"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Freeform 76">
                <a:extLst>
                  <a:ext uri="{FF2B5EF4-FFF2-40B4-BE49-F238E27FC236}">
                    <a16:creationId xmlns:a16="http://schemas.microsoft.com/office/drawing/2014/main" id="{7860142F-5F40-824C-AEF5-FF5EF9851A23}"/>
                  </a:ext>
                </a:extLst>
              </p:cNvPr>
              <p:cNvSpPr>
                <a:spLocks/>
              </p:cNvSpPr>
              <p:nvPr/>
            </p:nvSpPr>
            <p:spPr bwMode="auto">
              <a:xfrm>
                <a:off x="2617" y="1028"/>
                <a:ext cx="7" cy="419"/>
              </a:xfrm>
              <a:custGeom>
                <a:avLst/>
                <a:gdLst/>
                <a:ahLst/>
                <a:cxnLst>
                  <a:cxn ang="0">
                    <a:pos x="0" y="10"/>
                  </a:cxn>
                  <a:cxn ang="0">
                    <a:pos x="0" y="10"/>
                  </a:cxn>
                  <a:cxn ang="0">
                    <a:pos x="0" y="1256"/>
                  </a:cxn>
                  <a:cxn ang="0">
                    <a:pos x="21" y="1256"/>
                  </a:cxn>
                  <a:cxn ang="0">
                    <a:pos x="21" y="10"/>
                  </a:cxn>
                  <a:cxn ang="0">
                    <a:pos x="21" y="10"/>
                  </a:cxn>
                  <a:cxn ang="0">
                    <a:pos x="21" y="10"/>
                  </a:cxn>
                  <a:cxn ang="0">
                    <a:pos x="18" y="3"/>
                  </a:cxn>
                  <a:cxn ang="0">
                    <a:pos x="11" y="0"/>
                  </a:cxn>
                  <a:cxn ang="0">
                    <a:pos x="3" y="3"/>
                  </a:cxn>
                  <a:cxn ang="0">
                    <a:pos x="0" y="10"/>
                  </a:cxn>
                </a:cxnLst>
                <a:rect l="0" t="0" r="r" b="b"/>
                <a:pathLst>
                  <a:path w="21" h="1256">
                    <a:moveTo>
                      <a:pt x="0" y="10"/>
                    </a:moveTo>
                    <a:lnTo>
                      <a:pt x="0" y="10"/>
                    </a:lnTo>
                    <a:lnTo>
                      <a:pt x="0" y="1256"/>
                    </a:lnTo>
                    <a:lnTo>
                      <a:pt x="21" y="1256"/>
                    </a:lnTo>
                    <a:lnTo>
                      <a:pt x="21" y="10"/>
                    </a:lnTo>
                    <a:lnTo>
                      <a:pt x="21" y="10"/>
                    </a:lnTo>
                    <a:lnTo>
                      <a:pt x="21" y="10"/>
                    </a:lnTo>
                    <a:lnTo>
                      <a:pt x="18" y="3"/>
                    </a:lnTo>
                    <a:lnTo>
                      <a:pt x="11" y="0"/>
                    </a:lnTo>
                    <a:lnTo>
                      <a:pt x="3" y="3"/>
                    </a:lnTo>
                    <a:lnTo>
                      <a:pt x="0"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6" name="Freeform 77">
                <a:extLst>
                  <a:ext uri="{FF2B5EF4-FFF2-40B4-BE49-F238E27FC236}">
                    <a16:creationId xmlns:a16="http://schemas.microsoft.com/office/drawing/2014/main" id="{96A7C5DD-B2B2-9643-B891-7916C4BEECD0}"/>
                  </a:ext>
                </a:extLst>
              </p:cNvPr>
              <p:cNvSpPr>
                <a:spLocks/>
              </p:cNvSpPr>
              <p:nvPr/>
            </p:nvSpPr>
            <p:spPr bwMode="auto">
              <a:xfrm>
                <a:off x="2617" y="957"/>
                <a:ext cx="78" cy="74"/>
              </a:xfrm>
              <a:custGeom>
                <a:avLst/>
                <a:gdLst/>
                <a:ahLst/>
                <a:cxnLst>
                  <a:cxn ang="0">
                    <a:pos x="224" y="0"/>
                  </a:cxn>
                  <a:cxn ang="0">
                    <a:pos x="224" y="0"/>
                  </a:cxn>
                  <a:cxn ang="0">
                    <a:pos x="179" y="6"/>
                  </a:cxn>
                  <a:cxn ang="0">
                    <a:pos x="138" y="18"/>
                  </a:cxn>
                  <a:cxn ang="0">
                    <a:pos x="99" y="38"/>
                  </a:cxn>
                  <a:cxn ang="0">
                    <a:pos x="67" y="66"/>
                  </a:cxn>
                  <a:cxn ang="0">
                    <a:pos x="39" y="99"/>
                  </a:cxn>
                  <a:cxn ang="0">
                    <a:pos x="18" y="136"/>
                  </a:cxn>
                  <a:cxn ang="0">
                    <a:pos x="6" y="178"/>
                  </a:cxn>
                  <a:cxn ang="0">
                    <a:pos x="0" y="222"/>
                  </a:cxn>
                  <a:cxn ang="0">
                    <a:pos x="21" y="222"/>
                  </a:cxn>
                  <a:cxn ang="0">
                    <a:pos x="24" y="181"/>
                  </a:cxn>
                  <a:cxn ang="0">
                    <a:pos x="36" y="142"/>
                  </a:cxn>
                  <a:cxn ang="0">
                    <a:pos x="54" y="108"/>
                  </a:cxn>
                  <a:cxn ang="0">
                    <a:pos x="79" y="78"/>
                  </a:cxn>
                  <a:cxn ang="0">
                    <a:pos x="108" y="53"/>
                  </a:cxn>
                  <a:cxn ang="0">
                    <a:pos x="144" y="35"/>
                  </a:cxn>
                  <a:cxn ang="0">
                    <a:pos x="182" y="23"/>
                  </a:cxn>
                  <a:cxn ang="0">
                    <a:pos x="224" y="20"/>
                  </a:cxn>
                  <a:cxn ang="0">
                    <a:pos x="224" y="20"/>
                  </a:cxn>
                  <a:cxn ang="0">
                    <a:pos x="224" y="20"/>
                  </a:cxn>
                  <a:cxn ang="0">
                    <a:pos x="231" y="18"/>
                  </a:cxn>
                  <a:cxn ang="0">
                    <a:pos x="234" y="10"/>
                  </a:cxn>
                  <a:cxn ang="0">
                    <a:pos x="231" y="3"/>
                  </a:cxn>
                  <a:cxn ang="0">
                    <a:pos x="224" y="0"/>
                  </a:cxn>
                </a:cxnLst>
                <a:rect l="0" t="0" r="r" b="b"/>
                <a:pathLst>
                  <a:path w="234" h="222">
                    <a:moveTo>
                      <a:pt x="224" y="0"/>
                    </a:moveTo>
                    <a:lnTo>
                      <a:pt x="224" y="0"/>
                    </a:lnTo>
                    <a:lnTo>
                      <a:pt x="179" y="6"/>
                    </a:lnTo>
                    <a:lnTo>
                      <a:pt x="138" y="18"/>
                    </a:lnTo>
                    <a:lnTo>
                      <a:pt x="99" y="38"/>
                    </a:lnTo>
                    <a:lnTo>
                      <a:pt x="67" y="66"/>
                    </a:lnTo>
                    <a:lnTo>
                      <a:pt x="39" y="99"/>
                    </a:lnTo>
                    <a:lnTo>
                      <a:pt x="18" y="136"/>
                    </a:lnTo>
                    <a:lnTo>
                      <a:pt x="6" y="178"/>
                    </a:lnTo>
                    <a:lnTo>
                      <a:pt x="0" y="222"/>
                    </a:lnTo>
                    <a:lnTo>
                      <a:pt x="21" y="222"/>
                    </a:lnTo>
                    <a:lnTo>
                      <a:pt x="24" y="181"/>
                    </a:lnTo>
                    <a:lnTo>
                      <a:pt x="36" y="142"/>
                    </a:lnTo>
                    <a:lnTo>
                      <a:pt x="54" y="108"/>
                    </a:lnTo>
                    <a:lnTo>
                      <a:pt x="79" y="78"/>
                    </a:lnTo>
                    <a:lnTo>
                      <a:pt x="108" y="53"/>
                    </a:lnTo>
                    <a:lnTo>
                      <a:pt x="144" y="35"/>
                    </a:lnTo>
                    <a:lnTo>
                      <a:pt x="182" y="23"/>
                    </a:lnTo>
                    <a:lnTo>
                      <a:pt x="224" y="20"/>
                    </a:lnTo>
                    <a:lnTo>
                      <a:pt x="224" y="20"/>
                    </a:lnTo>
                    <a:lnTo>
                      <a:pt x="224" y="20"/>
                    </a:lnTo>
                    <a:lnTo>
                      <a:pt x="231" y="18"/>
                    </a:lnTo>
                    <a:lnTo>
                      <a:pt x="234" y="10"/>
                    </a:lnTo>
                    <a:lnTo>
                      <a:pt x="231" y="3"/>
                    </a:lnTo>
                    <a:lnTo>
                      <a:pt x="224"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78">
                <a:extLst>
                  <a:ext uri="{FF2B5EF4-FFF2-40B4-BE49-F238E27FC236}">
                    <a16:creationId xmlns:a16="http://schemas.microsoft.com/office/drawing/2014/main" id="{0D0B3967-E395-174E-825F-52150C3C4765}"/>
                  </a:ext>
                </a:extLst>
              </p:cNvPr>
              <p:cNvSpPr>
                <a:spLocks/>
              </p:cNvSpPr>
              <p:nvPr/>
            </p:nvSpPr>
            <p:spPr bwMode="auto">
              <a:xfrm>
                <a:off x="2692" y="957"/>
                <a:ext cx="417" cy="7"/>
              </a:xfrm>
              <a:custGeom>
                <a:avLst/>
                <a:gdLst/>
                <a:ahLst/>
                <a:cxnLst>
                  <a:cxn ang="0">
                    <a:pos x="1241" y="0"/>
                  </a:cxn>
                  <a:cxn ang="0">
                    <a:pos x="1241" y="0"/>
                  </a:cxn>
                  <a:cxn ang="0">
                    <a:pos x="0" y="0"/>
                  </a:cxn>
                  <a:cxn ang="0">
                    <a:pos x="0" y="20"/>
                  </a:cxn>
                  <a:cxn ang="0">
                    <a:pos x="1241" y="20"/>
                  </a:cxn>
                  <a:cxn ang="0">
                    <a:pos x="1241" y="20"/>
                  </a:cxn>
                  <a:cxn ang="0">
                    <a:pos x="1241" y="20"/>
                  </a:cxn>
                  <a:cxn ang="0">
                    <a:pos x="1248" y="18"/>
                  </a:cxn>
                  <a:cxn ang="0">
                    <a:pos x="1251" y="10"/>
                  </a:cxn>
                  <a:cxn ang="0">
                    <a:pos x="1248" y="3"/>
                  </a:cxn>
                  <a:cxn ang="0">
                    <a:pos x="1241" y="0"/>
                  </a:cxn>
                </a:cxnLst>
                <a:rect l="0" t="0" r="r" b="b"/>
                <a:pathLst>
                  <a:path w="1251" h="20">
                    <a:moveTo>
                      <a:pt x="1241" y="0"/>
                    </a:moveTo>
                    <a:lnTo>
                      <a:pt x="1241" y="0"/>
                    </a:lnTo>
                    <a:lnTo>
                      <a:pt x="0" y="0"/>
                    </a:lnTo>
                    <a:lnTo>
                      <a:pt x="0" y="20"/>
                    </a:lnTo>
                    <a:lnTo>
                      <a:pt x="1241" y="20"/>
                    </a:lnTo>
                    <a:lnTo>
                      <a:pt x="1241" y="20"/>
                    </a:lnTo>
                    <a:lnTo>
                      <a:pt x="1241" y="20"/>
                    </a:lnTo>
                    <a:lnTo>
                      <a:pt x="1248" y="18"/>
                    </a:lnTo>
                    <a:lnTo>
                      <a:pt x="1251" y="10"/>
                    </a:lnTo>
                    <a:lnTo>
                      <a:pt x="1248" y="3"/>
                    </a:lnTo>
                    <a:lnTo>
                      <a:pt x="1241"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79">
                <a:extLst>
                  <a:ext uri="{FF2B5EF4-FFF2-40B4-BE49-F238E27FC236}">
                    <a16:creationId xmlns:a16="http://schemas.microsoft.com/office/drawing/2014/main" id="{FEE1A1B3-DA7C-BE41-AC6B-B5C23DA8EE2C}"/>
                  </a:ext>
                </a:extLst>
              </p:cNvPr>
              <p:cNvSpPr>
                <a:spLocks/>
              </p:cNvSpPr>
              <p:nvPr/>
            </p:nvSpPr>
            <p:spPr bwMode="auto">
              <a:xfrm>
                <a:off x="3106" y="957"/>
                <a:ext cx="74" cy="78"/>
              </a:xfrm>
              <a:custGeom>
                <a:avLst/>
                <a:gdLst/>
                <a:ahLst/>
                <a:cxnLst>
                  <a:cxn ang="0">
                    <a:pos x="223" y="222"/>
                  </a:cxn>
                  <a:cxn ang="0">
                    <a:pos x="223" y="222"/>
                  </a:cxn>
                  <a:cxn ang="0">
                    <a:pos x="217" y="178"/>
                  </a:cxn>
                  <a:cxn ang="0">
                    <a:pos x="206" y="136"/>
                  </a:cxn>
                  <a:cxn ang="0">
                    <a:pos x="185" y="99"/>
                  </a:cxn>
                  <a:cxn ang="0">
                    <a:pos x="157" y="66"/>
                  </a:cxn>
                  <a:cxn ang="0">
                    <a:pos x="124" y="38"/>
                  </a:cxn>
                  <a:cxn ang="0">
                    <a:pos x="86" y="18"/>
                  </a:cxn>
                  <a:cxn ang="0">
                    <a:pos x="44" y="6"/>
                  </a:cxn>
                  <a:cxn ang="0">
                    <a:pos x="0" y="0"/>
                  </a:cxn>
                  <a:cxn ang="0">
                    <a:pos x="0" y="20"/>
                  </a:cxn>
                  <a:cxn ang="0">
                    <a:pos x="41" y="23"/>
                  </a:cxn>
                  <a:cxn ang="0">
                    <a:pos x="80" y="35"/>
                  </a:cxn>
                  <a:cxn ang="0">
                    <a:pos x="115" y="53"/>
                  </a:cxn>
                  <a:cxn ang="0">
                    <a:pos x="145" y="78"/>
                  </a:cxn>
                  <a:cxn ang="0">
                    <a:pos x="170" y="108"/>
                  </a:cxn>
                  <a:cxn ang="0">
                    <a:pos x="188" y="142"/>
                  </a:cxn>
                  <a:cxn ang="0">
                    <a:pos x="200" y="181"/>
                  </a:cxn>
                  <a:cxn ang="0">
                    <a:pos x="203" y="222"/>
                  </a:cxn>
                  <a:cxn ang="0">
                    <a:pos x="203" y="222"/>
                  </a:cxn>
                  <a:cxn ang="0">
                    <a:pos x="203" y="222"/>
                  </a:cxn>
                  <a:cxn ang="0">
                    <a:pos x="206" y="230"/>
                  </a:cxn>
                  <a:cxn ang="0">
                    <a:pos x="213" y="233"/>
                  </a:cxn>
                  <a:cxn ang="0">
                    <a:pos x="220" y="230"/>
                  </a:cxn>
                  <a:cxn ang="0">
                    <a:pos x="223" y="222"/>
                  </a:cxn>
                </a:cxnLst>
                <a:rect l="0" t="0" r="r" b="b"/>
                <a:pathLst>
                  <a:path w="223" h="233">
                    <a:moveTo>
                      <a:pt x="223" y="222"/>
                    </a:moveTo>
                    <a:lnTo>
                      <a:pt x="223" y="222"/>
                    </a:lnTo>
                    <a:lnTo>
                      <a:pt x="217" y="178"/>
                    </a:lnTo>
                    <a:lnTo>
                      <a:pt x="206" y="136"/>
                    </a:lnTo>
                    <a:lnTo>
                      <a:pt x="185" y="99"/>
                    </a:lnTo>
                    <a:lnTo>
                      <a:pt x="157" y="66"/>
                    </a:lnTo>
                    <a:lnTo>
                      <a:pt x="124" y="38"/>
                    </a:lnTo>
                    <a:lnTo>
                      <a:pt x="86" y="18"/>
                    </a:lnTo>
                    <a:lnTo>
                      <a:pt x="44" y="6"/>
                    </a:lnTo>
                    <a:lnTo>
                      <a:pt x="0" y="0"/>
                    </a:lnTo>
                    <a:lnTo>
                      <a:pt x="0" y="20"/>
                    </a:lnTo>
                    <a:lnTo>
                      <a:pt x="41" y="23"/>
                    </a:lnTo>
                    <a:lnTo>
                      <a:pt x="80" y="35"/>
                    </a:lnTo>
                    <a:lnTo>
                      <a:pt x="115" y="53"/>
                    </a:lnTo>
                    <a:lnTo>
                      <a:pt x="145" y="78"/>
                    </a:lnTo>
                    <a:lnTo>
                      <a:pt x="170" y="108"/>
                    </a:lnTo>
                    <a:lnTo>
                      <a:pt x="188" y="142"/>
                    </a:lnTo>
                    <a:lnTo>
                      <a:pt x="200" y="181"/>
                    </a:lnTo>
                    <a:lnTo>
                      <a:pt x="203" y="222"/>
                    </a:lnTo>
                    <a:lnTo>
                      <a:pt x="203" y="222"/>
                    </a:lnTo>
                    <a:lnTo>
                      <a:pt x="203" y="222"/>
                    </a:lnTo>
                    <a:lnTo>
                      <a:pt x="206" y="230"/>
                    </a:lnTo>
                    <a:lnTo>
                      <a:pt x="213" y="233"/>
                    </a:lnTo>
                    <a:lnTo>
                      <a:pt x="220" y="230"/>
                    </a:lnTo>
                    <a:lnTo>
                      <a:pt x="223"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80">
                <a:extLst>
                  <a:ext uri="{FF2B5EF4-FFF2-40B4-BE49-F238E27FC236}">
                    <a16:creationId xmlns:a16="http://schemas.microsoft.com/office/drawing/2014/main" id="{0F984CED-BFFE-5B40-8B39-637EA926DDB4}"/>
                  </a:ext>
                </a:extLst>
              </p:cNvPr>
              <p:cNvSpPr>
                <a:spLocks/>
              </p:cNvSpPr>
              <p:nvPr/>
            </p:nvSpPr>
            <p:spPr bwMode="auto">
              <a:xfrm>
                <a:off x="3173" y="1031"/>
                <a:ext cx="7" cy="419"/>
              </a:xfrm>
              <a:custGeom>
                <a:avLst/>
                <a:gdLst/>
                <a:ahLst/>
                <a:cxnLst>
                  <a:cxn ang="0">
                    <a:pos x="20" y="1246"/>
                  </a:cxn>
                  <a:cxn ang="0">
                    <a:pos x="20" y="1246"/>
                  </a:cxn>
                  <a:cxn ang="0">
                    <a:pos x="20" y="0"/>
                  </a:cxn>
                  <a:cxn ang="0">
                    <a:pos x="0" y="0"/>
                  </a:cxn>
                  <a:cxn ang="0">
                    <a:pos x="0" y="1246"/>
                  </a:cxn>
                  <a:cxn ang="0">
                    <a:pos x="0" y="1246"/>
                  </a:cxn>
                  <a:cxn ang="0">
                    <a:pos x="0" y="1246"/>
                  </a:cxn>
                  <a:cxn ang="0">
                    <a:pos x="3" y="1254"/>
                  </a:cxn>
                  <a:cxn ang="0">
                    <a:pos x="10" y="1257"/>
                  </a:cxn>
                  <a:cxn ang="0">
                    <a:pos x="17" y="1254"/>
                  </a:cxn>
                  <a:cxn ang="0">
                    <a:pos x="20" y="1246"/>
                  </a:cxn>
                </a:cxnLst>
                <a:rect l="0" t="0" r="r" b="b"/>
                <a:pathLst>
                  <a:path w="20" h="1257">
                    <a:moveTo>
                      <a:pt x="20" y="1246"/>
                    </a:moveTo>
                    <a:lnTo>
                      <a:pt x="20" y="1246"/>
                    </a:lnTo>
                    <a:lnTo>
                      <a:pt x="20" y="0"/>
                    </a:lnTo>
                    <a:lnTo>
                      <a:pt x="0" y="0"/>
                    </a:lnTo>
                    <a:lnTo>
                      <a:pt x="0" y="1246"/>
                    </a:lnTo>
                    <a:lnTo>
                      <a:pt x="0" y="1246"/>
                    </a:lnTo>
                    <a:lnTo>
                      <a:pt x="0" y="1246"/>
                    </a:lnTo>
                    <a:lnTo>
                      <a:pt x="3" y="1254"/>
                    </a:lnTo>
                    <a:lnTo>
                      <a:pt x="10" y="1257"/>
                    </a:lnTo>
                    <a:lnTo>
                      <a:pt x="17" y="1254"/>
                    </a:lnTo>
                    <a:lnTo>
                      <a:pt x="20" y="124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81">
                <a:extLst>
                  <a:ext uri="{FF2B5EF4-FFF2-40B4-BE49-F238E27FC236}">
                    <a16:creationId xmlns:a16="http://schemas.microsoft.com/office/drawing/2014/main" id="{75AB8FAE-9552-2147-9F4C-8B8749DA9CA8}"/>
                  </a:ext>
                </a:extLst>
              </p:cNvPr>
              <p:cNvSpPr>
                <a:spLocks/>
              </p:cNvSpPr>
              <p:nvPr/>
            </p:nvSpPr>
            <p:spPr bwMode="auto">
              <a:xfrm>
                <a:off x="2564" y="992"/>
                <a:ext cx="613" cy="526"/>
              </a:xfrm>
              <a:custGeom>
                <a:avLst/>
                <a:gdLst/>
                <a:ahLst/>
                <a:cxnLst>
                  <a:cxn ang="0">
                    <a:pos x="984" y="1578"/>
                  </a:cxn>
                  <a:cxn ang="0">
                    <a:pos x="1839" y="1226"/>
                  </a:cxn>
                  <a:cxn ang="0">
                    <a:pos x="1838" y="513"/>
                  </a:cxn>
                  <a:cxn ang="0">
                    <a:pos x="1564" y="0"/>
                  </a:cxn>
                  <a:cxn ang="0">
                    <a:pos x="0" y="642"/>
                  </a:cxn>
                  <a:cxn ang="0">
                    <a:pos x="501" y="1578"/>
                  </a:cxn>
                  <a:cxn ang="0">
                    <a:pos x="984" y="1578"/>
                  </a:cxn>
                </a:cxnLst>
                <a:rect l="0" t="0" r="r" b="b"/>
                <a:pathLst>
                  <a:path w="1839" h="1578">
                    <a:moveTo>
                      <a:pt x="984" y="1578"/>
                    </a:moveTo>
                    <a:lnTo>
                      <a:pt x="1839" y="1226"/>
                    </a:lnTo>
                    <a:lnTo>
                      <a:pt x="1838" y="513"/>
                    </a:lnTo>
                    <a:lnTo>
                      <a:pt x="1564" y="0"/>
                    </a:lnTo>
                    <a:lnTo>
                      <a:pt x="0" y="642"/>
                    </a:lnTo>
                    <a:lnTo>
                      <a:pt x="501" y="1578"/>
                    </a:lnTo>
                    <a:lnTo>
                      <a:pt x="984" y="157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Freeform 82">
                <a:extLst>
                  <a:ext uri="{FF2B5EF4-FFF2-40B4-BE49-F238E27FC236}">
                    <a16:creationId xmlns:a16="http://schemas.microsoft.com/office/drawing/2014/main" id="{852E4A4E-085E-9045-ADFC-35D5C65BCC32}"/>
                  </a:ext>
                </a:extLst>
              </p:cNvPr>
              <p:cNvSpPr>
                <a:spLocks/>
              </p:cNvSpPr>
              <p:nvPr/>
            </p:nvSpPr>
            <p:spPr bwMode="auto">
              <a:xfrm>
                <a:off x="2892" y="1399"/>
                <a:ext cx="288" cy="121"/>
              </a:xfrm>
              <a:custGeom>
                <a:avLst/>
                <a:gdLst/>
                <a:ahLst/>
                <a:cxnLst>
                  <a:cxn ang="0">
                    <a:pos x="849" y="6"/>
                  </a:cxn>
                  <a:cxn ang="0">
                    <a:pos x="855" y="0"/>
                  </a:cxn>
                  <a:cxn ang="0">
                    <a:pos x="0" y="352"/>
                  </a:cxn>
                  <a:cxn ang="0">
                    <a:pos x="3" y="364"/>
                  </a:cxn>
                  <a:cxn ang="0">
                    <a:pos x="858" y="12"/>
                  </a:cxn>
                  <a:cxn ang="0">
                    <a:pos x="864" y="6"/>
                  </a:cxn>
                  <a:cxn ang="0">
                    <a:pos x="858" y="12"/>
                  </a:cxn>
                  <a:cxn ang="0">
                    <a:pos x="862" y="9"/>
                  </a:cxn>
                  <a:cxn ang="0">
                    <a:pos x="862" y="5"/>
                  </a:cxn>
                  <a:cxn ang="0">
                    <a:pos x="859" y="2"/>
                  </a:cxn>
                  <a:cxn ang="0">
                    <a:pos x="855" y="0"/>
                  </a:cxn>
                  <a:cxn ang="0">
                    <a:pos x="849" y="6"/>
                  </a:cxn>
                </a:cxnLst>
                <a:rect l="0" t="0" r="r" b="b"/>
                <a:pathLst>
                  <a:path w="864" h="364">
                    <a:moveTo>
                      <a:pt x="849" y="6"/>
                    </a:moveTo>
                    <a:lnTo>
                      <a:pt x="855" y="0"/>
                    </a:lnTo>
                    <a:lnTo>
                      <a:pt x="0" y="352"/>
                    </a:lnTo>
                    <a:lnTo>
                      <a:pt x="3" y="364"/>
                    </a:lnTo>
                    <a:lnTo>
                      <a:pt x="858" y="12"/>
                    </a:lnTo>
                    <a:lnTo>
                      <a:pt x="864" y="6"/>
                    </a:lnTo>
                    <a:lnTo>
                      <a:pt x="858" y="12"/>
                    </a:lnTo>
                    <a:lnTo>
                      <a:pt x="862" y="9"/>
                    </a:lnTo>
                    <a:lnTo>
                      <a:pt x="862" y="5"/>
                    </a:lnTo>
                    <a:lnTo>
                      <a:pt x="859" y="2"/>
                    </a:lnTo>
                    <a:lnTo>
                      <a:pt x="855" y="0"/>
                    </a:lnTo>
                    <a:lnTo>
                      <a:pt x="849"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83">
                <a:extLst>
                  <a:ext uri="{FF2B5EF4-FFF2-40B4-BE49-F238E27FC236}">
                    <a16:creationId xmlns:a16="http://schemas.microsoft.com/office/drawing/2014/main" id="{DEE0C69E-D186-9645-810A-716977485B46}"/>
                  </a:ext>
                </a:extLst>
              </p:cNvPr>
              <p:cNvSpPr>
                <a:spLocks/>
              </p:cNvSpPr>
              <p:nvPr/>
            </p:nvSpPr>
            <p:spPr bwMode="auto">
              <a:xfrm>
                <a:off x="3174" y="1160"/>
                <a:ext cx="6" cy="241"/>
              </a:xfrm>
              <a:custGeom>
                <a:avLst/>
                <a:gdLst/>
                <a:ahLst/>
                <a:cxnLst>
                  <a:cxn ang="0">
                    <a:pos x="1" y="11"/>
                  </a:cxn>
                  <a:cxn ang="0">
                    <a:pos x="0" y="8"/>
                  </a:cxn>
                  <a:cxn ang="0">
                    <a:pos x="1" y="721"/>
                  </a:cxn>
                  <a:cxn ang="0">
                    <a:pos x="16" y="721"/>
                  </a:cxn>
                  <a:cxn ang="0">
                    <a:pos x="14" y="8"/>
                  </a:cxn>
                  <a:cxn ang="0">
                    <a:pos x="13" y="5"/>
                  </a:cxn>
                  <a:cxn ang="0">
                    <a:pos x="14" y="8"/>
                  </a:cxn>
                  <a:cxn ang="0">
                    <a:pos x="11" y="3"/>
                  </a:cxn>
                  <a:cxn ang="0">
                    <a:pos x="7" y="0"/>
                  </a:cxn>
                  <a:cxn ang="0">
                    <a:pos x="3" y="3"/>
                  </a:cxn>
                  <a:cxn ang="0">
                    <a:pos x="0" y="8"/>
                  </a:cxn>
                  <a:cxn ang="0">
                    <a:pos x="1" y="11"/>
                  </a:cxn>
                </a:cxnLst>
                <a:rect l="0" t="0" r="r" b="b"/>
                <a:pathLst>
                  <a:path w="16" h="721">
                    <a:moveTo>
                      <a:pt x="1" y="11"/>
                    </a:moveTo>
                    <a:lnTo>
                      <a:pt x="0" y="8"/>
                    </a:lnTo>
                    <a:lnTo>
                      <a:pt x="1" y="721"/>
                    </a:lnTo>
                    <a:lnTo>
                      <a:pt x="16" y="721"/>
                    </a:lnTo>
                    <a:lnTo>
                      <a:pt x="14" y="8"/>
                    </a:lnTo>
                    <a:lnTo>
                      <a:pt x="13" y="5"/>
                    </a:lnTo>
                    <a:lnTo>
                      <a:pt x="14" y="8"/>
                    </a:lnTo>
                    <a:lnTo>
                      <a:pt x="11" y="3"/>
                    </a:lnTo>
                    <a:lnTo>
                      <a:pt x="7" y="0"/>
                    </a:lnTo>
                    <a:lnTo>
                      <a:pt x="3" y="3"/>
                    </a:lnTo>
                    <a:lnTo>
                      <a:pt x="0" y="8"/>
                    </a:lnTo>
                    <a:lnTo>
                      <a:pt x="1" y="1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84">
                <a:extLst>
                  <a:ext uri="{FF2B5EF4-FFF2-40B4-BE49-F238E27FC236}">
                    <a16:creationId xmlns:a16="http://schemas.microsoft.com/office/drawing/2014/main" id="{E9C11AAB-58A4-6044-AB67-C0BFD6799DC4}"/>
                  </a:ext>
                </a:extLst>
              </p:cNvPr>
              <p:cNvSpPr>
                <a:spLocks/>
              </p:cNvSpPr>
              <p:nvPr/>
            </p:nvSpPr>
            <p:spPr bwMode="auto">
              <a:xfrm>
                <a:off x="3083" y="990"/>
                <a:ext cx="96" cy="174"/>
              </a:xfrm>
              <a:custGeom>
                <a:avLst/>
                <a:gdLst/>
                <a:ahLst/>
                <a:cxnLst>
                  <a:cxn ang="0">
                    <a:pos x="8" y="11"/>
                  </a:cxn>
                  <a:cxn ang="0">
                    <a:pos x="0" y="9"/>
                  </a:cxn>
                  <a:cxn ang="0">
                    <a:pos x="274" y="522"/>
                  </a:cxn>
                  <a:cxn ang="0">
                    <a:pos x="286" y="516"/>
                  </a:cxn>
                  <a:cxn ang="0">
                    <a:pos x="12" y="3"/>
                  </a:cxn>
                  <a:cxn ang="0">
                    <a:pos x="5" y="0"/>
                  </a:cxn>
                  <a:cxn ang="0">
                    <a:pos x="12" y="3"/>
                  </a:cxn>
                  <a:cxn ang="0">
                    <a:pos x="9" y="0"/>
                  </a:cxn>
                  <a:cxn ang="0">
                    <a:pos x="5" y="0"/>
                  </a:cxn>
                  <a:cxn ang="0">
                    <a:pos x="0" y="4"/>
                  </a:cxn>
                  <a:cxn ang="0">
                    <a:pos x="0" y="9"/>
                  </a:cxn>
                  <a:cxn ang="0">
                    <a:pos x="8" y="11"/>
                  </a:cxn>
                </a:cxnLst>
                <a:rect l="0" t="0" r="r" b="b"/>
                <a:pathLst>
                  <a:path w="286" h="522">
                    <a:moveTo>
                      <a:pt x="8" y="11"/>
                    </a:moveTo>
                    <a:lnTo>
                      <a:pt x="0" y="9"/>
                    </a:lnTo>
                    <a:lnTo>
                      <a:pt x="274" y="522"/>
                    </a:lnTo>
                    <a:lnTo>
                      <a:pt x="286" y="516"/>
                    </a:lnTo>
                    <a:lnTo>
                      <a:pt x="12" y="3"/>
                    </a:lnTo>
                    <a:lnTo>
                      <a:pt x="5" y="0"/>
                    </a:lnTo>
                    <a:lnTo>
                      <a:pt x="12" y="3"/>
                    </a:lnTo>
                    <a:lnTo>
                      <a:pt x="9" y="0"/>
                    </a:lnTo>
                    <a:lnTo>
                      <a:pt x="5" y="0"/>
                    </a:lnTo>
                    <a:lnTo>
                      <a:pt x="0" y="4"/>
                    </a:lnTo>
                    <a:lnTo>
                      <a:pt x="0" y="9"/>
                    </a:lnTo>
                    <a:lnTo>
                      <a:pt x="8" y="1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85">
                <a:extLst>
                  <a:ext uri="{FF2B5EF4-FFF2-40B4-BE49-F238E27FC236}">
                    <a16:creationId xmlns:a16="http://schemas.microsoft.com/office/drawing/2014/main" id="{AFB9DF81-A24B-2C46-968D-E608FAA5E972}"/>
                  </a:ext>
                </a:extLst>
              </p:cNvPr>
              <p:cNvSpPr>
                <a:spLocks/>
              </p:cNvSpPr>
              <p:nvPr/>
            </p:nvSpPr>
            <p:spPr bwMode="auto">
              <a:xfrm>
                <a:off x="2562" y="990"/>
                <a:ext cx="524" cy="218"/>
              </a:xfrm>
              <a:custGeom>
                <a:avLst/>
                <a:gdLst/>
                <a:ahLst/>
                <a:cxnLst>
                  <a:cxn ang="0">
                    <a:pos x="11" y="645"/>
                  </a:cxn>
                  <a:cxn ang="0">
                    <a:pos x="7" y="654"/>
                  </a:cxn>
                  <a:cxn ang="0">
                    <a:pos x="1571" y="11"/>
                  </a:cxn>
                  <a:cxn ang="0">
                    <a:pos x="1568" y="0"/>
                  </a:cxn>
                  <a:cxn ang="0">
                    <a:pos x="4" y="642"/>
                  </a:cxn>
                  <a:cxn ang="0">
                    <a:pos x="0" y="651"/>
                  </a:cxn>
                  <a:cxn ang="0">
                    <a:pos x="4" y="642"/>
                  </a:cxn>
                  <a:cxn ang="0">
                    <a:pos x="1" y="645"/>
                  </a:cxn>
                  <a:cxn ang="0">
                    <a:pos x="0" y="649"/>
                  </a:cxn>
                  <a:cxn ang="0">
                    <a:pos x="3" y="652"/>
                  </a:cxn>
                  <a:cxn ang="0">
                    <a:pos x="7" y="654"/>
                  </a:cxn>
                  <a:cxn ang="0">
                    <a:pos x="11" y="645"/>
                  </a:cxn>
                </a:cxnLst>
                <a:rect l="0" t="0" r="r" b="b"/>
                <a:pathLst>
                  <a:path w="1571" h="654">
                    <a:moveTo>
                      <a:pt x="11" y="645"/>
                    </a:moveTo>
                    <a:lnTo>
                      <a:pt x="7" y="654"/>
                    </a:lnTo>
                    <a:lnTo>
                      <a:pt x="1571" y="11"/>
                    </a:lnTo>
                    <a:lnTo>
                      <a:pt x="1568" y="0"/>
                    </a:lnTo>
                    <a:lnTo>
                      <a:pt x="4" y="642"/>
                    </a:lnTo>
                    <a:lnTo>
                      <a:pt x="0" y="651"/>
                    </a:lnTo>
                    <a:lnTo>
                      <a:pt x="4" y="642"/>
                    </a:lnTo>
                    <a:lnTo>
                      <a:pt x="1" y="645"/>
                    </a:lnTo>
                    <a:lnTo>
                      <a:pt x="0" y="649"/>
                    </a:lnTo>
                    <a:lnTo>
                      <a:pt x="3" y="652"/>
                    </a:lnTo>
                    <a:lnTo>
                      <a:pt x="7" y="654"/>
                    </a:lnTo>
                    <a:lnTo>
                      <a:pt x="11" y="64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86">
                <a:extLst>
                  <a:ext uri="{FF2B5EF4-FFF2-40B4-BE49-F238E27FC236}">
                    <a16:creationId xmlns:a16="http://schemas.microsoft.com/office/drawing/2014/main" id="{9FFB0F99-376F-FC46-A548-3506153EE168}"/>
                  </a:ext>
                </a:extLst>
              </p:cNvPr>
              <p:cNvSpPr>
                <a:spLocks/>
              </p:cNvSpPr>
              <p:nvPr/>
            </p:nvSpPr>
            <p:spPr bwMode="auto">
              <a:xfrm>
                <a:off x="2562" y="1205"/>
                <a:ext cx="171" cy="315"/>
              </a:xfrm>
              <a:custGeom>
                <a:avLst/>
                <a:gdLst/>
                <a:ahLst/>
                <a:cxnLst>
                  <a:cxn ang="0">
                    <a:pos x="506" y="931"/>
                  </a:cxn>
                  <a:cxn ang="0">
                    <a:pos x="511" y="936"/>
                  </a:cxn>
                  <a:cxn ang="0">
                    <a:pos x="11" y="0"/>
                  </a:cxn>
                  <a:cxn ang="0">
                    <a:pos x="0" y="6"/>
                  </a:cxn>
                  <a:cxn ang="0">
                    <a:pos x="500" y="942"/>
                  </a:cxn>
                  <a:cxn ang="0">
                    <a:pos x="506" y="946"/>
                  </a:cxn>
                  <a:cxn ang="0">
                    <a:pos x="500" y="942"/>
                  </a:cxn>
                  <a:cxn ang="0">
                    <a:pos x="503" y="945"/>
                  </a:cxn>
                  <a:cxn ang="0">
                    <a:pos x="509" y="945"/>
                  </a:cxn>
                  <a:cxn ang="0">
                    <a:pos x="511" y="940"/>
                  </a:cxn>
                  <a:cxn ang="0">
                    <a:pos x="511" y="936"/>
                  </a:cxn>
                  <a:cxn ang="0">
                    <a:pos x="506" y="931"/>
                  </a:cxn>
                </a:cxnLst>
                <a:rect l="0" t="0" r="r" b="b"/>
                <a:pathLst>
                  <a:path w="511" h="946">
                    <a:moveTo>
                      <a:pt x="506" y="931"/>
                    </a:moveTo>
                    <a:lnTo>
                      <a:pt x="511" y="936"/>
                    </a:lnTo>
                    <a:lnTo>
                      <a:pt x="11" y="0"/>
                    </a:lnTo>
                    <a:lnTo>
                      <a:pt x="0" y="6"/>
                    </a:lnTo>
                    <a:lnTo>
                      <a:pt x="500" y="942"/>
                    </a:lnTo>
                    <a:lnTo>
                      <a:pt x="506" y="946"/>
                    </a:lnTo>
                    <a:lnTo>
                      <a:pt x="500" y="942"/>
                    </a:lnTo>
                    <a:lnTo>
                      <a:pt x="503" y="945"/>
                    </a:lnTo>
                    <a:lnTo>
                      <a:pt x="509" y="945"/>
                    </a:lnTo>
                    <a:lnTo>
                      <a:pt x="511" y="940"/>
                    </a:lnTo>
                    <a:lnTo>
                      <a:pt x="511" y="936"/>
                    </a:lnTo>
                    <a:lnTo>
                      <a:pt x="506" y="93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Freeform 87">
                <a:extLst>
                  <a:ext uri="{FF2B5EF4-FFF2-40B4-BE49-F238E27FC236}">
                    <a16:creationId xmlns:a16="http://schemas.microsoft.com/office/drawing/2014/main" id="{76CCD95D-3610-B644-A04A-285049BD5666}"/>
                  </a:ext>
                </a:extLst>
              </p:cNvPr>
              <p:cNvSpPr>
                <a:spLocks/>
              </p:cNvSpPr>
              <p:nvPr/>
            </p:nvSpPr>
            <p:spPr bwMode="auto">
              <a:xfrm>
                <a:off x="2731" y="1515"/>
                <a:ext cx="164" cy="5"/>
              </a:xfrm>
              <a:custGeom>
                <a:avLst/>
                <a:gdLst/>
                <a:ahLst/>
                <a:cxnLst>
                  <a:cxn ang="0">
                    <a:pos x="482" y="2"/>
                  </a:cxn>
                  <a:cxn ang="0">
                    <a:pos x="483" y="0"/>
                  </a:cxn>
                  <a:cxn ang="0">
                    <a:pos x="0" y="0"/>
                  </a:cxn>
                  <a:cxn ang="0">
                    <a:pos x="0" y="15"/>
                  </a:cxn>
                  <a:cxn ang="0">
                    <a:pos x="483" y="15"/>
                  </a:cxn>
                  <a:cxn ang="0">
                    <a:pos x="485" y="14"/>
                  </a:cxn>
                  <a:cxn ang="0">
                    <a:pos x="483" y="15"/>
                  </a:cxn>
                  <a:cxn ang="0">
                    <a:pos x="488" y="12"/>
                  </a:cxn>
                  <a:cxn ang="0">
                    <a:pos x="491" y="8"/>
                  </a:cxn>
                  <a:cxn ang="0">
                    <a:pos x="488" y="3"/>
                  </a:cxn>
                  <a:cxn ang="0">
                    <a:pos x="483" y="0"/>
                  </a:cxn>
                  <a:cxn ang="0">
                    <a:pos x="482" y="2"/>
                  </a:cxn>
                </a:cxnLst>
                <a:rect l="0" t="0" r="r" b="b"/>
                <a:pathLst>
                  <a:path w="491" h="15">
                    <a:moveTo>
                      <a:pt x="482" y="2"/>
                    </a:moveTo>
                    <a:lnTo>
                      <a:pt x="483" y="0"/>
                    </a:lnTo>
                    <a:lnTo>
                      <a:pt x="0" y="0"/>
                    </a:lnTo>
                    <a:lnTo>
                      <a:pt x="0" y="15"/>
                    </a:lnTo>
                    <a:lnTo>
                      <a:pt x="483" y="15"/>
                    </a:lnTo>
                    <a:lnTo>
                      <a:pt x="485" y="14"/>
                    </a:lnTo>
                    <a:lnTo>
                      <a:pt x="483" y="15"/>
                    </a:lnTo>
                    <a:lnTo>
                      <a:pt x="488" y="12"/>
                    </a:lnTo>
                    <a:lnTo>
                      <a:pt x="491" y="8"/>
                    </a:lnTo>
                    <a:lnTo>
                      <a:pt x="488" y="3"/>
                    </a:lnTo>
                    <a:lnTo>
                      <a:pt x="483" y="0"/>
                    </a:lnTo>
                    <a:lnTo>
                      <a:pt x="482" y="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88">
                <a:extLst>
                  <a:ext uri="{FF2B5EF4-FFF2-40B4-BE49-F238E27FC236}">
                    <a16:creationId xmlns:a16="http://schemas.microsoft.com/office/drawing/2014/main" id="{6827AD53-B1B0-7F47-9ED8-F619CDF7B1AE}"/>
                  </a:ext>
                </a:extLst>
              </p:cNvPr>
              <p:cNvSpPr>
                <a:spLocks/>
              </p:cNvSpPr>
              <p:nvPr/>
            </p:nvSpPr>
            <p:spPr bwMode="auto">
              <a:xfrm>
                <a:off x="2721" y="1140"/>
                <a:ext cx="327" cy="145"/>
              </a:xfrm>
              <a:custGeom>
                <a:avLst/>
                <a:gdLst/>
                <a:ahLst/>
                <a:cxnLst>
                  <a:cxn ang="0">
                    <a:pos x="367" y="0"/>
                  </a:cxn>
                  <a:cxn ang="0">
                    <a:pos x="0" y="433"/>
                  </a:cxn>
                  <a:cxn ang="0">
                    <a:pos x="982" y="31"/>
                  </a:cxn>
                  <a:cxn ang="0">
                    <a:pos x="367" y="0"/>
                  </a:cxn>
                </a:cxnLst>
                <a:rect l="0" t="0" r="r" b="b"/>
                <a:pathLst>
                  <a:path w="982" h="433">
                    <a:moveTo>
                      <a:pt x="367" y="0"/>
                    </a:moveTo>
                    <a:lnTo>
                      <a:pt x="0" y="433"/>
                    </a:lnTo>
                    <a:lnTo>
                      <a:pt x="982" y="31"/>
                    </a:lnTo>
                    <a:lnTo>
                      <a:pt x="36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89">
                <a:extLst>
                  <a:ext uri="{FF2B5EF4-FFF2-40B4-BE49-F238E27FC236}">
                    <a16:creationId xmlns:a16="http://schemas.microsoft.com/office/drawing/2014/main" id="{78A012A7-A89A-374D-A91D-DCB64023B837}"/>
                  </a:ext>
                </a:extLst>
              </p:cNvPr>
              <p:cNvSpPr>
                <a:spLocks/>
              </p:cNvSpPr>
              <p:nvPr/>
            </p:nvSpPr>
            <p:spPr bwMode="auto">
              <a:xfrm>
                <a:off x="2719" y="1139"/>
                <a:ext cx="126" cy="148"/>
              </a:xfrm>
              <a:custGeom>
                <a:avLst/>
                <a:gdLst/>
                <a:ahLst/>
                <a:cxnLst>
                  <a:cxn ang="0">
                    <a:pos x="4" y="432"/>
                  </a:cxn>
                  <a:cxn ang="0">
                    <a:pos x="10" y="442"/>
                  </a:cxn>
                  <a:cxn ang="0">
                    <a:pos x="377" y="9"/>
                  </a:cxn>
                  <a:cxn ang="0">
                    <a:pos x="368" y="0"/>
                  </a:cxn>
                  <a:cxn ang="0">
                    <a:pos x="2" y="433"/>
                  </a:cxn>
                  <a:cxn ang="0">
                    <a:pos x="7" y="444"/>
                  </a:cxn>
                  <a:cxn ang="0">
                    <a:pos x="2" y="433"/>
                  </a:cxn>
                  <a:cxn ang="0">
                    <a:pos x="0" y="438"/>
                  </a:cxn>
                  <a:cxn ang="0">
                    <a:pos x="2" y="442"/>
                  </a:cxn>
                  <a:cxn ang="0">
                    <a:pos x="6" y="444"/>
                  </a:cxn>
                  <a:cxn ang="0">
                    <a:pos x="10" y="442"/>
                  </a:cxn>
                  <a:cxn ang="0">
                    <a:pos x="4" y="432"/>
                  </a:cxn>
                </a:cxnLst>
                <a:rect l="0" t="0" r="r" b="b"/>
                <a:pathLst>
                  <a:path w="377" h="444">
                    <a:moveTo>
                      <a:pt x="4" y="432"/>
                    </a:moveTo>
                    <a:lnTo>
                      <a:pt x="10" y="442"/>
                    </a:lnTo>
                    <a:lnTo>
                      <a:pt x="377" y="9"/>
                    </a:lnTo>
                    <a:lnTo>
                      <a:pt x="368" y="0"/>
                    </a:lnTo>
                    <a:lnTo>
                      <a:pt x="2" y="433"/>
                    </a:lnTo>
                    <a:lnTo>
                      <a:pt x="7" y="444"/>
                    </a:lnTo>
                    <a:lnTo>
                      <a:pt x="2" y="433"/>
                    </a:lnTo>
                    <a:lnTo>
                      <a:pt x="0" y="438"/>
                    </a:lnTo>
                    <a:lnTo>
                      <a:pt x="2" y="442"/>
                    </a:lnTo>
                    <a:lnTo>
                      <a:pt x="6" y="444"/>
                    </a:lnTo>
                    <a:lnTo>
                      <a:pt x="10" y="442"/>
                    </a:lnTo>
                    <a:lnTo>
                      <a:pt x="4" y="4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90">
                <a:extLst>
                  <a:ext uri="{FF2B5EF4-FFF2-40B4-BE49-F238E27FC236}">
                    <a16:creationId xmlns:a16="http://schemas.microsoft.com/office/drawing/2014/main" id="{C3B9E82A-36AE-E745-AB72-D327F097C483}"/>
                  </a:ext>
                </a:extLst>
              </p:cNvPr>
              <p:cNvSpPr>
                <a:spLocks/>
              </p:cNvSpPr>
              <p:nvPr/>
            </p:nvSpPr>
            <p:spPr bwMode="auto">
              <a:xfrm>
                <a:off x="2720" y="1149"/>
                <a:ext cx="330" cy="138"/>
              </a:xfrm>
              <a:custGeom>
                <a:avLst/>
                <a:gdLst/>
                <a:ahLst/>
                <a:cxnLst>
                  <a:cxn ang="0">
                    <a:pos x="984" y="12"/>
                  </a:cxn>
                  <a:cxn ang="0">
                    <a:pos x="983" y="0"/>
                  </a:cxn>
                  <a:cxn ang="0">
                    <a:pos x="0" y="402"/>
                  </a:cxn>
                  <a:cxn ang="0">
                    <a:pos x="3" y="414"/>
                  </a:cxn>
                  <a:cxn ang="0">
                    <a:pos x="986" y="12"/>
                  </a:cxn>
                  <a:cxn ang="0">
                    <a:pos x="984" y="0"/>
                  </a:cxn>
                  <a:cxn ang="0">
                    <a:pos x="986" y="12"/>
                  </a:cxn>
                  <a:cxn ang="0">
                    <a:pos x="990" y="9"/>
                  </a:cxn>
                  <a:cxn ang="0">
                    <a:pos x="990" y="4"/>
                  </a:cxn>
                  <a:cxn ang="0">
                    <a:pos x="987" y="1"/>
                  </a:cxn>
                  <a:cxn ang="0">
                    <a:pos x="983" y="0"/>
                  </a:cxn>
                  <a:cxn ang="0">
                    <a:pos x="984" y="12"/>
                  </a:cxn>
                </a:cxnLst>
                <a:rect l="0" t="0" r="r" b="b"/>
                <a:pathLst>
                  <a:path w="990" h="414">
                    <a:moveTo>
                      <a:pt x="984" y="12"/>
                    </a:moveTo>
                    <a:lnTo>
                      <a:pt x="983" y="0"/>
                    </a:lnTo>
                    <a:lnTo>
                      <a:pt x="0" y="402"/>
                    </a:lnTo>
                    <a:lnTo>
                      <a:pt x="3" y="414"/>
                    </a:lnTo>
                    <a:lnTo>
                      <a:pt x="986" y="12"/>
                    </a:lnTo>
                    <a:lnTo>
                      <a:pt x="984" y="0"/>
                    </a:lnTo>
                    <a:lnTo>
                      <a:pt x="986" y="12"/>
                    </a:lnTo>
                    <a:lnTo>
                      <a:pt x="990" y="9"/>
                    </a:lnTo>
                    <a:lnTo>
                      <a:pt x="990" y="4"/>
                    </a:lnTo>
                    <a:lnTo>
                      <a:pt x="987" y="1"/>
                    </a:lnTo>
                    <a:lnTo>
                      <a:pt x="983" y="0"/>
                    </a:lnTo>
                    <a:lnTo>
                      <a:pt x="984" y="1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91">
                <a:extLst>
                  <a:ext uri="{FF2B5EF4-FFF2-40B4-BE49-F238E27FC236}">
                    <a16:creationId xmlns:a16="http://schemas.microsoft.com/office/drawing/2014/main" id="{6FCEDF08-6B82-FE4F-8416-11690105CE93}"/>
                  </a:ext>
                </a:extLst>
              </p:cNvPr>
              <p:cNvSpPr>
                <a:spLocks/>
              </p:cNvSpPr>
              <p:nvPr/>
            </p:nvSpPr>
            <p:spPr bwMode="auto">
              <a:xfrm>
                <a:off x="2841" y="1138"/>
                <a:ext cx="207" cy="15"/>
              </a:xfrm>
              <a:custGeom>
                <a:avLst/>
                <a:gdLst/>
                <a:ahLst/>
                <a:cxnLst>
                  <a:cxn ang="0">
                    <a:pos x="10" y="10"/>
                  </a:cxn>
                  <a:cxn ang="0">
                    <a:pos x="6" y="11"/>
                  </a:cxn>
                  <a:cxn ang="0">
                    <a:pos x="621" y="43"/>
                  </a:cxn>
                  <a:cxn ang="0">
                    <a:pos x="621" y="31"/>
                  </a:cxn>
                  <a:cxn ang="0">
                    <a:pos x="6" y="0"/>
                  </a:cxn>
                  <a:cxn ang="0">
                    <a:pos x="1" y="1"/>
                  </a:cxn>
                  <a:cxn ang="0">
                    <a:pos x="6" y="0"/>
                  </a:cxn>
                  <a:cxn ang="0">
                    <a:pos x="1" y="1"/>
                  </a:cxn>
                  <a:cxn ang="0">
                    <a:pos x="0" y="6"/>
                  </a:cxn>
                  <a:cxn ang="0">
                    <a:pos x="1" y="10"/>
                  </a:cxn>
                  <a:cxn ang="0">
                    <a:pos x="6" y="11"/>
                  </a:cxn>
                  <a:cxn ang="0">
                    <a:pos x="10" y="10"/>
                  </a:cxn>
                </a:cxnLst>
                <a:rect l="0" t="0" r="r" b="b"/>
                <a:pathLst>
                  <a:path w="621" h="43">
                    <a:moveTo>
                      <a:pt x="10" y="10"/>
                    </a:moveTo>
                    <a:lnTo>
                      <a:pt x="6" y="11"/>
                    </a:lnTo>
                    <a:lnTo>
                      <a:pt x="621" y="43"/>
                    </a:lnTo>
                    <a:lnTo>
                      <a:pt x="621" y="31"/>
                    </a:lnTo>
                    <a:lnTo>
                      <a:pt x="6" y="0"/>
                    </a:lnTo>
                    <a:lnTo>
                      <a:pt x="1" y="1"/>
                    </a:lnTo>
                    <a:lnTo>
                      <a:pt x="6" y="0"/>
                    </a:lnTo>
                    <a:lnTo>
                      <a:pt x="1" y="1"/>
                    </a:lnTo>
                    <a:lnTo>
                      <a:pt x="0" y="6"/>
                    </a:lnTo>
                    <a:lnTo>
                      <a:pt x="1" y="10"/>
                    </a:lnTo>
                    <a:lnTo>
                      <a:pt x="6" y="11"/>
                    </a:lnTo>
                    <a:lnTo>
                      <a:pt x="10"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Freeform 92">
                <a:extLst>
                  <a:ext uri="{FF2B5EF4-FFF2-40B4-BE49-F238E27FC236}">
                    <a16:creationId xmlns:a16="http://schemas.microsoft.com/office/drawing/2014/main" id="{2796F1A5-BD76-3545-B519-42F64932897D}"/>
                  </a:ext>
                </a:extLst>
              </p:cNvPr>
              <p:cNvSpPr>
                <a:spLocks/>
              </p:cNvSpPr>
              <p:nvPr/>
            </p:nvSpPr>
            <p:spPr bwMode="auto">
              <a:xfrm>
                <a:off x="2742" y="1159"/>
                <a:ext cx="341" cy="223"/>
              </a:xfrm>
              <a:custGeom>
                <a:avLst/>
                <a:gdLst/>
                <a:ahLst/>
                <a:cxnLst>
                  <a:cxn ang="0">
                    <a:pos x="1025" y="317"/>
                  </a:cxn>
                  <a:cxn ang="0">
                    <a:pos x="857" y="0"/>
                  </a:cxn>
                  <a:cxn ang="0">
                    <a:pos x="0" y="351"/>
                  </a:cxn>
                  <a:cxn ang="0">
                    <a:pos x="170" y="669"/>
                  </a:cxn>
                  <a:cxn ang="0">
                    <a:pos x="1025" y="317"/>
                  </a:cxn>
                </a:cxnLst>
                <a:rect l="0" t="0" r="r" b="b"/>
                <a:pathLst>
                  <a:path w="1025" h="669">
                    <a:moveTo>
                      <a:pt x="1025" y="317"/>
                    </a:moveTo>
                    <a:lnTo>
                      <a:pt x="857" y="0"/>
                    </a:lnTo>
                    <a:lnTo>
                      <a:pt x="0" y="351"/>
                    </a:lnTo>
                    <a:lnTo>
                      <a:pt x="170" y="669"/>
                    </a:lnTo>
                    <a:lnTo>
                      <a:pt x="1025" y="31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93">
                <a:extLst>
                  <a:ext uri="{FF2B5EF4-FFF2-40B4-BE49-F238E27FC236}">
                    <a16:creationId xmlns:a16="http://schemas.microsoft.com/office/drawing/2014/main" id="{DDC88157-A1DE-4B4B-A7D3-828C163DB674}"/>
                  </a:ext>
                </a:extLst>
              </p:cNvPr>
              <p:cNvSpPr>
                <a:spLocks/>
              </p:cNvSpPr>
              <p:nvPr/>
            </p:nvSpPr>
            <p:spPr bwMode="auto">
              <a:xfrm>
                <a:off x="3025" y="1157"/>
                <a:ext cx="60" cy="109"/>
              </a:xfrm>
              <a:custGeom>
                <a:avLst/>
                <a:gdLst/>
                <a:ahLst/>
                <a:cxnLst>
                  <a:cxn ang="0">
                    <a:pos x="7" y="12"/>
                  </a:cxn>
                  <a:cxn ang="0">
                    <a:pos x="0" y="9"/>
                  </a:cxn>
                  <a:cxn ang="0">
                    <a:pos x="168" y="326"/>
                  </a:cxn>
                  <a:cxn ang="0">
                    <a:pos x="180" y="320"/>
                  </a:cxn>
                  <a:cxn ang="0">
                    <a:pos x="12" y="3"/>
                  </a:cxn>
                  <a:cxn ang="0">
                    <a:pos x="4" y="0"/>
                  </a:cxn>
                  <a:cxn ang="0">
                    <a:pos x="12" y="3"/>
                  </a:cxn>
                  <a:cxn ang="0">
                    <a:pos x="9" y="0"/>
                  </a:cxn>
                  <a:cxn ang="0">
                    <a:pos x="4" y="0"/>
                  </a:cxn>
                  <a:cxn ang="0">
                    <a:pos x="0" y="4"/>
                  </a:cxn>
                  <a:cxn ang="0">
                    <a:pos x="0" y="9"/>
                  </a:cxn>
                  <a:cxn ang="0">
                    <a:pos x="7" y="12"/>
                  </a:cxn>
                </a:cxnLst>
                <a:rect l="0" t="0" r="r" b="b"/>
                <a:pathLst>
                  <a:path w="180" h="326">
                    <a:moveTo>
                      <a:pt x="7" y="12"/>
                    </a:moveTo>
                    <a:lnTo>
                      <a:pt x="0" y="9"/>
                    </a:lnTo>
                    <a:lnTo>
                      <a:pt x="168" y="326"/>
                    </a:lnTo>
                    <a:lnTo>
                      <a:pt x="180" y="320"/>
                    </a:lnTo>
                    <a:lnTo>
                      <a:pt x="12" y="3"/>
                    </a:lnTo>
                    <a:lnTo>
                      <a:pt x="4" y="0"/>
                    </a:lnTo>
                    <a:lnTo>
                      <a:pt x="12" y="3"/>
                    </a:lnTo>
                    <a:lnTo>
                      <a:pt x="9" y="0"/>
                    </a:lnTo>
                    <a:lnTo>
                      <a:pt x="4" y="0"/>
                    </a:lnTo>
                    <a:lnTo>
                      <a:pt x="0" y="4"/>
                    </a:lnTo>
                    <a:lnTo>
                      <a:pt x="0" y="9"/>
                    </a:lnTo>
                    <a:lnTo>
                      <a:pt x="7" y="1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94">
                <a:extLst>
                  <a:ext uri="{FF2B5EF4-FFF2-40B4-BE49-F238E27FC236}">
                    <a16:creationId xmlns:a16="http://schemas.microsoft.com/office/drawing/2014/main" id="{346B1139-C250-F045-9939-0275B59FB60D}"/>
                  </a:ext>
                </a:extLst>
              </p:cNvPr>
              <p:cNvSpPr>
                <a:spLocks/>
              </p:cNvSpPr>
              <p:nvPr/>
            </p:nvSpPr>
            <p:spPr bwMode="auto">
              <a:xfrm>
                <a:off x="2740" y="1157"/>
                <a:ext cx="288" cy="121"/>
              </a:xfrm>
              <a:custGeom>
                <a:avLst/>
                <a:gdLst/>
                <a:ahLst/>
                <a:cxnLst>
                  <a:cxn ang="0">
                    <a:pos x="12" y="354"/>
                  </a:cxn>
                  <a:cxn ang="0">
                    <a:pos x="8" y="363"/>
                  </a:cxn>
                  <a:cxn ang="0">
                    <a:pos x="864" y="12"/>
                  </a:cxn>
                  <a:cxn ang="0">
                    <a:pos x="861" y="0"/>
                  </a:cxn>
                  <a:cxn ang="0">
                    <a:pos x="5" y="352"/>
                  </a:cxn>
                  <a:cxn ang="0">
                    <a:pos x="0" y="360"/>
                  </a:cxn>
                  <a:cxn ang="0">
                    <a:pos x="5" y="352"/>
                  </a:cxn>
                  <a:cxn ang="0">
                    <a:pos x="2" y="354"/>
                  </a:cxn>
                  <a:cxn ang="0">
                    <a:pos x="0" y="359"/>
                  </a:cxn>
                  <a:cxn ang="0">
                    <a:pos x="3" y="362"/>
                  </a:cxn>
                  <a:cxn ang="0">
                    <a:pos x="8" y="363"/>
                  </a:cxn>
                  <a:cxn ang="0">
                    <a:pos x="12" y="354"/>
                  </a:cxn>
                </a:cxnLst>
                <a:rect l="0" t="0" r="r" b="b"/>
                <a:pathLst>
                  <a:path w="864" h="363">
                    <a:moveTo>
                      <a:pt x="12" y="354"/>
                    </a:moveTo>
                    <a:lnTo>
                      <a:pt x="8" y="363"/>
                    </a:lnTo>
                    <a:lnTo>
                      <a:pt x="864" y="12"/>
                    </a:lnTo>
                    <a:lnTo>
                      <a:pt x="861" y="0"/>
                    </a:lnTo>
                    <a:lnTo>
                      <a:pt x="5" y="352"/>
                    </a:lnTo>
                    <a:lnTo>
                      <a:pt x="0" y="360"/>
                    </a:lnTo>
                    <a:lnTo>
                      <a:pt x="5" y="352"/>
                    </a:lnTo>
                    <a:lnTo>
                      <a:pt x="2" y="354"/>
                    </a:lnTo>
                    <a:lnTo>
                      <a:pt x="0" y="359"/>
                    </a:lnTo>
                    <a:lnTo>
                      <a:pt x="3" y="362"/>
                    </a:lnTo>
                    <a:lnTo>
                      <a:pt x="8" y="363"/>
                    </a:lnTo>
                    <a:lnTo>
                      <a:pt x="12" y="354"/>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95">
                <a:extLst>
                  <a:ext uri="{FF2B5EF4-FFF2-40B4-BE49-F238E27FC236}">
                    <a16:creationId xmlns:a16="http://schemas.microsoft.com/office/drawing/2014/main" id="{44D40566-A596-7E4D-9BD4-38689C3B3820}"/>
                  </a:ext>
                </a:extLst>
              </p:cNvPr>
              <p:cNvSpPr>
                <a:spLocks/>
              </p:cNvSpPr>
              <p:nvPr/>
            </p:nvSpPr>
            <p:spPr bwMode="auto">
              <a:xfrm>
                <a:off x="2740" y="1275"/>
                <a:ext cx="60" cy="109"/>
              </a:xfrm>
              <a:custGeom>
                <a:avLst/>
                <a:gdLst/>
                <a:ahLst/>
                <a:cxnLst>
                  <a:cxn ang="0">
                    <a:pos x="175" y="315"/>
                  </a:cxn>
                  <a:cxn ang="0">
                    <a:pos x="182" y="318"/>
                  </a:cxn>
                  <a:cxn ang="0">
                    <a:pos x="12" y="0"/>
                  </a:cxn>
                  <a:cxn ang="0">
                    <a:pos x="0" y="6"/>
                  </a:cxn>
                  <a:cxn ang="0">
                    <a:pos x="170" y="324"/>
                  </a:cxn>
                  <a:cxn ang="0">
                    <a:pos x="178" y="327"/>
                  </a:cxn>
                  <a:cxn ang="0">
                    <a:pos x="170" y="324"/>
                  </a:cxn>
                  <a:cxn ang="0">
                    <a:pos x="173" y="327"/>
                  </a:cxn>
                  <a:cxn ang="0">
                    <a:pos x="179" y="327"/>
                  </a:cxn>
                  <a:cxn ang="0">
                    <a:pos x="182" y="322"/>
                  </a:cxn>
                  <a:cxn ang="0">
                    <a:pos x="182" y="318"/>
                  </a:cxn>
                  <a:cxn ang="0">
                    <a:pos x="175" y="315"/>
                  </a:cxn>
                </a:cxnLst>
                <a:rect l="0" t="0" r="r" b="b"/>
                <a:pathLst>
                  <a:path w="182" h="327">
                    <a:moveTo>
                      <a:pt x="175" y="315"/>
                    </a:moveTo>
                    <a:lnTo>
                      <a:pt x="182" y="318"/>
                    </a:lnTo>
                    <a:lnTo>
                      <a:pt x="12" y="0"/>
                    </a:lnTo>
                    <a:lnTo>
                      <a:pt x="0" y="6"/>
                    </a:lnTo>
                    <a:lnTo>
                      <a:pt x="170" y="324"/>
                    </a:lnTo>
                    <a:lnTo>
                      <a:pt x="178" y="327"/>
                    </a:lnTo>
                    <a:lnTo>
                      <a:pt x="170" y="324"/>
                    </a:lnTo>
                    <a:lnTo>
                      <a:pt x="173" y="327"/>
                    </a:lnTo>
                    <a:lnTo>
                      <a:pt x="179" y="327"/>
                    </a:lnTo>
                    <a:lnTo>
                      <a:pt x="182" y="322"/>
                    </a:lnTo>
                    <a:lnTo>
                      <a:pt x="182" y="318"/>
                    </a:lnTo>
                    <a:lnTo>
                      <a:pt x="175" y="31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96">
                <a:extLst>
                  <a:ext uri="{FF2B5EF4-FFF2-40B4-BE49-F238E27FC236}">
                    <a16:creationId xmlns:a16="http://schemas.microsoft.com/office/drawing/2014/main" id="{39658C5B-5810-B748-8241-EA8338255C95}"/>
                  </a:ext>
                </a:extLst>
              </p:cNvPr>
              <p:cNvSpPr>
                <a:spLocks/>
              </p:cNvSpPr>
              <p:nvPr/>
            </p:nvSpPr>
            <p:spPr bwMode="auto">
              <a:xfrm>
                <a:off x="2798" y="1263"/>
                <a:ext cx="287" cy="121"/>
              </a:xfrm>
              <a:custGeom>
                <a:avLst/>
                <a:gdLst/>
                <a:ahLst/>
                <a:cxnLst>
                  <a:cxn ang="0">
                    <a:pos x="850" y="9"/>
                  </a:cxn>
                  <a:cxn ang="0">
                    <a:pos x="855" y="0"/>
                  </a:cxn>
                  <a:cxn ang="0">
                    <a:pos x="0" y="352"/>
                  </a:cxn>
                  <a:cxn ang="0">
                    <a:pos x="3" y="364"/>
                  </a:cxn>
                  <a:cxn ang="0">
                    <a:pos x="858" y="12"/>
                  </a:cxn>
                  <a:cxn ang="0">
                    <a:pos x="862" y="3"/>
                  </a:cxn>
                  <a:cxn ang="0">
                    <a:pos x="858" y="12"/>
                  </a:cxn>
                  <a:cxn ang="0">
                    <a:pos x="862" y="9"/>
                  </a:cxn>
                  <a:cxn ang="0">
                    <a:pos x="862" y="5"/>
                  </a:cxn>
                  <a:cxn ang="0">
                    <a:pos x="859" y="2"/>
                  </a:cxn>
                  <a:cxn ang="0">
                    <a:pos x="855" y="0"/>
                  </a:cxn>
                  <a:cxn ang="0">
                    <a:pos x="850" y="9"/>
                  </a:cxn>
                </a:cxnLst>
                <a:rect l="0" t="0" r="r" b="b"/>
                <a:pathLst>
                  <a:path w="862" h="364">
                    <a:moveTo>
                      <a:pt x="850" y="9"/>
                    </a:moveTo>
                    <a:lnTo>
                      <a:pt x="855" y="0"/>
                    </a:lnTo>
                    <a:lnTo>
                      <a:pt x="0" y="352"/>
                    </a:lnTo>
                    <a:lnTo>
                      <a:pt x="3" y="364"/>
                    </a:lnTo>
                    <a:lnTo>
                      <a:pt x="858" y="12"/>
                    </a:lnTo>
                    <a:lnTo>
                      <a:pt x="862" y="3"/>
                    </a:lnTo>
                    <a:lnTo>
                      <a:pt x="858" y="12"/>
                    </a:lnTo>
                    <a:lnTo>
                      <a:pt x="862" y="9"/>
                    </a:lnTo>
                    <a:lnTo>
                      <a:pt x="862" y="5"/>
                    </a:lnTo>
                    <a:lnTo>
                      <a:pt x="859" y="2"/>
                    </a:lnTo>
                    <a:lnTo>
                      <a:pt x="855" y="0"/>
                    </a:lnTo>
                    <a:lnTo>
                      <a:pt x="850"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Freeform 97">
                <a:extLst>
                  <a:ext uri="{FF2B5EF4-FFF2-40B4-BE49-F238E27FC236}">
                    <a16:creationId xmlns:a16="http://schemas.microsoft.com/office/drawing/2014/main" id="{8ED689E4-DC79-F64B-8387-BE6830DC9AC2}"/>
                  </a:ext>
                </a:extLst>
              </p:cNvPr>
              <p:cNvSpPr>
                <a:spLocks/>
              </p:cNvSpPr>
              <p:nvPr/>
            </p:nvSpPr>
            <p:spPr bwMode="auto">
              <a:xfrm>
                <a:off x="2780" y="1245"/>
                <a:ext cx="95" cy="121"/>
              </a:xfrm>
              <a:custGeom>
                <a:avLst/>
                <a:gdLst/>
                <a:ahLst/>
                <a:cxnLst>
                  <a:cxn ang="0">
                    <a:pos x="286" y="316"/>
                  </a:cxn>
                  <a:cxn ang="0">
                    <a:pos x="117" y="0"/>
                  </a:cxn>
                  <a:cxn ang="0">
                    <a:pos x="0" y="46"/>
                  </a:cxn>
                  <a:cxn ang="0">
                    <a:pos x="169" y="363"/>
                  </a:cxn>
                  <a:cxn ang="0">
                    <a:pos x="286" y="316"/>
                  </a:cxn>
                </a:cxnLst>
                <a:rect l="0" t="0" r="r" b="b"/>
                <a:pathLst>
                  <a:path w="286" h="363">
                    <a:moveTo>
                      <a:pt x="286" y="316"/>
                    </a:moveTo>
                    <a:lnTo>
                      <a:pt x="117" y="0"/>
                    </a:lnTo>
                    <a:lnTo>
                      <a:pt x="0" y="46"/>
                    </a:lnTo>
                    <a:lnTo>
                      <a:pt x="169" y="363"/>
                    </a:lnTo>
                    <a:lnTo>
                      <a:pt x="286" y="3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98">
                <a:extLst>
                  <a:ext uri="{FF2B5EF4-FFF2-40B4-BE49-F238E27FC236}">
                    <a16:creationId xmlns:a16="http://schemas.microsoft.com/office/drawing/2014/main" id="{AD400C34-77BE-3543-8B22-85DE98A14643}"/>
                  </a:ext>
                </a:extLst>
              </p:cNvPr>
              <p:cNvSpPr>
                <a:spLocks/>
              </p:cNvSpPr>
              <p:nvPr/>
            </p:nvSpPr>
            <p:spPr bwMode="auto">
              <a:xfrm>
                <a:off x="2817" y="1243"/>
                <a:ext cx="60" cy="108"/>
              </a:xfrm>
              <a:custGeom>
                <a:avLst/>
                <a:gdLst/>
                <a:ahLst/>
                <a:cxnLst>
                  <a:cxn ang="0">
                    <a:pos x="7" y="12"/>
                  </a:cxn>
                  <a:cxn ang="0">
                    <a:pos x="0" y="9"/>
                  </a:cxn>
                  <a:cxn ang="0">
                    <a:pos x="169" y="325"/>
                  </a:cxn>
                  <a:cxn ang="0">
                    <a:pos x="180" y="319"/>
                  </a:cxn>
                  <a:cxn ang="0">
                    <a:pos x="12" y="3"/>
                  </a:cxn>
                  <a:cxn ang="0">
                    <a:pos x="4" y="0"/>
                  </a:cxn>
                  <a:cxn ang="0">
                    <a:pos x="12" y="3"/>
                  </a:cxn>
                  <a:cxn ang="0">
                    <a:pos x="9" y="0"/>
                  </a:cxn>
                  <a:cxn ang="0">
                    <a:pos x="4" y="0"/>
                  </a:cxn>
                  <a:cxn ang="0">
                    <a:pos x="0" y="5"/>
                  </a:cxn>
                  <a:cxn ang="0">
                    <a:pos x="0" y="9"/>
                  </a:cxn>
                  <a:cxn ang="0">
                    <a:pos x="7" y="12"/>
                  </a:cxn>
                </a:cxnLst>
                <a:rect l="0" t="0" r="r" b="b"/>
                <a:pathLst>
                  <a:path w="180" h="325">
                    <a:moveTo>
                      <a:pt x="7" y="12"/>
                    </a:moveTo>
                    <a:lnTo>
                      <a:pt x="0" y="9"/>
                    </a:lnTo>
                    <a:lnTo>
                      <a:pt x="169" y="325"/>
                    </a:lnTo>
                    <a:lnTo>
                      <a:pt x="180" y="319"/>
                    </a:lnTo>
                    <a:lnTo>
                      <a:pt x="12" y="3"/>
                    </a:lnTo>
                    <a:lnTo>
                      <a:pt x="4" y="0"/>
                    </a:lnTo>
                    <a:lnTo>
                      <a:pt x="12" y="3"/>
                    </a:lnTo>
                    <a:lnTo>
                      <a:pt x="9" y="0"/>
                    </a:lnTo>
                    <a:lnTo>
                      <a:pt x="4" y="0"/>
                    </a:lnTo>
                    <a:lnTo>
                      <a:pt x="0" y="5"/>
                    </a:lnTo>
                    <a:lnTo>
                      <a:pt x="0" y="9"/>
                    </a:lnTo>
                    <a:lnTo>
                      <a:pt x="7" y="1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99">
                <a:extLst>
                  <a:ext uri="{FF2B5EF4-FFF2-40B4-BE49-F238E27FC236}">
                    <a16:creationId xmlns:a16="http://schemas.microsoft.com/office/drawing/2014/main" id="{B5566603-8203-E340-B4F7-6D5E0C425421}"/>
                  </a:ext>
                </a:extLst>
              </p:cNvPr>
              <p:cNvSpPr>
                <a:spLocks/>
              </p:cNvSpPr>
              <p:nvPr/>
            </p:nvSpPr>
            <p:spPr bwMode="auto">
              <a:xfrm>
                <a:off x="2778" y="1243"/>
                <a:ext cx="41" cy="19"/>
              </a:xfrm>
              <a:custGeom>
                <a:avLst/>
                <a:gdLst/>
                <a:ahLst/>
                <a:cxnLst>
                  <a:cxn ang="0">
                    <a:pos x="12" y="49"/>
                  </a:cxn>
                  <a:cxn ang="0">
                    <a:pos x="7" y="58"/>
                  </a:cxn>
                  <a:cxn ang="0">
                    <a:pos x="124" y="12"/>
                  </a:cxn>
                  <a:cxn ang="0">
                    <a:pos x="121" y="0"/>
                  </a:cxn>
                  <a:cxn ang="0">
                    <a:pos x="5" y="46"/>
                  </a:cxn>
                  <a:cxn ang="0">
                    <a:pos x="0" y="55"/>
                  </a:cxn>
                  <a:cxn ang="0">
                    <a:pos x="5" y="46"/>
                  </a:cxn>
                  <a:cxn ang="0">
                    <a:pos x="2" y="49"/>
                  </a:cxn>
                  <a:cxn ang="0">
                    <a:pos x="0" y="53"/>
                  </a:cxn>
                  <a:cxn ang="0">
                    <a:pos x="3" y="56"/>
                  </a:cxn>
                  <a:cxn ang="0">
                    <a:pos x="7" y="58"/>
                  </a:cxn>
                  <a:cxn ang="0">
                    <a:pos x="12" y="49"/>
                  </a:cxn>
                </a:cxnLst>
                <a:rect l="0" t="0" r="r" b="b"/>
                <a:pathLst>
                  <a:path w="124" h="58">
                    <a:moveTo>
                      <a:pt x="12" y="49"/>
                    </a:moveTo>
                    <a:lnTo>
                      <a:pt x="7" y="58"/>
                    </a:lnTo>
                    <a:lnTo>
                      <a:pt x="124" y="12"/>
                    </a:lnTo>
                    <a:lnTo>
                      <a:pt x="121" y="0"/>
                    </a:lnTo>
                    <a:lnTo>
                      <a:pt x="5" y="46"/>
                    </a:lnTo>
                    <a:lnTo>
                      <a:pt x="0" y="55"/>
                    </a:lnTo>
                    <a:lnTo>
                      <a:pt x="5" y="46"/>
                    </a:lnTo>
                    <a:lnTo>
                      <a:pt x="2" y="49"/>
                    </a:lnTo>
                    <a:lnTo>
                      <a:pt x="0" y="53"/>
                    </a:lnTo>
                    <a:lnTo>
                      <a:pt x="3" y="56"/>
                    </a:lnTo>
                    <a:lnTo>
                      <a:pt x="7" y="58"/>
                    </a:lnTo>
                    <a:lnTo>
                      <a:pt x="12" y="4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00">
                <a:extLst>
                  <a:ext uri="{FF2B5EF4-FFF2-40B4-BE49-F238E27FC236}">
                    <a16:creationId xmlns:a16="http://schemas.microsoft.com/office/drawing/2014/main" id="{7431CF05-F91F-AD4F-89ED-90247FDDF6DF}"/>
                  </a:ext>
                </a:extLst>
              </p:cNvPr>
              <p:cNvSpPr>
                <a:spLocks/>
              </p:cNvSpPr>
              <p:nvPr/>
            </p:nvSpPr>
            <p:spPr bwMode="auto">
              <a:xfrm>
                <a:off x="2778" y="1259"/>
                <a:ext cx="60" cy="109"/>
              </a:xfrm>
              <a:custGeom>
                <a:avLst/>
                <a:gdLst/>
                <a:ahLst/>
                <a:cxnLst>
                  <a:cxn ang="0">
                    <a:pos x="173" y="314"/>
                  </a:cxn>
                  <a:cxn ang="0">
                    <a:pos x="181" y="317"/>
                  </a:cxn>
                  <a:cxn ang="0">
                    <a:pos x="12" y="0"/>
                  </a:cxn>
                  <a:cxn ang="0">
                    <a:pos x="0" y="6"/>
                  </a:cxn>
                  <a:cxn ang="0">
                    <a:pos x="169" y="323"/>
                  </a:cxn>
                  <a:cxn ang="0">
                    <a:pos x="176" y="326"/>
                  </a:cxn>
                  <a:cxn ang="0">
                    <a:pos x="169" y="323"/>
                  </a:cxn>
                  <a:cxn ang="0">
                    <a:pos x="172" y="326"/>
                  </a:cxn>
                  <a:cxn ang="0">
                    <a:pos x="178" y="326"/>
                  </a:cxn>
                  <a:cxn ang="0">
                    <a:pos x="181" y="322"/>
                  </a:cxn>
                  <a:cxn ang="0">
                    <a:pos x="181" y="317"/>
                  </a:cxn>
                  <a:cxn ang="0">
                    <a:pos x="173" y="314"/>
                  </a:cxn>
                </a:cxnLst>
                <a:rect l="0" t="0" r="r" b="b"/>
                <a:pathLst>
                  <a:path w="181" h="326">
                    <a:moveTo>
                      <a:pt x="173" y="314"/>
                    </a:moveTo>
                    <a:lnTo>
                      <a:pt x="181" y="317"/>
                    </a:lnTo>
                    <a:lnTo>
                      <a:pt x="12" y="0"/>
                    </a:lnTo>
                    <a:lnTo>
                      <a:pt x="0" y="6"/>
                    </a:lnTo>
                    <a:lnTo>
                      <a:pt x="169" y="323"/>
                    </a:lnTo>
                    <a:lnTo>
                      <a:pt x="176" y="326"/>
                    </a:lnTo>
                    <a:lnTo>
                      <a:pt x="169" y="323"/>
                    </a:lnTo>
                    <a:lnTo>
                      <a:pt x="172" y="326"/>
                    </a:lnTo>
                    <a:lnTo>
                      <a:pt x="178" y="326"/>
                    </a:lnTo>
                    <a:lnTo>
                      <a:pt x="181" y="322"/>
                    </a:lnTo>
                    <a:lnTo>
                      <a:pt x="181" y="317"/>
                    </a:lnTo>
                    <a:lnTo>
                      <a:pt x="173" y="314"/>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01">
                <a:extLst>
                  <a:ext uri="{FF2B5EF4-FFF2-40B4-BE49-F238E27FC236}">
                    <a16:creationId xmlns:a16="http://schemas.microsoft.com/office/drawing/2014/main" id="{6559CF1C-D001-A044-9001-CCA12E6CADE4}"/>
                  </a:ext>
                </a:extLst>
              </p:cNvPr>
              <p:cNvSpPr>
                <a:spLocks/>
              </p:cNvSpPr>
              <p:nvPr/>
            </p:nvSpPr>
            <p:spPr bwMode="auto">
              <a:xfrm>
                <a:off x="2835" y="1348"/>
                <a:ext cx="42" cy="20"/>
              </a:xfrm>
              <a:custGeom>
                <a:avLst/>
                <a:gdLst/>
                <a:ahLst/>
                <a:cxnLst>
                  <a:cxn ang="0">
                    <a:pos x="113" y="9"/>
                  </a:cxn>
                  <a:cxn ang="0">
                    <a:pos x="117" y="0"/>
                  </a:cxn>
                  <a:cxn ang="0">
                    <a:pos x="0" y="47"/>
                  </a:cxn>
                  <a:cxn ang="0">
                    <a:pos x="3" y="59"/>
                  </a:cxn>
                  <a:cxn ang="0">
                    <a:pos x="120" y="12"/>
                  </a:cxn>
                  <a:cxn ang="0">
                    <a:pos x="124" y="3"/>
                  </a:cxn>
                  <a:cxn ang="0">
                    <a:pos x="120" y="12"/>
                  </a:cxn>
                  <a:cxn ang="0">
                    <a:pos x="124" y="9"/>
                  </a:cxn>
                  <a:cxn ang="0">
                    <a:pos x="124" y="4"/>
                  </a:cxn>
                  <a:cxn ang="0">
                    <a:pos x="122" y="1"/>
                  </a:cxn>
                  <a:cxn ang="0">
                    <a:pos x="117" y="0"/>
                  </a:cxn>
                  <a:cxn ang="0">
                    <a:pos x="113" y="9"/>
                  </a:cxn>
                </a:cxnLst>
                <a:rect l="0" t="0" r="r" b="b"/>
                <a:pathLst>
                  <a:path w="124" h="59">
                    <a:moveTo>
                      <a:pt x="113" y="9"/>
                    </a:moveTo>
                    <a:lnTo>
                      <a:pt x="117" y="0"/>
                    </a:lnTo>
                    <a:lnTo>
                      <a:pt x="0" y="47"/>
                    </a:lnTo>
                    <a:lnTo>
                      <a:pt x="3" y="59"/>
                    </a:lnTo>
                    <a:lnTo>
                      <a:pt x="120" y="12"/>
                    </a:lnTo>
                    <a:lnTo>
                      <a:pt x="124" y="3"/>
                    </a:lnTo>
                    <a:lnTo>
                      <a:pt x="120" y="12"/>
                    </a:lnTo>
                    <a:lnTo>
                      <a:pt x="124" y="9"/>
                    </a:lnTo>
                    <a:lnTo>
                      <a:pt x="124" y="4"/>
                    </a:lnTo>
                    <a:lnTo>
                      <a:pt x="122" y="1"/>
                    </a:lnTo>
                    <a:lnTo>
                      <a:pt x="117" y="0"/>
                    </a:lnTo>
                    <a:lnTo>
                      <a:pt x="113"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Freeform 102">
                <a:extLst>
                  <a:ext uri="{FF2B5EF4-FFF2-40B4-BE49-F238E27FC236}">
                    <a16:creationId xmlns:a16="http://schemas.microsoft.com/office/drawing/2014/main" id="{EE229F0A-E22D-4C48-BA63-CDAA78D2D741}"/>
                  </a:ext>
                </a:extLst>
              </p:cNvPr>
              <p:cNvSpPr>
                <a:spLocks/>
              </p:cNvSpPr>
              <p:nvPr/>
            </p:nvSpPr>
            <p:spPr bwMode="auto">
              <a:xfrm>
                <a:off x="2858" y="1213"/>
                <a:ext cx="94" cy="121"/>
              </a:xfrm>
              <a:custGeom>
                <a:avLst/>
                <a:gdLst/>
                <a:ahLst/>
                <a:cxnLst>
                  <a:cxn ang="0">
                    <a:pos x="284" y="316"/>
                  </a:cxn>
                  <a:cxn ang="0">
                    <a:pos x="115" y="0"/>
                  </a:cxn>
                  <a:cxn ang="0">
                    <a:pos x="0" y="49"/>
                  </a:cxn>
                  <a:cxn ang="0">
                    <a:pos x="168" y="364"/>
                  </a:cxn>
                  <a:cxn ang="0">
                    <a:pos x="284" y="316"/>
                  </a:cxn>
                </a:cxnLst>
                <a:rect l="0" t="0" r="r" b="b"/>
                <a:pathLst>
                  <a:path w="284" h="364">
                    <a:moveTo>
                      <a:pt x="284" y="316"/>
                    </a:moveTo>
                    <a:lnTo>
                      <a:pt x="115" y="0"/>
                    </a:lnTo>
                    <a:lnTo>
                      <a:pt x="0" y="49"/>
                    </a:lnTo>
                    <a:lnTo>
                      <a:pt x="168" y="364"/>
                    </a:lnTo>
                    <a:lnTo>
                      <a:pt x="284" y="3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03">
                <a:extLst>
                  <a:ext uri="{FF2B5EF4-FFF2-40B4-BE49-F238E27FC236}">
                    <a16:creationId xmlns:a16="http://schemas.microsoft.com/office/drawing/2014/main" id="{E4C57CA6-1F5C-2A41-AE31-D8C8E18D028A}"/>
                  </a:ext>
                </a:extLst>
              </p:cNvPr>
              <p:cNvSpPr>
                <a:spLocks/>
              </p:cNvSpPr>
              <p:nvPr/>
            </p:nvSpPr>
            <p:spPr bwMode="auto">
              <a:xfrm>
                <a:off x="2894" y="1211"/>
                <a:ext cx="60" cy="108"/>
              </a:xfrm>
              <a:custGeom>
                <a:avLst/>
                <a:gdLst/>
                <a:ahLst/>
                <a:cxnLst>
                  <a:cxn ang="0">
                    <a:pos x="8" y="12"/>
                  </a:cxn>
                  <a:cxn ang="0">
                    <a:pos x="0" y="9"/>
                  </a:cxn>
                  <a:cxn ang="0">
                    <a:pos x="169" y="324"/>
                  </a:cxn>
                  <a:cxn ang="0">
                    <a:pos x="181" y="319"/>
                  </a:cxn>
                  <a:cxn ang="0">
                    <a:pos x="12" y="3"/>
                  </a:cxn>
                  <a:cxn ang="0">
                    <a:pos x="5" y="0"/>
                  </a:cxn>
                  <a:cxn ang="0">
                    <a:pos x="12" y="3"/>
                  </a:cxn>
                  <a:cxn ang="0">
                    <a:pos x="9" y="0"/>
                  </a:cxn>
                  <a:cxn ang="0">
                    <a:pos x="5" y="0"/>
                  </a:cxn>
                  <a:cxn ang="0">
                    <a:pos x="0" y="4"/>
                  </a:cxn>
                  <a:cxn ang="0">
                    <a:pos x="0" y="9"/>
                  </a:cxn>
                  <a:cxn ang="0">
                    <a:pos x="8" y="12"/>
                  </a:cxn>
                </a:cxnLst>
                <a:rect l="0" t="0" r="r" b="b"/>
                <a:pathLst>
                  <a:path w="181" h="324">
                    <a:moveTo>
                      <a:pt x="8" y="12"/>
                    </a:moveTo>
                    <a:lnTo>
                      <a:pt x="0" y="9"/>
                    </a:lnTo>
                    <a:lnTo>
                      <a:pt x="169" y="324"/>
                    </a:lnTo>
                    <a:lnTo>
                      <a:pt x="181" y="319"/>
                    </a:lnTo>
                    <a:lnTo>
                      <a:pt x="12" y="3"/>
                    </a:lnTo>
                    <a:lnTo>
                      <a:pt x="5" y="0"/>
                    </a:lnTo>
                    <a:lnTo>
                      <a:pt x="12" y="3"/>
                    </a:lnTo>
                    <a:lnTo>
                      <a:pt x="9" y="0"/>
                    </a:lnTo>
                    <a:lnTo>
                      <a:pt x="5" y="0"/>
                    </a:lnTo>
                    <a:lnTo>
                      <a:pt x="0" y="4"/>
                    </a:lnTo>
                    <a:lnTo>
                      <a:pt x="0" y="9"/>
                    </a:lnTo>
                    <a:lnTo>
                      <a:pt x="8" y="1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04">
                <a:extLst>
                  <a:ext uri="{FF2B5EF4-FFF2-40B4-BE49-F238E27FC236}">
                    <a16:creationId xmlns:a16="http://schemas.microsoft.com/office/drawing/2014/main" id="{840AC26F-EE38-7445-A70A-A977C8BBB5C1}"/>
                  </a:ext>
                </a:extLst>
              </p:cNvPr>
              <p:cNvSpPr>
                <a:spLocks/>
              </p:cNvSpPr>
              <p:nvPr/>
            </p:nvSpPr>
            <p:spPr bwMode="auto">
              <a:xfrm>
                <a:off x="2856" y="1211"/>
                <a:ext cx="41" cy="20"/>
              </a:xfrm>
              <a:custGeom>
                <a:avLst/>
                <a:gdLst/>
                <a:ahLst/>
                <a:cxnLst>
                  <a:cxn ang="0">
                    <a:pos x="12" y="52"/>
                  </a:cxn>
                  <a:cxn ang="0">
                    <a:pos x="7" y="60"/>
                  </a:cxn>
                  <a:cxn ang="0">
                    <a:pos x="123" y="12"/>
                  </a:cxn>
                  <a:cxn ang="0">
                    <a:pos x="120" y="0"/>
                  </a:cxn>
                  <a:cxn ang="0">
                    <a:pos x="4" y="49"/>
                  </a:cxn>
                  <a:cxn ang="0">
                    <a:pos x="0" y="57"/>
                  </a:cxn>
                  <a:cxn ang="0">
                    <a:pos x="4" y="49"/>
                  </a:cxn>
                  <a:cxn ang="0">
                    <a:pos x="1" y="52"/>
                  </a:cxn>
                  <a:cxn ang="0">
                    <a:pos x="0" y="56"/>
                  </a:cxn>
                  <a:cxn ang="0">
                    <a:pos x="3" y="59"/>
                  </a:cxn>
                  <a:cxn ang="0">
                    <a:pos x="7" y="60"/>
                  </a:cxn>
                  <a:cxn ang="0">
                    <a:pos x="12" y="52"/>
                  </a:cxn>
                </a:cxnLst>
                <a:rect l="0" t="0" r="r" b="b"/>
                <a:pathLst>
                  <a:path w="123" h="60">
                    <a:moveTo>
                      <a:pt x="12" y="52"/>
                    </a:moveTo>
                    <a:lnTo>
                      <a:pt x="7" y="60"/>
                    </a:lnTo>
                    <a:lnTo>
                      <a:pt x="123" y="12"/>
                    </a:lnTo>
                    <a:lnTo>
                      <a:pt x="120" y="0"/>
                    </a:lnTo>
                    <a:lnTo>
                      <a:pt x="4" y="49"/>
                    </a:lnTo>
                    <a:lnTo>
                      <a:pt x="0" y="57"/>
                    </a:lnTo>
                    <a:lnTo>
                      <a:pt x="4" y="49"/>
                    </a:lnTo>
                    <a:lnTo>
                      <a:pt x="1" y="52"/>
                    </a:lnTo>
                    <a:lnTo>
                      <a:pt x="0" y="56"/>
                    </a:lnTo>
                    <a:lnTo>
                      <a:pt x="3" y="59"/>
                    </a:lnTo>
                    <a:lnTo>
                      <a:pt x="7" y="60"/>
                    </a:lnTo>
                    <a:lnTo>
                      <a:pt x="12" y="5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05">
                <a:extLst>
                  <a:ext uri="{FF2B5EF4-FFF2-40B4-BE49-F238E27FC236}">
                    <a16:creationId xmlns:a16="http://schemas.microsoft.com/office/drawing/2014/main" id="{944EA9D5-7911-7C49-A935-521F82045577}"/>
                  </a:ext>
                </a:extLst>
              </p:cNvPr>
              <p:cNvSpPr>
                <a:spLocks/>
              </p:cNvSpPr>
              <p:nvPr/>
            </p:nvSpPr>
            <p:spPr bwMode="auto">
              <a:xfrm>
                <a:off x="2856" y="1228"/>
                <a:ext cx="60" cy="108"/>
              </a:xfrm>
              <a:custGeom>
                <a:avLst/>
                <a:gdLst/>
                <a:ahLst/>
                <a:cxnLst>
                  <a:cxn ang="0">
                    <a:pos x="173" y="313"/>
                  </a:cxn>
                  <a:cxn ang="0">
                    <a:pos x="180" y="315"/>
                  </a:cxn>
                  <a:cxn ang="0">
                    <a:pos x="12" y="0"/>
                  </a:cxn>
                  <a:cxn ang="0">
                    <a:pos x="0" y="5"/>
                  </a:cxn>
                  <a:cxn ang="0">
                    <a:pos x="169" y="321"/>
                  </a:cxn>
                  <a:cxn ang="0">
                    <a:pos x="176" y="324"/>
                  </a:cxn>
                  <a:cxn ang="0">
                    <a:pos x="169" y="321"/>
                  </a:cxn>
                  <a:cxn ang="0">
                    <a:pos x="171" y="324"/>
                  </a:cxn>
                  <a:cxn ang="0">
                    <a:pos x="177" y="324"/>
                  </a:cxn>
                  <a:cxn ang="0">
                    <a:pos x="180" y="320"/>
                  </a:cxn>
                  <a:cxn ang="0">
                    <a:pos x="180" y="315"/>
                  </a:cxn>
                  <a:cxn ang="0">
                    <a:pos x="173" y="313"/>
                  </a:cxn>
                </a:cxnLst>
                <a:rect l="0" t="0" r="r" b="b"/>
                <a:pathLst>
                  <a:path w="180" h="324">
                    <a:moveTo>
                      <a:pt x="173" y="313"/>
                    </a:moveTo>
                    <a:lnTo>
                      <a:pt x="180" y="315"/>
                    </a:lnTo>
                    <a:lnTo>
                      <a:pt x="12" y="0"/>
                    </a:lnTo>
                    <a:lnTo>
                      <a:pt x="0" y="5"/>
                    </a:lnTo>
                    <a:lnTo>
                      <a:pt x="169" y="321"/>
                    </a:lnTo>
                    <a:lnTo>
                      <a:pt x="176" y="324"/>
                    </a:lnTo>
                    <a:lnTo>
                      <a:pt x="169" y="321"/>
                    </a:lnTo>
                    <a:lnTo>
                      <a:pt x="171" y="324"/>
                    </a:lnTo>
                    <a:lnTo>
                      <a:pt x="177" y="324"/>
                    </a:lnTo>
                    <a:lnTo>
                      <a:pt x="180" y="320"/>
                    </a:lnTo>
                    <a:lnTo>
                      <a:pt x="180" y="315"/>
                    </a:lnTo>
                    <a:lnTo>
                      <a:pt x="173" y="3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06">
                <a:extLst>
                  <a:ext uri="{FF2B5EF4-FFF2-40B4-BE49-F238E27FC236}">
                    <a16:creationId xmlns:a16="http://schemas.microsoft.com/office/drawing/2014/main" id="{94A63D47-C8C9-F04B-9090-C34AEC8CB55D}"/>
                  </a:ext>
                </a:extLst>
              </p:cNvPr>
              <p:cNvSpPr>
                <a:spLocks/>
              </p:cNvSpPr>
              <p:nvPr/>
            </p:nvSpPr>
            <p:spPr bwMode="auto">
              <a:xfrm>
                <a:off x="2913" y="1316"/>
                <a:ext cx="41" cy="20"/>
              </a:xfrm>
              <a:custGeom>
                <a:avLst/>
                <a:gdLst/>
                <a:ahLst/>
                <a:cxnLst>
                  <a:cxn ang="0">
                    <a:pos x="111" y="8"/>
                  </a:cxn>
                  <a:cxn ang="0">
                    <a:pos x="115" y="0"/>
                  </a:cxn>
                  <a:cxn ang="0">
                    <a:pos x="0" y="49"/>
                  </a:cxn>
                  <a:cxn ang="0">
                    <a:pos x="3" y="60"/>
                  </a:cxn>
                  <a:cxn ang="0">
                    <a:pos x="118" y="11"/>
                  </a:cxn>
                  <a:cxn ang="0">
                    <a:pos x="123" y="3"/>
                  </a:cxn>
                  <a:cxn ang="0">
                    <a:pos x="118" y="11"/>
                  </a:cxn>
                  <a:cxn ang="0">
                    <a:pos x="123" y="8"/>
                  </a:cxn>
                  <a:cxn ang="0">
                    <a:pos x="123" y="4"/>
                  </a:cxn>
                  <a:cxn ang="0">
                    <a:pos x="120" y="1"/>
                  </a:cxn>
                  <a:cxn ang="0">
                    <a:pos x="115" y="0"/>
                  </a:cxn>
                  <a:cxn ang="0">
                    <a:pos x="111" y="8"/>
                  </a:cxn>
                </a:cxnLst>
                <a:rect l="0" t="0" r="r" b="b"/>
                <a:pathLst>
                  <a:path w="123" h="60">
                    <a:moveTo>
                      <a:pt x="111" y="8"/>
                    </a:moveTo>
                    <a:lnTo>
                      <a:pt x="115" y="0"/>
                    </a:lnTo>
                    <a:lnTo>
                      <a:pt x="0" y="49"/>
                    </a:lnTo>
                    <a:lnTo>
                      <a:pt x="3" y="60"/>
                    </a:lnTo>
                    <a:lnTo>
                      <a:pt x="118" y="11"/>
                    </a:lnTo>
                    <a:lnTo>
                      <a:pt x="123" y="3"/>
                    </a:lnTo>
                    <a:lnTo>
                      <a:pt x="118" y="11"/>
                    </a:lnTo>
                    <a:lnTo>
                      <a:pt x="123" y="8"/>
                    </a:lnTo>
                    <a:lnTo>
                      <a:pt x="123" y="4"/>
                    </a:lnTo>
                    <a:lnTo>
                      <a:pt x="120" y="1"/>
                    </a:lnTo>
                    <a:lnTo>
                      <a:pt x="115" y="0"/>
                    </a:lnTo>
                    <a:lnTo>
                      <a:pt x="111" y="8"/>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Freeform 107">
                <a:extLst>
                  <a:ext uri="{FF2B5EF4-FFF2-40B4-BE49-F238E27FC236}">
                    <a16:creationId xmlns:a16="http://schemas.microsoft.com/office/drawing/2014/main" id="{16F32F8C-E28A-4A4B-90D4-D31152AA17C0}"/>
                  </a:ext>
                </a:extLst>
              </p:cNvPr>
              <p:cNvSpPr>
                <a:spLocks/>
              </p:cNvSpPr>
              <p:nvPr/>
            </p:nvSpPr>
            <p:spPr bwMode="auto">
              <a:xfrm>
                <a:off x="2896" y="1198"/>
                <a:ext cx="95" cy="121"/>
              </a:xfrm>
              <a:custGeom>
                <a:avLst/>
                <a:gdLst/>
                <a:ahLst/>
                <a:cxnLst>
                  <a:cxn ang="0">
                    <a:pos x="285" y="316"/>
                  </a:cxn>
                  <a:cxn ang="0">
                    <a:pos x="117" y="0"/>
                  </a:cxn>
                  <a:cxn ang="0">
                    <a:pos x="0" y="47"/>
                  </a:cxn>
                  <a:cxn ang="0">
                    <a:pos x="170" y="363"/>
                  </a:cxn>
                  <a:cxn ang="0">
                    <a:pos x="285" y="316"/>
                  </a:cxn>
                </a:cxnLst>
                <a:rect l="0" t="0" r="r" b="b"/>
                <a:pathLst>
                  <a:path w="285" h="363">
                    <a:moveTo>
                      <a:pt x="285" y="316"/>
                    </a:moveTo>
                    <a:lnTo>
                      <a:pt x="117" y="0"/>
                    </a:lnTo>
                    <a:lnTo>
                      <a:pt x="0" y="47"/>
                    </a:lnTo>
                    <a:lnTo>
                      <a:pt x="170" y="363"/>
                    </a:lnTo>
                    <a:lnTo>
                      <a:pt x="285" y="3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08">
                <a:extLst>
                  <a:ext uri="{FF2B5EF4-FFF2-40B4-BE49-F238E27FC236}">
                    <a16:creationId xmlns:a16="http://schemas.microsoft.com/office/drawing/2014/main" id="{D540A8EB-7111-C146-9086-0D6ADD52BDE1}"/>
                  </a:ext>
                </a:extLst>
              </p:cNvPr>
              <p:cNvSpPr>
                <a:spLocks/>
              </p:cNvSpPr>
              <p:nvPr/>
            </p:nvSpPr>
            <p:spPr bwMode="auto">
              <a:xfrm>
                <a:off x="2933" y="1196"/>
                <a:ext cx="60" cy="108"/>
              </a:xfrm>
              <a:custGeom>
                <a:avLst/>
                <a:gdLst/>
                <a:ahLst/>
                <a:cxnLst>
                  <a:cxn ang="0">
                    <a:pos x="7" y="12"/>
                  </a:cxn>
                  <a:cxn ang="0">
                    <a:pos x="0" y="9"/>
                  </a:cxn>
                  <a:cxn ang="0">
                    <a:pos x="168" y="324"/>
                  </a:cxn>
                  <a:cxn ang="0">
                    <a:pos x="180" y="319"/>
                  </a:cxn>
                  <a:cxn ang="0">
                    <a:pos x="11" y="3"/>
                  </a:cxn>
                  <a:cxn ang="0">
                    <a:pos x="4" y="0"/>
                  </a:cxn>
                  <a:cxn ang="0">
                    <a:pos x="11" y="3"/>
                  </a:cxn>
                  <a:cxn ang="0">
                    <a:pos x="9" y="0"/>
                  </a:cxn>
                  <a:cxn ang="0">
                    <a:pos x="4" y="0"/>
                  </a:cxn>
                  <a:cxn ang="0">
                    <a:pos x="0" y="4"/>
                  </a:cxn>
                  <a:cxn ang="0">
                    <a:pos x="0" y="9"/>
                  </a:cxn>
                  <a:cxn ang="0">
                    <a:pos x="7" y="12"/>
                  </a:cxn>
                </a:cxnLst>
                <a:rect l="0" t="0" r="r" b="b"/>
                <a:pathLst>
                  <a:path w="180" h="324">
                    <a:moveTo>
                      <a:pt x="7" y="12"/>
                    </a:moveTo>
                    <a:lnTo>
                      <a:pt x="0" y="9"/>
                    </a:lnTo>
                    <a:lnTo>
                      <a:pt x="168" y="324"/>
                    </a:lnTo>
                    <a:lnTo>
                      <a:pt x="180" y="319"/>
                    </a:lnTo>
                    <a:lnTo>
                      <a:pt x="11" y="3"/>
                    </a:lnTo>
                    <a:lnTo>
                      <a:pt x="4" y="0"/>
                    </a:lnTo>
                    <a:lnTo>
                      <a:pt x="11" y="3"/>
                    </a:lnTo>
                    <a:lnTo>
                      <a:pt x="9" y="0"/>
                    </a:lnTo>
                    <a:lnTo>
                      <a:pt x="4" y="0"/>
                    </a:lnTo>
                    <a:lnTo>
                      <a:pt x="0" y="4"/>
                    </a:lnTo>
                    <a:lnTo>
                      <a:pt x="0" y="9"/>
                    </a:lnTo>
                    <a:lnTo>
                      <a:pt x="7" y="1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09">
                <a:extLst>
                  <a:ext uri="{FF2B5EF4-FFF2-40B4-BE49-F238E27FC236}">
                    <a16:creationId xmlns:a16="http://schemas.microsoft.com/office/drawing/2014/main" id="{BA029B2C-6441-9645-A8A9-1C22B1B060AE}"/>
                  </a:ext>
                </a:extLst>
              </p:cNvPr>
              <p:cNvSpPr>
                <a:spLocks/>
              </p:cNvSpPr>
              <p:nvPr/>
            </p:nvSpPr>
            <p:spPr bwMode="auto">
              <a:xfrm>
                <a:off x="2894" y="1196"/>
                <a:ext cx="41" cy="19"/>
              </a:xfrm>
              <a:custGeom>
                <a:avLst/>
                <a:gdLst/>
                <a:ahLst/>
                <a:cxnLst>
                  <a:cxn ang="0">
                    <a:pos x="12" y="50"/>
                  </a:cxn>
                  <a:cxn ang="0">
                    <a:pos x="7" y="59"/>
                  </a:cxn>
                  <a:cxn ang="0">
                    <a:pos x="124" y="12"/>
                  </a:cxn>
                  <a:cxn ang="0">
                    <a:pos x="121" y="0"/>
                  </a:cxn>
                  <a:cxn ang="0">
                    <a:pos x="4" y="47"/>
                  </a:cxn>
                  <a:cxn ang="0">
                    <a:pos x="0" y="56"/>
                  </a:cxn>
                  <a:cxn ang="0">
                    <a:pos x="4" y="47"/>
                  </a:cxn>
                  <a:cxn ang="0">
                    <a:pos x="1" y="50"/>
                  </a:cxn>
                  <a:cxn ang="0">
                    <a:pos x="0" y="55"/>
                  </a:cxn>
                  <a:cxn ang="0">
                    <a:pos x="3" y="58"/>
                  </a:cxn>
                  <a:cxn ang="0">
                    <a:pos x="7" y="59"/>
                  </a:cxn>
                  <a:cxn ang="0">
                    <a:pos x="12" y="50"/>
                  </a:cxn>
                </a:cxnLst>
                <a:rect l="0" t="0" r="r" b="b"/>
                <a:pathLst>
                  <a:path w="124" h="59">
                    <a:moveTo>
                      <a:pt x="12" y="50"/>
                    </a:moveTo>
                    <a:lnTo>
                      <a:pt x="7" y="59"/>
                    </a:lnTo>
                    <a:lnTo>
                      <a:pt x="124" y="12"/>
                    </a:lnTo>
                    <a:lnTo>
                      <a:pt x="121" y="0"/>
                    </a:lnTo>
                    <a:lnTo>
                      <a:pt x="4" y="47"/>
                    </a:lnTo>
                    <a:lnTo>
                      <a:pt x="0" y="56"/>
                    </a:lnTo>
                    <a:lnTo>
                      <a:pt x="4" y="47"/>
                    </a:lnTo>
                    <a:lnTo>
                      <a:pt x="1" y="50"/>
                    </a:lnTo>
                    <a:lnTo>
                      <a:pt x="0" y="55"/>
                    </a:lnTo>
                    <a:lnTo>
                      <a:pt x="3" y="58"/>
                    </a:lnTo>
                    <a:lnTo>
                      <a:pt x="7" y="59"/>
                    </a:lnTo>
                    <a:lnTo>
                      <a:pt x="12" y="5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10">
                <a:extLst>
                  <a:ext uri="{FF2B5EF4-FFF2-40B4-BE49-F238E27FC236}">
                    <a16:creationId xmlns:a16="http://schemas.microsoft.com/office/drawing/2014/main" id="{0F4CE96A-10C2-4743-B9A0-A686496DB87F}"/>
                  </a:ext>
                </a:extLst>
              </p:cNvPr>
              <p:cNvSpPr>
                <a:spLocks/>
              </p:cNvSpPr>
              <p:nvPr/>
            </p:nvSpPr>
            <p:spPr bwMode="auto">
              <a:xfrm>
                <a:off x="2894" y="1212"/>
                <a:ext cx="60" cy="109"/>
              </a:xfrm>
              <a:custGeom>
                <a:avLst/>
                <a:gdLst/>
                <a:ahLst/>
                <a:cxnLst>
                  <a:cxn ang="0">
                    <a:pos x="174" y="313"/>
                  </a:cxn>
                  <a:cxn ang="0">
                    <a:pos x="182" y="316"/>
                  </a:cxn>
                  <a:cxn ang="0">
                    <a:pos x="12" y="0"/>
                  </a:cxn>
                  <a:cxn ang="0">
                    <a:pos x="0" y="6"/>
                  </a:cxn>
                  <a:cxn ang="0">
                    <a:pos x="170" y="322"/>
                  </a:cxn>
                  <a:cxn ang="0">
                    <a:pos x="177" y="325"/>
                  </a:cxn>
                  <a:cxn ang="0">
                    <a:pos x="170" y="322"/>
                  </a:cxn>
                  <a:cxn ang="0">
                    <a:pos x="173" y="325"/>
                  </a:cxn>
                  <a:cxn ang="0">
                    <a:pos x="179" y="325"/>
                  </a:cxn>
                  <a:cxn ang="0">
                    <a:pos x="182" y="320"/>
                  </a:cxn>
                  <a:cxn ang="0">
                    <a:pos x="182" y="316"/>
                  </a:cxn>
                  <a:cxn ang="0">
                    <a:pos x="174" y="313"/>
                  </a:cxn>
                </a:cxnLst>
                <a:rect l="0" t="0" r="r" b="b"/>
                <a:pathLst>
                  <a:path w="182" h="325">
                    <a:moveTo>
                      <a:pt x="174" y="313"/>
                    </a:moveTo>
                    <a:lnTo>
                      <a:pt x="182" y="316"/>
                    </a:lnTo>
                    <a:lnTo>
                      <a:pt x="12" y="0"/>
                    </a:lnTo>
                    <a:lnTo>
                      <a:pt x="0" y="6"/>
                    </a:lnTo>
                    <a:lnTo>
                      <a:pt x="170" y="322"/>
                    </a:lnTo>
                    <a:lnTo>
                      <a:pt x="177" y="325"/>
                    </a:lnTo>
                    <a:lnTo>
                      <a:pt x="170" y="322"/>
                    </a:lnTo>
                    <a:lnTo>
                      <a:pt x="173" y="325"/>
                    </a:lnTo>
                    <a:lnTo>
                      <a:pt x="179" y="325"/>
                    </a:lnTo>
                    <a:lnTo>
                      <a:pt x="182" y="320"/>
                    </a:lnTo>
                    <a:lnTo>
                      <a:pt x="182" y="316"/>
                    </a:lnTo>
                    <a:lnTo>
                      <a:pt x="174" y="3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11">
                <a:extLst>
                  <a:ext uri="{FF2B5EF4-FFF2-40B4-BE49-F238E27FC236}">
                    <a16:creationId xmlns:a16="http://schemas.microsoft.com/office/drawing/2014/main" id="{B5BEB913-92C8-EA41-85E9-807E770026C5}"/>
                  </a:ext>
                </a:extLst>
              </p:cNvPr>
              <p:cNvSpPr>
                <a:spLocks/>
              </p:cNvSpPr>
              <p:nvPr/>
            </p:nvSpPr>
            <p:spPr bwMode="auto">
              <a:xfrm>
                <a:off x="2952" y="1301"/>
                <a:ext cx="41" cy="20"/>
              </a:xfrm>
              <a:custGeom>
                <a:avLst/>
                <a:gdLst/>
                <a:ahLst/>
                <a:cxnLst>
                  <a:cxn ang="0">
                    <a:pos x="111" y="8"/>
                  </a:cxn>
                  <a:cxn ang="0">
                    <a:pos x="116" y="0"/>
                  </a:cxn>
                  <a:cxn ang="0">
                    <a:pos x="0" y="47"/>
                  </a:cxn>
                  <a:cxn ang="0">
                    <a:pos x="3" y="59"/>
                  </a:cxn>
                  <a:cxn ang="0">
                    <a:pos x="119" y="11"/>
                  </a:cxn>
                  <a:cxn ang="0">
                    <a:pos x="123" y="3"/>
                  </a:cxn>
                  <a:cxn ang="0">
                    <a:pos x="119" y="11"/>
                  </a:cxn>
                  <a:cxn ang="0">
                    <a:pos x="123" y="8"/>
                  </a:cxn>
                  <a:cxn ang="0">
                    <a:pos x="123" y="4"/>
                  </a:cxn>
                  <a:cxn ang="0">
                    <a:pos x="120" y="1"/>
                  </a:cxn>
                  <a:cxn ang="0">
                    <a:pos x="116" y="0"/>
                  </a:cxn>
                  <a:cxn ang="0">
                    <a:pos x="111" y="8"/>
                  </a:cxn>
                </a:cxnLst>
                <a:rect l="0" t="0" r="r" b="b"/>
                <a:pathLst>
                  <a:path w="123" h="59">
                    <a:moveTo>
                      <a:pt x="111" y="8"/>
                    </a:moveTo>
                    <a:lnTo>
                      <a:pt x="116" y="0"/>
                    </a:lnTo>
                    <a:lnTo>
                      <a:pt x="0" y="47"/>
                    </a:lnTo>
                    <a:lnTo>
                      <a:pt x="3" y="59"/>
                    </a:lnTo>
                    <a:lnTo>
                      <a:pt x="119" y="11"/>
                    </a:lnTo>
                    <a:lnTo>
                      <a:pt x="123" y="3"/>
                    </a:lnTo>
                    <a:lnTo>
                      <a:pt x="119" y="11"/>
                    </a:lnTo>
                    <a:lnTo>
                      <a:pt x="123" y="8"/>
                    </a:lnTo>
                    <a:lnTo>
                      <a:pt x="123" y="4"/>
                    </a:lnTo>
                    <a:lnTo>
                      <a:pt x="120" y="1"/>
                    </a:lnTo>
                    <a:lnTo>
                      <a:pt x="116" y="0"/>
                    </a:lnTo>
                    <a:lnTo>
                      <a:pt x="111" y="8"/>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Freeform 112">
                <a:extLst>
                  <a:ext uri="{FF2B5EF4-FFF2-40B4-BE49-F238E27FC236}">
                    <a16:creationId xmlns:a16="http://schemas.microsoft.com/office/drawing/2014/main" id="{1685FC85-7B1E-1841-8737-06D4A04EB164}"/>
                  </a:ext>
                </a:extLst>
              </p:cNvPr>
              <p:cNvSpPr>
                <a:spLocks/>
              </p:cNvSpPr>
              <p:nvPr/>
            </p:nvSpPr>
            <p:spPr bwMode="auto">
              <a:xfrm>
                <a:off x="2934" y="1182"/>
                <a:ext cx="96" cy="121"/>
              </a:xfrm>
              <a:custGeom>
                <a:avLst/>
                <a:gdLst/>
                <a:ahLst/>
                <a:cxnLst>
                  <a:cxn ang="0">
                    <a:pos x="287" y="316"/>
                  </a:cxn>
                  <a:cxn ang="0">
                    <a:pos x="117" y="0"/>
                  </a:cxn>
                  <a:cxn ang="0">
                    <a:pos x="0" y="47"/>
                  </a:cxn>
                  <a:cxn ang="0">
                    <a:pos x="170" y="363"/>
                  </a:cxn>
                  <a:cxn ang="0">
                    <a:pos x="287" y="316"/>
                  </a:cxn>
                </a:cxnLst>
                <a:rect l="0" t="0" r="r" b="b"/>
                <a:pathLst>
                  <a:path w="287" h="363">
                    <a:moveTo>
                      <a:pt x="287" y="316"/>
                    </a:moveTo>
                    <a:lnTo>
                      <a:pt x="117" y="0"/>
                    </a:lnTo>
                    <a:lnTo>
                      <a:pt x="0" y="47"/>
                    </a:lnTo>
                    <a:lnTo>
                      <a:pt x="170" y="363"/>
                    </a:lnTo>
                    <a:lnTo>
                      <a:pt x="287" y="3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13">
                <a:extLst>
                  <a:ext uri="{FF2B5EF4-FFF2-40B4-BE49-F238E27FC236}">
                    <a16:creationId xmlns:a16="http://schemas.microsoft.com/office/drawing/2014/main" id="{DFE4A678-78C2-364A-838F-F1B09EEB2A6A}"/>
                  </a:ext>
                </a:extLst>
              </p:cNvPr>
              <p:cNvSpPr>
                <a:spLocks/>
              </p:cNvSpPr>
              <p:nvPr/>
            </p:nvSpPr>
            <p:spPr bwMode="auto">
              <a:xfrm>
                <a:off x="2971" y="1180"/>
                <a:ext cx="61" cy="109"/>
              </a:xfrm>
              <a:custGeom>
                <a:avLst/>
                <a:gdLst/>
                <a:ahLst/>
                <a:cxnLst>
                  <a:cxn ang="0">
                    <a:pos x="7" y="12"/>
                  </a:cxn>
                  <a:cxn ang="0">
                    <a:pos x="0" y="9"/>
                  </a:cxn>
                  <a:cxn ang="0">
                    <a:pos x="170" y="325"/>
                  </a:cxn>
                  <a:cxn ang="0">
                    <a:pos x="182" y="319"/>
                  </a:cxn>
                  <a:cxn ang="0">
                    <a:pos x="12" y="3"/>
                  </a:cxn>
                  <a:cxn ang="0">
                    <a:pos x="4" y="0"/>
                  </a:cxn>
                  <a:cxn ang="0">
                    <a:pos x="12" y="3"/>
                  </a:cxn>
                  <a:cxn ang="0">
                    <a:pos x="9" y="0"/>
                  </a:cxn>
                  <a:cxn ang="0">
                    <a:pos x="4" y="0"/>
                  </a:cxn>
                  <a:cxn ang="0">
                    <a:pos x="0" y="4"/>
                  </a:cxn>
                  <a:cxn ang="0">
                    <a:pos x="0" y="9"/>
                  </a:cxn>
                  <a:cxn ang="0">
                    <a:pos x="7" y="12"/>
                  </a:cxn>
                </a:cxnLst>
                <a:rect l="0" t="0" r="r" b="b"/>
                <a:pathLst>
                  <a:path w="182" h="325">
                    <a:moveTo>
                      <a:pt x="7" y="12"/>
                    </a:moveTo>
                    <a:lnTo>
                      <a:pt x="0" y="9"/>
                    </a:lnTo>
                    <a:lnTo>
                      <a:pt x="170" y="325"/>
                    </a:lnTo>
                    <a:lnTo>
                      <a:pt x="182" y="319"/>
                    </a:lnTo>
                    <a:lnTo>
                      <a:pt x="12" y="3"/>
                    </a:lnTo>
                    <a:lnTo>
                      <a:pt x="4" y="0"/>
                    </a:lnTo>
                    <a:lnTo>
                      <a:pt x="12" y="3"/>
                    </a:lnTo>
                    <a:lnTo>
                      <a:pt x="9" y="0"/>
                    </a:lnTo>
                    <a:lnTo>
                      <a:pt x="4" y="0"/>
                    </a:lnTo>
                    <a:lnTo>
                      <a:pt x="0" y="4"/>
                    </a:lnTo>
                    <a:lnTo>
                      <a:pt x="0" y="9"/>
                    </a:lnTo>
                    <a:lnTo>
                      <a:pt x="7" y="1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14">
                <a:extLst>
                  <a:ext uri="{FF2B5EF4-FFF2-40B4-BE49-F238E27FC236}">
                    <a16:creationId xmlns:a16="http://schemas.microsoft.com/office/drawing/2014/main" id="{FC9A7F05-FB6A-CF4B-B6EB-32474D0256E3}"/>
                  </a:ext>
                </a:extLst>
              </p:cNvPr>
              <p:cNvSpPr>
                <a:spLocks/>
              </p:cNvSpPr>
              <p:nvPr/>
            </p:nvSpPr>
            <p:spPr bwMode="auto">
              <a:xfrm>
                <a:off x="2932" y="1180"/>
                <a:ext cx="41" cy="20"/>
              </a:xfrm>
              <a:custGeom>
                <a:avLst/>
                <a:gdLst/>
                <a:ahLst/>
                <a:cxnLst>
                  <a:cxn ang="0">
                    <a:pos x="12" y="50"/>
                  </a:cxn>
                  <a:cxn ang="0">
                    <a:pos x="8" y="59"/>
                  </a:cxn>
                  <a:cxn ang="0">
                    <a:pos x="124" y="12"/>
                  </a:cxn>
                  <a:cxn ang="0">
                    <a:pos x="121" y="0"/>
                  </a:cxn>
                  <a:cxn ang="0">
                    <a:pos x="5" y="47"/>
                  </a:cxn>
                  <a:cxn ang="0">
                    <a:pos x="0" y="56"/>
                  </a:cxn>
                  <a:cxn ang="0">
                    <a:pos x="5" y="47"/>
                  </a:cxn>
                  <a:cxn ang="0">
                    <a:pos x="2" y="50"/>
                  </a:cxn>
                  <a:cxn ang="0">
                    <a:pos x="0" y="55"/>
                  </a:cxn>
                  <a:cxn ang="0">
                    <a:pos x="3" y="58"/>
                  </a:cxn>
                  <a:cxn ang="0">
                    <a:pos x="8" y="59"/>
                  </a:cxn>
                  <a:cxn ang="0">
                    <a:pos x="12" y="50"/>
                  </a:cxn>
                </a:cxnLst>
                <a:rect l="0" t="0" r="r" b="b"/>
                <a:pathLst>
                  <a:path w="124" h="59">
                    <a:moveTo>
                      <a:pt x="12" y="50"/>
                    </a:moveTo>
                    <a:lnTo>
                      <a:pt x="8" y="59"/>
                    </a:lnTo>
                    <a:lnTo>
                      <a:pt x="124" y="12"/>
                    </a:lnTo>
                    <a:lnTo>
                      <a:pt x="121" y="0"/>
                    </a:lnTo>
                    <a:lnTo>
                      <a:pt x="5" y="47"/>
                    </a:lnTo>
                    <a:lnTo>
                      <a:pt x="0" y="56"/>
                    </a:lnTo>
                    <a:lnTo>
                      <a:pt x="5" y="47"/>
                    </a:lnTo>
                    <a:lnTo>
                      <a:pt x="2" y="50"/>
                    </a:lnTo>
                    <a:lnTo>
                      <a:pt x="0" y="55"/>
                    </a:lnTo>
                    <a:lnTo>
                      <a:pt x="3" y="58"/>
                    </a:lnTo>
                    <a:lnTo>
                      <a:pt x="8" y="59"/>
                    </a:lnTo>
                    <a:lnTo>
                      <a:pt x="12" y="5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15">
                <a:extLst>
                  <a:ext uri="{FF2B5EF4-FFF2-40B4-BE49-F238E27FC236}">
                    <a16:creationId xmlns:a16="http://schemas.microsoft.com/office/drawing/2014/main" id="{857700C9-16AE-FB4E-9513-FF78F715A834}"/>
                  </a:ext>
                </a:extLst>
              </p:cNvPr>
              <p:cNvSpPr>
                <a:spLocks/>
              </p:cNvSpPr>
              <p:nvPr/>
            </p:nvSpPr>
            <p:spPr bwMode="auto">
              <a:xfrm>
                <a:off x="2932" y="1197"/>
                <a:ext cx="61" cy="108"/>
              </a:xfrm>
              <a:custGeom>
                <a:avLst/>
                <a:gdLst/>
                <a:ahLst/>
                <a:cxnLst>
                  <a:cxn ang="0">
                    <a:pos x="175" y="313"/>
                  </a:cxn>
                  <a:cxn ang="0">
                    <a:pos x="182" y="316"/>
                  </a:cxn>
                  <a:cxn ang="0">
                    <a:pos x="12" y="0"/>
                  </a:cxn>
                  <a:cxn ang="0">
                    <a:pos x="0" y="6"/>
                  </a:cxn>
                  <a:cxn ang="0">
                    <a:pos x="170" y="322"/>
                  </a:cxn>
                  <a:cxn ang="0">
                    <a:pos x="178" y="325"/>
                  </a:cxn>
                  <a:cxn ang="0">
                    <a:pos x="170" y="322"/>
                  </a:cxn>
                  <a:cxn ang="0">
                    <a:pos x="173" y="325"/>
                  </a:cxn>
                  <a:cxn ang="0">
                    <a:pos x="179" y="325"/>
                  </a:cxn>
                  <a:cxn ang="0">
                    <a:pos x="182" y="320"/>
                  </a:cxn>
                  <a:cxn ang="0">
                    <a:pos x="182" y="316"/>
                  </a:cxn>
                  <a:cxn ang="0">
                    <a:pos x="175" y="313"/>
                  </a:cxn>
                </a:cxnLst>
                <a:rect l="0" t="0" r="r" b="b"/>
                <a:pathLst>
                  <a:path w="182" h="325">
                    <a:moveTo>
                      <a:pt x="175" y="313"/>
                    </a:moveTo>
                    <a:lnTo>
                      <a:pt x="182" y="316"/>
                    </a:lnTo>
                    <a:lnTo>
                      <a:pt x="12" y="0"/>
                    </a:lnTo>
                    <a:lnTo>
                      <a:pt x="0" y="6"/>
                    </a:lnTo>
                    <a:lnTo>
                      <a:pt x="170" y="322"/>
                    </a:lnTo>
                    <a:lnTo>
                      <a:pt x="178" y="325"/>
                    </a:lnTo>
                    <a:lnTo>
                      <a:pt x="170" y="322"/>
                    </a:lnTo>
                    <a:lnTo>
                      <a:pt x="173" y="325"/>
                    </a:lnTo>
                    <a:lnTo>
                      <a:pt x="179" y="325"/>
                    </a:lnTo>
                    <a:lnTo>
                      <a:pt x="182" y="320"/>
                    </a:lnTo>
                    <a:lnTo>
                      <a:pt x="182" y="316"/>
                    </a:lnTo>
                    <a:lnTo>
                      <a:pt x="175" y="3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16">
                <a:extLst>
                  <a:ext uri="{FF2B5EF4-FFF2-40B4-BE49-F238E27FC236}">
                    <a16:creationId xmlns:a16="http://schemas.microsoft.com/office/drawing/2014/main" id="{6558DD05-4DCD-574C-B351-167A09FDB56B}"/>
                  </a:ext>
                </a:extLst>
              </p:cNvPr>
              <p:cNvSpPr>
                <a:spLocks/>
              </p:cNvSpPr>
              <p:nvPr/>
            </p:nvSpPr>
            <p:spPr bwMode="auto">
              <a:xfrm>
                <a:off x="2990" y="1286"/>
                <a:ext cx="42" cy="19"/>
              </a:xfrm>
              <a:custGeom>
                <a:avLst/>
                <a:gdLst/>
                <a:ahLst/>
                <a:cxnLst>
                  <a:cxn ang="0">
                    <a:pos x="112" y="9"/>
                  </a:cxn>
                  <a:cxn ang="0">
                    <a:pos x="117" y="0"/>
                  </a:cxn>
                  <a:cxn ang="0">
                    <a:pos x="0" y="47"/>
                  </a:cxn>
                  <a:cxn ang="0">
                    <a:pos x="3" y="59"/>
                  </a:cxn>
                  <a:cxn ang="0">
                    <a:pos x="120" y="11"/>
                  </a:cxn>
                  <a:cxn ang="0">
                    <a:pos x="124" y="3"/>
                  </a:cxn>
                  <a:cxn ang="0">
                    <a:pos x="120" y="11"/>
                  </a:cxn>
                  <a:cxn ang="0">
                    <a:pos x="124" y="9"/>
                  </a:cxn>
                  <a:cxn ang="0">
                    <a:pos x="124" y="4"/>
                  </a:cxn>
                  <a:cxn ang="0">
                    <a:pos x="121" y="1"/>
                  </a:cxn>
                  <a:cxn ang="0">
                    <a:pos x="117" y="0"/>
                  </a:cxn>
                  <a:cxn ang="0">
                    <a:pos x="112" y="9"/>
                  </a:cxn>
                </a:cxnLst>
                <a:rect l="0" t="0" r="r" b="b"/>
                <a:pathLst>
                  <a:path w="124" h="59">
                    <a:moveTo>
                      <a:pt x="112" y="9"/>
                    </a:moveTo>
                    <a:lnTo>
                      <a:pt x="117" y="0"/>
                    </a:lnTo>
                    <a:lnTo>
                      <a:pt x="0" y="47"/>
                    </a:lnTo>
                    <a:lnTo>
                      <a:pt x="3" y="59"/>
                    </a:lnTo>
                    <a:lnTo>
                      <a:pt x="120" y="11"/>
                    </a:lnTo>
                    <a:lnTo>
                      <a:pt x="124" y="3"/>
                    </a:lnTo>
                    <a:lnTo>
                      <a:pt x="120" y="11"/>
                    </a:lnTo>
                    <a:lnTo>
                      <a:pt x="124" y="9"/>
                    </a:lnTo>
                    <a:lnTo>
                      <a:pt x="124" y="4"/>
                    </a:lnTo>
                    <a:lnTo>
                      <a:pt x="121" y="1"/>
                    </a:lnTo>
                    <a:lnTo>
                      <a:pt x="117" y="0"/>
                    </a:lnTo>
                    <a:lnTo>
                      <a:pt x="112"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Freeform 117">
                <a:extLst>
                  <a:ext uri="{FF2B5EF4-FFF2-40B4-BE49-F238E27FC236}">
                    <a16:creationId xmlns:a16="http://schemas.microsoft.com/office/drawing/2014/main" id="{D79348C4-7309-E347-93FC-5877DDEDB705}"/>
                  </a:ext>
                </a:extLst>
              </p:cNvPr>
              <p:cNvSpPr>
                <a:spLocks/>
              </p:cNvSpPr>
              <p:nvPr/>
            </p:nvSpPr>
            <p:spPr bwMode="auto">
              <a:xfrm>
                <a:off x="2684" y="1238"/>
                <a:ext cx="484" cy="233"/>
              </a:xfrm>
              <a:custGeom>
                <a:avLst/>
                <a:gdLst/>
                <a:ahLst/>
                <a:cxnLst>
                  <a:cxn ang="0">
                    <a:pos x="1454" y="125"/>
                  </a:cxn>
                  <a:cxn ang="0">
                    <a:pos x="1386" y="0"/>
                  </a:cxn>
                  <a:cxn ang="0">
                    <a:pos x="0" y="573"/>
                  </a:cxn>
                  <a:cxn ang="0">
                    <a:pos x="66" y="699"/>
                  </a:cxn>
                  <a:cxn ang="0">
                    <a:pos x="1454" y="125"/>
                  </a:cxn>
                </a:cxnLst>
                <a:rect l="0" t="0" r="r" b="b"/>
                <a:pathLst>
                  <a:path w="1454" h="699">
                    <a:moveTo>
                      <a:pt x="1454" y="125"/>
                    </a:moveTo>
                    <a:lnTo>
                      <a:pt x="1386" y="0"/>
                    </a:lnTo>
                    <a:lnTo>
                      <a:pt x="0" y="573"/>
                    </a:lnTo>
                    <a:lnTo>
                      <a:pt x="66" y="699"/>
                    </a:lnTo>
                    <a:lnTo>
                      <a:pt x="1454" y="125"/>
                    </a:lnTo>
                    <a:close/>
                  </a:path>
                </a:pathLst>
              </a:custGeom>
              <a:solidFill>
                <a:srgbClr val="FFBF4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18">
                <a:extLst>
                  <a:ext uri="{FF2B5EF4-FFF2-40B4-BE49-F238E27FC236}">
                    <a16:creationId xmlns:a16="http://schemas.microsoft.com/office/drawing/2014/main" id="{5CCD6B83-1A21-6A47-8AA6-D2F3CF1AA3B1}"/>
                  </a:ext>
                </a:extLst>
              </p:cNvPr>
              <p:cNvSpPr>
                <a:spLocks/>
              </p:cNvSpPr>
              <p:nvPr/>
            </p:nvSpPr>
            <p:spPr bwMode="auto">
              <a:xfrm>
                <a:off x="3144" y="1236"/>
                <a:ext cx="26" cy="45"/>
              </a:xfrm>
              <a:custGeom>
                <a:avLst/>
                <a:gdLst/>
                <a:ahLst/>
                <a:cxnLst>
                  <a:cxn ang="0">
                    <a:pos x="7" y="12"/>
                  </a:cxn>
                  <a:cxn ang="0">
                    <a:pos x="0" y="9"/>
                  </a:cxn>
                  <a:cxn ang="0">
                    <a:pos x="68" y="134"/>
                  </a:cxn>
                  <a:cxn ang="0">
                    <a:pos x="80" y="128"/>
                  </a:cxn>
                  <a:cxn ang="0">
                    <a:pos x="12" y="3"/>
                  </a:cxn>
                  <a:cxn ang="0">
                    <a:pos x="4" y="0"/>
                  </a:cxn>
                  <a:cxn ang="0">
                    <a:pos x="12" y="3"/>
                  </a:cxn>
                  <a:cxn ang="0">
                    <a:pos x="9" y="0"/>
                  </a:cxn>
                  <a:cxn ang="0">
                    <a:pos x="4" y="0"/>
                  </a:cxn>
                  <a:cxn ang="0">
                    <a:pos x="0" y="5"/>
                  </a:cxn>
                  <a:cxn ang="0">
                    <a:pos x="0" y="9"/>
                  </a:cxn>
                  <a:cxn ang="0">
                    <a:pos x="7" y="12"/>
                  </a:cxn>
                </a:cxnLst>
                <a:rect l="0" t="0" r="r" b="b"/>
                <a:pathLst>
                  <a:path w="80" h="134">
                    <a:moveTo>
                      <a:pt x="7" y="12"/>
                    </a:moveTo>
                    <a:lnTo>
                      <a:pt x="0" y="9"/>
                    </a:lnTo>
                    <a:lnTo>
                      <a:pt x="68" y="134"/>
                    </a:lnTo>
                    <a:lnTo>
                      <a:pt x="80" y="128"/>
                    </a:lnTo>
                    <a:lnTo>
                      <a:pt x="12" y="3"/>
                    </a:lnTo>
                    <a:lnTo>
                      <a:pt x="4" y="0"/>
                    </a:lnTo>
                    <a:lnTo>
                      <a:pt x="12" y="3"/>
                    </a:lnTo>
                    <a:lnTo>
                      <a:pt x="9" y="0"/>
                    </a:lnTo>
                    <a:lnTo>
                      <a:pt x="4" y="0"/>
                    </a:lnTo>
                    <a:lnTo>
                      <a:pt x="0" y="5"/>
                    </a:lnTo>
                    <a:lnTo>
                      <a:pt x="0" y="9"/>
                    </a:lnTo>
                    <a:lnTo>
                      <a:pt x="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19">
                <a:extLst>
                  <a:ext uri="{FF2B5EF4-FFF2-40B4-BE49-F238E27FC236}">
                    <a16:creationId xmlns:a16="http://schemas.microsoft.com/office/drawing/2014/main" id="{7A360B92-3CC0-4C4E-9CE6-BE17CF3B5D27}"/>
                  </a:ext>
                </a:extLst>
              </p:cNvPr>
              <p:cNvSpPr>
                <a:spLocks/>
              </p:cNvSpPr>
              <p:nvPr/>
            </p:nvSpPr>
            <p:spPr bwMode="auto">
              <a:xfrm>
                <a:off x="2682" y="1236"/>
                <a:ext cx="464" cy="195"/>
              </a:xfrm>
              <a:custGeom>
                <a:avLst/>
                <a:gdLst/>
                <a:ahLst/>
                <a:cxnLst>
                  <a:cxn ang="0">
                    <a:pos x="11" y="576"/>
                  </a:cxn>
                  <a:cxn ang="0">
                    <a:pos x="7" y="585"/>
                  </a:cxn>
                  <a:cxn ang="0">
                    <a:pos x="1393" y="12"/>
                  </a:cxn>
                  <a:cxn ang="0">
                    <a:pos x="1390" y="0"/>
                  </a:cxn>
                  <a:cxn ang="0">
                    <a:pos x="4" y="573"/>
                  </a:cxn>
                  <a:cxn ang="0">
                    <a:pos x="0" y="582"/>
                  </a:cxn>
                  <a:cxn ang="0">
                    <a:pos x="4" y="573"/>
                  </a:cxn>
                  <a:cxn ang="0">
                    <a:pos x="1" y="576"/>
                  </a:cxn>
                  <a:cxn ang="0">
                    <a:pos x="0" y="580"/>
                  </a:cxn>
                  <a:cxn ang="0">
                    <a:pos x="3" y="583"/>
                  </a:cxn>
                  <a:cxn ang="0">
                    <a:pos x="7" y="585"/>
                  </a:cxn>
                  <a:cxn ang="0">
                    <a:pos x="11" y="576"/>
                  </a:cxn>
                </a:cxnLst>
                <a:rect l="0" t="0" r="r" b="b"/>
                <a:pathLst>
                  <a:path w="1393" h="585">
                    <a:moveTo>
                      <a:pt x="11" y="576"/>
                    </a:moveTo>
                    <a:lnTo>
                      <a:pt x="7" y="585"/>
                    </a:lnTo>
                    <a:lnTo>
                      <a:pt x="1393" y="12"/>
                    </a:lnTo>
                    <a:lnTo>
                      <a:pt x="1390" y="0"/>
                    </a:lnTo>
                    <a:lnTo>
                      <a:pt x="4" y="573"/>
                    </a:lnTo>
                    <a:lnTo>
                      <a:pt x="0" y="582"/>
                    </a:lnTo>
                    <a:lnTo>
                      <a:pt x="4" y="573"/>
                    </a:lnTo>
                    <a:lnTo>
                      <a:pt x="1" y="576"/>
                    </a:lnTo>
                    <a:lnTo>
                      <a:pt x="0" y="580"/>
                    </a:lnTo>
                    <a:lnTo>
                      <a:pt x="3" y="583"/>
                    </a:lnTo>
                    <a:lnTo>
                      <a:pt x="7" y="585"/>
                    </a:lnTo>
                    <a:lnTo>
                      <a:pt x="11" y="5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20">
                <a:extLst>
                  <a:ext uri="{FF2B5EF4-FFF2-40B4-BE49-F238E27FC236}">
                    <a16:creationId xmlns:a16="http://schemas.microsoft.com/office/drawing/2014/main" id="{3B5F04FF-189A-9B47-9221-044F77846663}"/>
                  </a:ext>
                </a:extLst>
              </p:cNvPr>
              <p:cNvSpPr>
                <a:spLocks/>
              </p:cNvSpPr>
              <p:nvPr/>
            </p:nvSpPr>
            <p:spPr bwMode="auto">
              <a:xfrm>
                <a:off x="2682" y="1428"/>
                <a:ext cx="26" cy="45"/>
              </a:xfrm>
              <a:custGeom>
                <a:avLst/>
                <a:gdLst/>
                <a:ahLst/>
                <a:cxnLst>
                  <a:cxn ang="0">
                    <a:pos x="71" y="123"/>
                  </a:cxn>
                  <a:cxn ang="0">
                    <a:pos x="78" y="126"/>
                  </a:cxn>
                  <a:cxn ang="0">
                    <a:pos x="11" y="0"/>
                  </a:cxn>
                  <a:cxn ang="0">
                    <a:pos x="0" y="6"/>
                  </a:cxn>
                  <a:cxn ang="0">
                    <a:pos x="66" y="132"/>
                  </a:cxn>
                  <a:cxn ang="0">
                    <a:pos x="74" y="135"/>
                  </a:cxn>
                  <a:cxn ang="0">
                    <a:pos x="66" y="132"/>
                  </a:cxn>
                  <a:cxn ang="0">
                    <a:pos x="69" y="135"/>
                  </a:cxn>
                  <a:cxn ang="0">
                    <a:pos x="75" y="135"/>
                  </a:cxn>
                  <a:cxn ang="0">
                    <a:pos x="78" y="130"/>
                  </a:cxn>
                  <a:cxn ang="0">
                    <a:pos x="78" y="126"/>
                  </a:cxn>
                  <a:cxn ang="0">
                    <a:pos x="71" y="123"/>
                  </a:cxn>
                </a:cxnLst>
                <a:rect l="0" t="0" r="r" b="b"/>
                <a:pathLst>
                  <a:path w="78" h="135">
                    <a:moveTo>
                      <a:pt x="71" y="123"/>
                    </a:moveTo>
                    <a:lnTo>
                      <a:pt x="78" y="126"/>
                    </a:lnTo>
                    <a:lnTo>
                      <a:pt x="11" y="0"/>
                    </a:lnTo>
                    <a:lnTo>
                      <a:pt x="0" y="6"/>
                    </a:lnTo>
                    <a:lnTo>
                      <a:pt x="66" y="132"/>
                    </a:lnTo>
                    <a:lnTo>
                      <a:pt x="74" y="135"/>
                    </a:lnTo>
                    <a:lnTo>
                      <a:pt x="66" y="132"/>
                    </a:lnTo>
                    <a:lnTo>
                      <a:pt x="69" y="135"/>
                    </a:lnTo>
                    <a:lnTo>
                      <a:pt x="75" y="135"/>
                    </a:lnTo>
                    <a:lnTo>
                      <a:pt x="78" y="130"/>
                    </a:lnTo>
                    <a:lnTo>
                      <a:pt x="78" y="126"/>
                    </a:lnTo>
                    <a:lnTo>
                      <a:pt x="71" y="12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21">
                <a:extLst>
                  <a:ext uri="{FF2B5EF4-FFF2-40B4-BE49-F238E27FC236}">
                    <a16:creationId xmlns:a16="http://schemas.microsoft.com/office/drawing/2014/main" id="{F6DF0AB5-78FE-A14F-84B6-8C157C4421E6}"/>
                  </a:ext>
                </a:extLst>
              </p:cNvPr>
              <p:cNvSpPr>
                <a:spLocks/>
              </p:cNvSpPr>
              <p:nvPr/>
            </p:nvSpPr>
            <p:spPr bwMode="auto">
              <a:xfrm>
                <a:off x="2705" y="1278"/>
                <a:ext cx="465" cy="195"/>
              </a:xfrm>
              <a:custGeom>
                <a:avLst/>
                <a:gdLst/>
                <a:ahLst/>
                <a:cxnLst>
                  <a:cxn ang="0">
                    <a:pos x="1383" y="9"/>
                  </a:cxn>
                  <a:cxn ang="0">
                    <a:pos x="1387" y="0"/>
                  </a:cxn>
                  <a:cxn ang="0">
                    <a:pos x="0" y="574"/>
                  </a:cxn>
                  <a:cxn ang="0">
                    <a:pos x="3" y="586"/>
                  </a:cxn>
                  <a:cxn ang="0">
                    <a:pos x="1390" y="12"/>
                  </a:cxn>
                  <a:cxn ang="0">
                    <a:pos x="1395" y="3"/>
                  </a:cxn>
                  <a:cxn ang="0">
                    <a:pos x="1390" y="12"/>
                  </a:cxn>
                  <a:cxn ang="0">
                    <a:pos x="1395" y="9"/>
                  </a:cxn>
                  <a:cxn ang="0">
                    <a:pos x="1395" y="4"/>
                  </a:cxn>
                  <a:cxn ang="0">
                    <a:pos x="1392" y="1"/>
                  </a:cxn>
                  <a:cxn ang="0">
                    <a:pos x="1387" y="0"/>
                  </a:cxn>
                  <a:cxn ang="0">
                    <a:pos x="1383" y="9"/>
                  </a:cxn>
                </a:cxnLst>
                <a:rect l="0" t="0" r="r" b="b"/>
                <a:pathLst>
                  <a:path w="1395" h="586">
                    <a:moveTo>
                      <a:pt x="1383" y="9"/>
                    </a:moveTo>
                    <a:lnTo>
                      <a:pt x="1387" y="0"/>
                    </a:lnTo>
                    <a:lnTo>
                      <a:pt x="0" y="574"/>
                    </a:lnTo>
                    <a:lnTo>
                      <a:pt x="3" y="586"/>
                    </a:lnTo>
                    <a:lnTo>
                      <a:pt x="1390" y="12"/>
                    </a:lnTo>
                    <a:lnTo>
                      <a:pt x="1395" y="3"/>
                    </a:lnTo>
                    <a:lnTo>
                      <a:pt x="1390" y="12"/>
                    </a:lnTo>
                    <a:lnTo>
                      <a:pt x="1395" y="9"/>
                    </a:lnTo>
                    <a:lnTo>
                      <a:pt x="1395" y="4"/>
                    </a:lnTo>
                    <a:lnTo>
                      <a:pt x="1392" y="1"/>
                    </a:lnTo>
                    <a:lnTo>
                      <a:pt x="1387" y="0"/>
                    </a:lnTo>
                    <a:lnTo>
                      <a:pt x="1383"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Freeform 122">
                <a:extLst>
                  <a:ext uri="{FF2B5EF4-FFF2-40B4-BE49-F238E27FC236}">
                    <a16:creationId xmlns:a16="http://schemas.microsoft.com/office/drawing/2014/main" id="{B019A656-6E85-C04D-86BA-1CAD596440D0}"/>
                  </a:ext>
                </a:extLst>
              </p:cNvPr>
              <p:cNvSpPr>
                <a:spLocks/>
              </p:cNvSpPr>
              <p:nvPr/>
            </p:nvSpPr>
            <p:spPr bwMode="auto">
              <a:xfrm>
                <a:off x="2627" y="1353"/>
                <a:ext cx="120" cy="195"/>
              </a:xfrm>
              <a:custGeom>
                <a:avLst/>
                <a:gdLst/>
                <a:ahLst/>
                <a:cxnLst>
                  <a:cxn ang="0">
                    <a:pos x="47" y="0"/>
                  </a:cxn>
                  <a:cxn ang="0">
                    <a:pos x="24" y="17"/>
                  </a:cxn>
                  <a:cxn ang="0">
                    <a:pos x="9" y="45"/>
                  </a:cxn>
                  <a:cxn ang="0">
                    <a:pos x="0" y="80"/>
                  </a:cxn>
                  <a:cxn ang="0">
                    <a:pos x="0" y="123"/>
                  </a:cxn>
                  <a:cxn ang="0">
                    <a:pos x="7" y="174"/>
                  </a:cxn>
                  <a:cxn ang="0">
                    <a:pos x="21" y="227"/>
                  </a:cxn>
                  <a:cxn ang="0">
                    <a:pos x="43" y="287"/>
                  </a:cxn>
                  <a:cxn ang="0">
                    <a:pos x="71" y="346"/>
                  </a:cxn>
                  <a:cxn ang="0">
                    <a:pos x="87" y="376"/>
                  </a:cxn>
                  <a:cxn ang="0">
                    <a:pos x="105" y="404"/>
                  </a:cxn>
                  <a:cxn ang="0">
                    <a:pos x="124" y="429"/>
                  </a:cxn>
                  <a:cxn ang="0">
                    <a:pos x="142" y="454"/>
                  </a:cxn>
                  <a:cxn ang="0">
                    <a:pos x="161" y="478"/>
                  </a:cxn>
                  <a:cxn ang="0">
                    <a:pos x="180" y="499"/>
                  </a:cxn>
                  <a:cxn ang="0">
                    <a:pos x="201" y="518"/>
                  </a:cxn>
                  <a:cxn ang="0">
                    <a:pos x="220" y="534"/>
                  </a:cxn>
                  <a:cxn ang="0">
                    <a:pos x="240" y="551"/>
                  </a:cxn>
                  <a:cxn ang="0">
                    <a:pos x="259" y="563"/>
                  </a:cxn>
                  <a:cxn ang="0">
                    <a:pos x="278" y="573"/>
                  </a:cxn>
                  <a:cxn ang="0">
                    <a:pos x="296" y="580"/>
                  </a:cxn>
                  <a:cxn ang="0">
                    <a:pos x="312" y="585"/>
                  </a:cxn>
                  <a:cxn ang="0">
                    <a:pos x="330" y="586"/>
                  </a:cxn>
                  <a:cxn ang="0">
                    <a:pos x="345" y="586"/>
                  </a:cxn>
                  <a:cxn ang="0">
                    <a:pos x="359" y="582"/>
                  </a:cxn>
                  <a:cxn ang="0">
                    <a:pos x="47" y="0"/>
                  </a:cxn>
                </a:cxnLst>
                <a:rect l="0" t="0" r="r" b="b"/>
                <a:pathLst>
                  <a:path w="359" h="586">
                    <a:moveTo>
                      <a:pt x="47" y="0"/>
                    </a:moveTo>
                    <a:lnTo>
                      <a:pt x="24" y="17"/>
                    </a:lnTo>
                    <a:lnTo>
                      <a:pt x="9" y="45"/>
                    </a:lnTo>
                    <a:lnTo>
                      <a:pt x="0" y="80"/>
                    </a:lnTo>
                    <a:lnTo>
                      <a:pt x="0" y="123"/>
                    </a:lnTo>
                    <a:lnTo>
                      <a:pt x="7" y="174"/>
                    </a:lnTo>
                    <a:lnTo>
                      <a:pt x="21" y="227"/>
                    </a:lnTo>
                    <a:lnTo>
                      <a:pt x="43" y="287"/>
                    </a:lnTo>
                    <a:lnTo>
                      <a:pt x="71" y="346"/>
                    </a:lnTo>
                    <a:lnTo>
                      <a:pt x="87" y="376"/>
                    </a:lnTo>
                    <a:lnTo>
                      <a:pt x="105" y="404"/>
                    </a:lnTo>
                    <a:lnTo>
                      <a:pt x="124" y="429"/>
                    </a:lnTo>
                    <a:lnTo>
                      <a:pt x="142" y="454"/>
                    </a:lnTo>
                    <a:lnTo>
                      <a:pt x="161" y="478"/>
                    </a:lnTo>
                    <a:lnTo>
                      <a:pt x="180" y="499"/>
                    </a:lnTo>
                    <a:lnTo>
                      <a:pt x="201" y="518"/>
                    </a:lnTo>
                    <a:lnTo>
                      <a:pt x="220" y="534"/>
                    </a:lnTo>
                    <a:lnTo>
                      <a:pt x="240" y="551"/>
                    </a:lnTo>
                    <a:lnTo>
                      <a:pt x="259" y="563"/>
                    </a:lnTo>
                    <a:lnTo>
                      <a:pt x="278" y="573"/>
                    </a:lnTo>
                    <a:lnTo>
                      <a:pt x="296" y="580"/>
                    </a:lnTo>
                    <a:lnTo>
                      <a:pt x="312" y="585"/>
                    </a:lnTo>
                    <a:lnTo>
                      <a:pt x="330" y="586"/>
                    </a:lnTo>
                    <a:lnTo>
                      <a:pt x="345" y="586"/>
                    </a:lnTo>
                    <a:lnTo>
                      <a:pt x="359" y="582"/>
                    </a:lnTo>
                    <a:lnTo>
                      <a:pt x="47" y="0"/>
                    </a:lnTo>
                    <a:close/>
                  </a:path>
                </a:pathLst>
              </a:custGeom>
              <a:solidFill>
                <a:srgbClr val="33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23">
                <a:extLst>
                  <a:ext uri="{FF2B5EF4-FFF2-40B4-BE49-F238E27FC236}">
                    <a16:creationId xmlns:a16="http://schemas.microsoft.com/office/drawing/2014/main" id="{0BD32F87-2B31-FB4F-9E47-00FA8622D546}"/>
                  </a:ext>
                </a:extLst>
              </p:cNvPr>
              <p:cNvSpPr>
                <a:spLocks/>
              </p:cNvSpPr>
              <p:nvPr/>
            </p:nvSpPr>
            <p:spPr bwMode="auto">
              <a:xfrm>
                <a:off x="2625" y="1351"/>
                <a:ext cx="28" cy="118"/>
              </a:xfrm>
              <a:custGeom>
                <a:avLst/>
                <a:gdLst/>
                <a:ahLst/>
                <a:cxnLst>
                  <a:cxn ang="0">
                    <a:pos x="83" y="349"/>
                  </a:cxn>
                  <a:cxn ang="0">
                    <a:pos x="83" y="349"/>
                  </a:cxn>
                  <a:cxn ang="0">
                    <a:pos x="55" y="291"/>
                  </a:cxn>
                  <a:cxn ang="0">
                    <a:pos x="32" y="232"/>
                  </a:cxn>
                  <a:cxn ang="0">
                    <a:pos x="19" y="180"/>
                  </a:cxn>
                  <a:cxn ang="0">
                    <a:pos x="12" y="129"/>
                  </a:cxn>
                  <a:cxn ang="0">
                    <a:pos x="12" y="86"/>
                  </a:cxn>
                  <a:cxn ang="0">
                    <a:pos x="21" y="52"/>
                  </a:cxn>
                  <a:cxn ang="0">
                    <a:pos x="34" y="27"/>
                  </a:cxn>
                  <a:cxn ang="0">
                    <a:pos x="55" y="12"/>
                  </a:cxn>
                  <a:cxn ang="0">
                    <a:pos x="52" y="0"/>
                  </a:cxn>
                  <a:cxn ang="0">
                    <a:pos x="25" y="18"/>
                  </a:cxn>
                  <a:cxn ang="0">
                    <a:pos x="9" y="49"/>
                  </a:cxn>
                  <a:cxn ang="0">
                    <a:pos x="0" y="86"/>
                  </a:cxn>
                  <a:cxn ang="0">
                    <a:pos x="0" y="129"/>
                  </a:cxn>
                  <a:cxn ang="0">
                    <a:pos x="7" y="180"/>
                  </a:cxn>
                  <a:cxn ang="0">
                    <a:pos x="21" y="235"/>
                  </a:cxn>
                  <a:cxn ang="0">
                    <a:pos x="43" y="294"/>
                  </a:cxn>
                  <a:cxn ang="0">
                    <a:pos x="71" y="355"/>
                  </a:cxn>
                  <a:cxn ang="0">
                    <a:pos x="71" y="355"/>
                  </a:cxn>
                  <a:cxn ang="0">
                    <a:pos x="83" y="349"/>
                  </a:cxn>
                </a:cxnLst>
                <a:rect l="0" t="0" r="r" b="b"/>
                <a:pathLst>
                  <a:path w="83" h="355">
                    <a:moveTo>
                      <a:pt x="83" y="349"/>
                    </a:moveTo>
                    <a:lnTo>
                      <a:pt x="83" y="349"/>
                    </a:lnTo>
                    <a:lnTo>
                      <a:pt x="55" y="291"/>
                    </a:lnTo>
                    <a:lnTo>
                      <a:pt x="32" y="232"/>
                    </a:lnTo>
                    <a:lnTo>
                      <a:pt x="19" y="180"/>
                    </a:lnTo>
                    <a:lnTo>
                      <a:pt x="12" y="129"/>
                    </a:lnTo>
                    <a:lnTo>
                      <a:pt x="12" y="86"/>
                    </a:lnTo>
                    <a:lnTo>
                      <a:pt x="21" y="52"/>
                    </a:lnTo>
                    <a:lnTo>
                      <a:pt x="34" y="27"/>
                    </a:lnTo>
                    <a:lnTo>
                      <a:pt x="55" y="12"/>
                    </a:lnTo>
                    <a:lnTo>
                      <a:pt x="52" y="0"/>
                    </a:lnTo>
                    <a:lnTo>
                      <a:pt x="25" y="18"/>
                    </a:lnTo>
                    <a:lnTo>
                      <a:pt x="9" y="49"/>
                    </a:lnTo>
                    <a:lnTo>
                      <a:pt x="0" y="86"/>
                    </a:lnTo>
                    <a:lnTo>
                      <a:pt x="0" y="129"/>
                    </a:lnTo>
                    <a:lnTo>
                      <a:pt x="7" y="180"/>
                    </a:lnTo>
                    <a:lnTo>
                      <a:pt x="21" y="235"/>
                    </a:lnTo>
                    <a:lnTo>
                      <a:pt x="43" y="294"/>
                    </a:lnTo>
                    <a:lnTo>
                      <a:pt x="71" y="355"/>
                    </a:lnTo>
                    <a:lnTo>
                      <a:pt x="71" y="355"/>
                    </a:lnTo>
                    <a:lnTo>
                      <a:pt x="83" y="34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24">
                <a:extLst>
                  <a:ext uri="{FF2B5EF4-FFF2-40B4-BE49-F238E27FC236}">
                    <a16:creationId xmlns:a16="http://schemas.microsoft.com/office/drawing/2014/main" id="{E9DC40DD-796A-0142-99F9-963C352A1782}"/>
                  </a:ext>
                </a:extLst>
              </p:cNvPr>
              <p:cNvSpPr>
                <a:spLocks/>
              </p:cNvSpPr>
              <p:nvPr/>
            </p:nvSpPr>
            <p:spPr bwMode="auto">
              <a:xfrm>
                <a:off x="2649" y="1467"/>
                <a:ext cx="100" cy="84"/>
              </a:xfrm>
              <a:custGeom>
                <a:avLst/>
                <a:gdLst/>
                <a:ahLst/>
                <a:cxnLst>
                  <a:cxn ang="0">
                    <a:pos x="288" y="242"/>
                  </a:cxn>
                  <a:cxn ang="0">
                    <a:pos x="293" y="233"/>
                  </a:cxn>
                  <a:cxn ang="0">
                    <a:pos x="280" y="237"/>
                  </a:cxn>
                  <a:cxn ang="0">
                    <a:pos x="265" y="236"/>
                  </a:cxn>
                  <a:cxn ang="0">
                    <a:pos x="247" y="236"/>
                  </a:cxn>
                  <a:cxn ang="0">
                    <a:pos x="232" y="231"/>
                  </a:cxn>
                  <a:cxn ang="0">
                    <a:pos x="216" y="224"/>
                  </a:cxn>
                  <a:cxn ang="0">
                    <a:pos x="197" y="214"/>
                  </a:cxn>
                  <a:cxn ang="0">
                    <a:pos x="177" y="202"/>
                  </a:cxn>
                  <a:cxn ang="0">
                    <a:pos x="160" y="187"/>
                  </a:cxn>
                  <a:cxn ang="0">
                    <a:pos x="141" y="171"/>
                  </a:cxn>
                  <a:cxn ang="0">
                    <a:pos x="120" y="151"/>
                  </a:cxn>
                  <a:cxn ang="0">
                    <a:pos x="101" y="131"/>
                  </a:cxn>
                  <a:cxn ang="0">
                    <a:pos x="81" y="107"/>
                  </a:cxn>
                  <a:cxn ang="0">
                    <a:pos x="65" y="83"/>
                  </a:cxn>
                  <a:cxn ang="0">
                    <a:pos x="46" y="58"/>
                  </a:cxn>
                  <a:cxn ang="0">
                    <a:pos x="28" y="30"/>
                  </a:cxn>
                  <a:cxn ang="0">
                    <a:pos x="12" y="0"/>
                  </a:cxn>
                  <a:cxn ang="0">
                    <a:pos x="0" y="6"/>
                  </a:cxn>
                  <a:cxn ang="0">
                    <a:pos x="16" y="36"/>
                  </a:cxn>
                  <a:cxn ang="0">
                    <a:pos x="34" y="64"/>
                  </a:cxn>
                  <a:cxn ang="0">
                    <a:pos x="53" y="89"/>
                  </a:cxn>
                  <a:cxn ang="0">
                    <a:pos x="72" y="116"/>
                  </a:cxn>
                  <a:cxn ang="0">
                    <a:pos x="92" y="139"/>
                  </a:cxn>
                  <a:cxn ang="0">
                    <a:pos x="111" y="160"/>
                  </a:cxn>
                  <a:cxn ang="0">
                    <a:pos x="132" y="179"/>
                  </a:cxn>
                  <a:cxn ang="0">
                    <a:pos x="151" y="196"/>
                  </a:cxn>
                  <a:cxn ang="0">
                    <a:pos x="172" y="214"/>
                  </a:cxn>
                  <a:cxn ang="0">
                    <a:pos x="191" y="225"/>
                  </a:cxn>
                  <a:cxn ang="0">
                    <a:pos x="210" y="236"/>
                  </a:cxn>
                  <a:cxn ang="0">
                    <a:pos x="229" y="243"/>
                  </a:cxn>
                  <a:cxn ang="0">
                    <a:pos x="247" y="248"/>
                  </a:cxn>
                  <a:cxn ang="0">
                    <a:pos x="265" y="251"/>
                  </a:cxn>
                  <a:cxn ang="0">
                    <a:pos x="280" y="249"/>
                  </a:cxn>
                  <a:cxn ang="0">
                    <a:pos x="296" y="245"/>
                  </a:cxn>
                  <a:cxn ang="0">
                    <a:pos x="300" y="236"/>
                  </a:cxn>
                  <a:cxn ang="0">
                    <a:pos x="296" y="245"/>
                  </a:cxn>
                  <a:cxn ang="0">
                    <a:pos x="300" y="242"/>
                  </a:cxn>
                  <a:cxn ang="0">
                    <a:pos x="300" y="237"/>
                  </a:cxn>
                  <a:cxn ang="0">
                    <a:pos x="297" y="234"/>
                  </a:cxn>
                  <a:cxn ang="0">
                    <a:pos x="293" y="233"/>
                  </a:cxn>
                  <a:cxn ang="0">
                    <a:pos x="288" y="242"/>
                  </a:cxn>
                </a:cxnLst>
                <a:rect l="0" t="0" r="r" b="b"/>
                <a:pathLst>
                  <a:path w="300" h="251">
                    <a:moveTo>
                      <a:pt x="288" y="242"/>
                    </a:moveTo>
                    <a:lnTo>
                      <a:pt x="293" y="233"/>
                    </a:lnTo>
                    <a:lnTo>
                      <a:pt x="280" y="237"/>
                    </a:lnTo>
                    <a:lnTo>
                      <a:pt x="265" y="236"/>
                    </a:lnTo>
                    <a:lnTo>
                      <a:pt x="247" y="236"/>
                    </a:lnTo>
                    <a:lnTo>
                      <a:pt x="232" y="231"/>
                    </a:lnTo>
                    <a:lnTo>
                      <a:pt x="216" y="224"/>
                    </a:lnTo>
                    <a:lnTo>
                      <a:pt x="197" y="214"/>
                    </a:lnTo>
                    <a:lnTo>
                      <a:pt x="177" y="202"/>
                    </a:lnTo>
                    <a:lnTo>
                      <a:pt x="160" y="187"/>
                    </a:lnTo>
                    <a:lnTo>
                      <a:pt x="141" y="171"/>
                    </a:lnTo>
                    <a:lnTo>
                      <a:pt x="120" y="151"/>
                    </a:lnTo>
                    <a:lnTo>
                      <a:pt x="101" y="131"/>
                    </a:lnTo>
                    <a:lnTo>
                      <a:pt x="81" y="107"/>
                    </a:lnTo>
                    <a:lnTo>
                      <a:pt x="65" y="83"/>
                    </a:lnTo>
                    <a:lnTo>
                      <a:pt x="46" y="58"/>
                    </a:lnTo>
                    <a:lnTo>
                      <a:pt x="28" y="30"/>
                    </a:lnTo>
                    <a:lnTo>
                      <a:pt x="12" y="0"/>
                    </a:lnTo>
                    <a:lnTo>
                      <a:pt x="0" y="6"/>
                    </a:lnTo>
                    <a:lnTo>
                      <a:pt x="16" y="36"/>
                    </a:lnTo>
                    <a:lnTo>
                      <a:pt x="34" y="64"/>
                    </a:lnTo>
                    <a:lnTo>
                      <a:pt x="53" y="89"/>
                    </a:lnTo>
                    <a:lnTo>
                      <a:pt x="72" y="116"/>
                    </a:lnTo>
                    <a:lnTo>
                      <a:pt x="92" y="139"/>
                    </a:lnTo>
                    <a:lnTo>
                      <a:pt x="111" y="160"/>
                    </a:lnTo>
                    <a:lnTo>
                      <a:pt x="132" y="179"/>
                    </a:lnTo>
                    <a:lnTo>
                      <a:pt x="151" y="196"/>
                    </a:lnTo>
                    <a:lnTo>
                      <a:pt x="172" y="214"/>
                    </a:lnTo>
                    <a:lnTo>
                      <a:pt x="191" y="225"/>
                    </a:lnTo>
                    <a:lnTo>
                      <a:pt x="210" y="236"/>
                    </a:lnTo>
                    <a:lnTo>
                      <a:pt x="229" y="243"/>
                    </a:lnTo>
                    <a:lnTo>
                      <a:pt x="247" y="248"/>
                    </a:lnTo>
                    <a:lnTo>
                      <a:pt x="265" y="251"/>
                    </a:lnTo>
                    <a:lnTo>
                      <a:pt x="280" y="249"/>
                    </a:lnTo>
                    <a:lnTo>
                      <a:pt x="296" y="245"/>
                    </a:lnTo>
                    <a:lnTo>
                      <a:pt x="300" y="236"/>
                    </a:lnTo>
                    <a:lnTo>
                      <a:pt x="296" y="245"/>
                    </a:lnTo>
                    <a:lnTo>
                      <a:pt x="300" y="242"/>
                    </a:lnTo>
                    <a:lnTo>
                      <a:pt x="300" y="237"/>
                    </a:lnTo>
                    <a:lnTo>
                      <a:pt x="297" y="234"/>
                    </a:lnTo>
                    <a:lnTo>
                      <a:pt x="293" y="233"/>
                    </a:lnTo>
                    <a:lnTo>
                      <a:pt x="288" y="2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25">
                <a:extLst>
                  <a:ext uri="{FF2B5EF4-FFF2-40B4-BE49-F238E27FC236}">
                    <a16:creationId xmlns:a16="http://schemas.microsoft.com/office/drawing/2014/main" id="{83B42506-83D2-A74E-AE31-50E2751F83A6}"/>
                  </a:ext>
                </a:extLst>
              </p:cNvPr>
              <p:cNvSpPr>
                <a:spLocks/>
              </p:cNvSpPr>
              <p:nvPr/>
            </p:nvSpPr>
            <p:spPr bwMode="auto">
              <a:xfrm>
                <a:off x="2641" y="1351"/>
                <a:ext cx="108" cy="197"/>
              </a:xfrm>
              <a:custGeom>
                <a:avLst/>
                <a:gdLst/>
                <a:ahLst/>
                <a:cxnLst>
                  <a:cxn ang="0">
                    <a:pos x="8" y="12"/>
                  </a:cxn>
                  <a:cxn ang="0">
                    <a:pos x="0" y="9"/>
                  </a:cxn>
                  <a:cxn ang="0">
                    <a:pos x="312" y="591"/>
                  </a:cxn>
                  <a:cxn ang="0">
                    <a:pos x="324" y="585"/>
                  </a:cxn>
                  <a:cxn ang="0">
                    <a:pos x="12" y="3"/>
                  </a:cxn>
                  <a:cxn ang="0">
                    <a:pos x="5" y="0"/>
                  </a:cxn>
                  <a:cxn ang="0">
                    <a:pos x="12" y="3"/>
                  </a:cxn>
                  <a:cxn ang="0">
                    <a:pos x="9" y="0"/>
                  </a:cxn>
                  <a:cxn ang="0">
                    <a:pos x="5" y="0"/>
                  </a:cxn>
                  <a:cxn ang="0">
                    <a:pos x="0" y="5"/>
                  </a:cxn>
                  <a:cxn ang="0">
                    <a:pos x="0" y="9"/>
                  </a:cxn>
                  <a:cxn ang="0">
                    <a:pos x="8" y="12"/>
                  </a:cxn>
                </a:cxnLst>
                <a:rect l="0" t="0" r="r" b="b"/>
                <a:pathLst>
                  <a:path w="324" h="591">
                    <a:moveTo>
                      <a:pt x="8" y="12"/>
                    </a:moveTo>
                    <a:lnTo>
                      <a:pt x="0" y="9"/>
                    </a:lnTo>
                    <a:lnTo>
                      <a:pt x="312" y="591"/>
                    </a:lnTo>
                    <a:lnTo>
                      <a:pt x="324" y="585"/>
                    </a:lnTo>
                    <a:lnTo>
                      <a:pt x="12" y="3"/>
                    </a:lnTo>
                    <a:lnTo>
                      <a:pt x="5" y="0"/>
                    </a:lnTo>
                    <a:lnTo>
                      <a:pt x="12" y="3"/>
                    </a:lnTo>
                    <a:lnTo>
                      <a:pt x="9" y="0"/>
                    </a:lnTo>
                    <a:lnTo>
                      <a:pt x="5" y="0"/>
                    </a:lnTo>
                    <a:lnTo>
                      <a:pt x="0" y="5"/>
                    </a:lnTo>
                    <a:lnTo>
                      <a:pt x="0" y="9"/>
                    </a:lnTo>
                    <a:lnTo>
                      <a:pt x="8"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26">
                <a:extLst>
                  <a:ext uri="{FF2B5EF4-FFF2-40B4-BE49-F238E27FC236}">
                    <a16:creationId xmlns:a16="http://schemas.microsoft.com/office/drawing/2014/main" id="{EE6AEB87-A5E1-6547-877C-DADF43BD523B}"/>
                  </a:ext>
                </a:extLst>
              </p:cNvPr>
              <p:cNvSpPr>
                <a:spLocks/>
              </p:cNvSpPr>
              <p:nvPr/>
            </p:nvSpPr>
            <p:spPr bwMode="auto">
              <a:xfrm>
                <a:off x="2728" y="998"/>
                <a:ext cx="57" cy="122"/>
              </a:xfrm>
              <a:custGeom>
                <a:avLst/>
                <a:gdLst/>
                <a:ahLst/>
                <a:cxnLst>
                  <a:cxn ang="0">
                    <a:pos x="130" y="366"/>
                  </a:cxn>
                  <a:cxn ang="0">
                    <a:pos x="170" y="351"/>
                  </a:cxn>
                  <a:cxn ang="0">
                    <a:pos x="40" y="0"/>
                  </a:cxn>
                  <a:cxn ang="0">
                    <a:pos x="0" y="15"/>
                  </a:cxn>
                  <a:cxn ang="0">
                    <a:pos x="130" y="366"/>
                  </a:cxn>
                </a:cxnLst>
                <a:rect l="0" t="0" r="r" b="b"/>
                <a:pathLst>
                  <a:path w="170" h="366">
                    <a:moveTo>
                      <a:pt x="130" y="366"/>
                    </a:moveTo>
                    <a:lnTo>
                      <a:pt x="170" y="351"/>
                    </a:lnTo>
                    <a:lnTo>
                      <a:pt x="40" y="0"/>
                    </a:lnTo>
                    <a:lnTo>
                      <a:pt x="0" y="15"/>
                    </a:lnTo>
                    <a:lnTo>
                      <a:pt x="130" y="366"/>
                    </a:lnTo>
                    <a:close/>
                  </a:path>
                </a:pathLst>
              </a:custGeom>
              <a:solidFill>
                <a:srgbClr val="B24CA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6" name="Freeform 127">
                <a:extLst>
                  <a:ext uri="{FF2B5EF4-FFF2-40B4-BE49-F238E27FC236}">
                    <a16:creationId xmlns:a16="http://schemas.microsoft.com/office/drawing/2014/main" id="{D63217F8-55BA-5642-A3F0-49FE2F9154AF}"/>
                  </a:ext>
                </a:extLst>
              </p:cNvPr>
              <p:cNvSpPr>
                <a:spLocks/>
              </p:cNvSpPr>
              <p:nvPr/>
            </p:nvSpPr>
            <p:spPr bwMode="auto">
              <a:xfrm>
                <a:off x="2771" y="1113"/>
                <a:ext cx="16" cy="9"/>
              </a:xfrm>
              <a:custGeom>
                <a:avLst/>
                <a:gdLst/>
                <a:ahLst/>
                <a:cxnLst>
                  <a:cxn ang="0">
                    <a:pos x="36" y="8"/>
                  </a:cxn>
                  <a:cxn ang="0">
                    <a:pos x="40" y="0"/>
                  </a:cxn>
                  <a:cxn ang="0">
                    <a:pos x="0" y="15"/>
                  </a:cxn>
                  <a:cxn ang="0">
                    <a:pos x="3" y="27"/>
                  </a:cxn>
                  <a:cxn ang="0">
                    <a:pos x="43" y="12"/>
                  </a:cxn>
                  <a:cxn ang="0">
                    <a:pos x="48" y="5"/>
                  </a:cxn>
                  <a:cxn ang="0">
                    <a:pos x="43" y="12"/>
                  </a:cxn>
                  <a:cxn ang="0">
                    <a:pos x="48" y="9"/>
                  </a:cxn>
                  <a:cxn ang="0">
                    <a:pos x="48" y="5"/>
                  </a:cxn>
                  <a:cxn ang="0">
                    <a:pos x="45" y="2"/>
                  </a:cxn>
                  <a:cxn ang="0">
                    <a:pos x="40" y="0"/>
                  </a:cxn>
                  <a:cxn ang="0">
                    <a:pos x="36" y="8"/>
                  </a:cxn>
                </a:cxnLst>
                <a:rect l="0" t="0" r="r" b="b"/>
                <a:pathLst>
                  <a:path w="48" h="27">
                    <a:moveTo>
                      <a:pt x="36" y="8"/>
                    </a:moveTo>
                    <a:lnTo>
                      <a:pt x="40" y="0"/>
                    </a:lnTo>
                    <a:lnTo>
                      <a:pt x="0" y="15"/>
                    </a:lnTo>
                    <a:lnTo>
                      <a:pt x="3" y="27"/>
                    </a:lnTo>
                    <a:lnTo>
                      <a:pt x="43" y="12"/>
                    </a:lnTo>
                    <a:lnTo>
                      <a:pt x="48" y="5"/>
                    </a:lnTo>
                    <a:lnTo>
                      <a:pt x="43" y="12"/>
                    </a:lnTo>
                    <a:lnTo>
                      <a:pt x="48" y="9"/>
                    </a:lnTo>
                    <a:lnTo>
                      <a:pt x="48" y="5"/>
                    </a:lnTo>
                    <a:lnTo>
                      <a:pt x="45" y="2"/>
                    </a:lnTo>
                    <a:lnTo>
                      <a:pt x="40" y="0"/>
                    </a:lnTo>
                    <a:lnTo>
                      <a:pt x="36" y="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28">
                <a:extLst>
                  <a:ext uri="{FF2B5EF4-FFF2-40B4-BE49-F238E27FC236}">
                    <a16:creationId xmlns:a16="http://schemas.microsoft.com/office/drawing/2014/main" id="{930E3D6A-4CAF-1D40-AA58-49DF7FC3869F}"/>
                  </a:ext>
                </a:extLst>
              </p:cNvPr>
              <p:cNvSpPr>
                <a:spLocks/>
              </p:cNvSpPr>
              <p:nvPr/>
            </p:nvSpPr>
            <p:spPr bwMode="auto">
              <a:xfrm>
                <a:off x="2739" y="996"/>
                <a:ext cx="48" cy="120"/>
              </a:xfrm>
              <a:custGeom>
                <a:avLst/>
                <a:gdLst/>
                <a:ahLst/>
                <a:cxnLst>
                  <a:cxn ang="0">
                    <a:pos x="7" y="12"/>
                  </a:cxn>
                  <a:cxn ang="0">
                    <a:pos x="0" y="7"/>
                  </a:cxn>
                  <a:cxn ang="0">
                    <a:pos x="130" y="359"/>
                  </a:cxn>
                  <a:cxn ang="0">
                    <a:pos x="142" y="356"/>
                  </a:cxn>
                  <a:cxn ang="0">
                    <a:pos x="12" y="4"/>
                  </a:cxn>
                  <a:cxn ang="0">
                    <a:pos x="4" y="0"/>
                  </a:cxn>
                  <a:cxn ang="0">
                    <a:pos x="12" y="4"/>
                  </a:cxn>
                  <a:cxn ang="0">
                    <a:pos x="9" y="0"/>
                  </a:cxn>
                  <a:cxn ang="0">
                    <a:pos x="4" y="0"/>
                  </a:cxn>
                  <a:cxn ang="0">
                    <a:pos x="1" y="3"/>
                  </a:cxn>
                  <a:cxn ang="0">
                    <a:pos x="0" y="7"/>
                  </a:cxn>
                  <a:cxn ang="0">
                    <a:pos x="7" y="12"/>
                  </a:cxn>
                </a:cxnLst>
                <a:rect l="0" t="0" r="r" b="b"/>
                <a:pathLst>
                  <a:path w="142" h="359">
                    <a:moveTo>
                      <a:pt x="7" y="12"/>
                    </a:moveTo>
                    <a:lnTo>
                      <a:pt x="0" y="7"/>
                    </a:lnTo>
                    <a:lnTo>
                      <a:pt x="130" y="359"/>
                    </a:lnTo>
                    <a:lnTo>
                      <a:pt x="142" y="356"/>
                    </a:lnTo>
                    <a:lnTo>
                      <a:pt x="12" y="4"/>
                    </a:lnTo>
                    <a:lnTo>
                      <a:pt x="4" y="0"/>
                    </a:lnTo>
                    <a:lnTo>
                      <a:pt x="12" y="4"/>
                    </a:lnTo>
                    <a:lnTo>
                      <a:pt x="9" y="0"/>
                    </a:lnTo>
                    <a:lnTo>
                      <a:pt x="4" y="0"/>
                    </a:lnTo>
                    <a:lnTo>
                      <a:pt x="1" y="3"/>
                    </a:lnTo>
                    <a:lnTo>
                      <a:pt x="0" y="7"/>
                    </a:lnTo>
                    <a:lnTo>
                      <a:pt x="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29">
                <a:extLst>
                  <a:ext uri="{FF2B5EF4-FFF2-40B4-BE49-F238E27FC236}">
                    <a16:creationId xmlns:a16="http://schemas.microsoft.com/office/drawing/2014/main" id="{7AA1A431-1B49-3A4E-8B8F-507188265C44}"/>
                  </a:ext>
                </a:extLst>
              </p:cNvPr>
              <p:cNvSpPr>
                <a:spLocks/>
              </p:cNvSpPr>
              <p:nvPr/>
            </p:nvSpPr>
            <p:spPr bwMode="auto">
              <a:xfrm>
                <a:off x="2726" y="996"/>
                <a:ext cx="16" cy="9"/>
              </a:xfrm>
              <a:custGeom>
                <a:avLst/>
                <a:gdLst/>
                <a:ahLst/>
                <a:cxnLst>
                  <a:cxn ang="0">
                    <a:pos x="12" y="19"/>
                  </a:cxn>
                  <a:cxn ang="0">
                    <a:pos x="7" y="27"/>
                  </a:cxn>
                  <a:cxn ang="0">
                    <a:pos x="47" y="12"/>
                  </a:cxn>
                  <a:cxn ang="0">
                    <a:pos x="44" y="0"/>
                  </a:cxn>
                  <a:cxn ang="0">
                    <a:pos x="4" y="15"/>
                  </a:cxn>
                  <a:cxn ang="0">
                    <a:pos x="0" y="22"/>
                  </a:cxn>
                  <a:cxn ang="0">
                    <a:pos x="4" y="15"/>
                  </a:cxn>
                  <a:cxn ang="0">
                    <a:pos x="1" y="18"/>
                  </a:cxn>
                  <a:cxn ang="0">
                    <a:pos x="0" y="22"/>
                  </a:cxn>
                  <a:cxn ang="0">
                    <a:pos x="3" y="25"/>
                  </a:cxn>
                  <a:cxn ang="0">
                    <a:pos x="7" y="27"/>
                  </a:cxn>
                  <a:cxn ang="0">
                    <a:pos x="12" y="19"/>
                  </a:cxn>
                </a:cxnLst>
                <a:rect l="0" t="0" r="r" b="b"/>
                <a:pathLst>
                  <a:path w="47" h="27">
                    <a:moveTo>
                      <a:pt x="12" y="19"/>
                    </a:moveTo>
                    <a:lnTo>
                      <a:pt x="7" y="27"/>
                    </a:lnTo>
                    <a:lnTo>
                      <a:pt x="47" y="12"/>
                    </a:lnTo>
                    <a:lnTo>
                      <a:pt x="44" y="0"/>
                    </a:lnTo>
                    <a:lnTo>
                      <a:pt x="4" y="15"/>
                    </a:lnTo>
                    <a:lnTo>
                      <a:pt x="0" y="22"/>
                    </a:lnTo>
                    <a:lnTo>
                      <a:pt x="4" y="15"/>
                    </a:lnTo>
                    <a:lnTo>
                      <a:pt x="1" y="18"/>
                    </a:lnTo>
                    <a:lnTo>
                      <a:pt x="0" y="22"/>
                    </a:lnTo>
                    <a:lnTo>
                      <a:pt x="3" y="25"/>
                    </a:lnTo>
                    <a:lnTo>
                      <a:pt x="7" y="27"/>
                    </a:lnTo>
                    <a:lnTo>
                      <a:pt x="12"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30">
                <a:extLst>
                  <a:ext uri="{FF2B5EF4-FFF2-40B4-BE49-F238E27FC236}">
                    <a16:creationId xmlns:a16="http://schemas.microsoft.com/office/drawing/2014/main" id="{8AD730AD-6915-7247-B7E9-A08C0458F87E}"/>
                  </a:ext>
                </a:extLst>
              </p:cNvPr>
              <p:cNvSpPr>
                <a:spLocks/>
              </p:cNvSpPr>
              <p:nvPr/>
            </p:nvSpPr>
            <p:spPr bwMode="auto">
              <a:xfrm>
                <a:off x="2726" y="1003"/>
                <a:ext cx="47" cy="119"/>
              </a:xfrm>
              <a:custGeom>
                <a:avLst/>
                <a:gdLst/>
                <a:ahLst/>
                <a:cxnLst>
                  <a:cxn ang="0">
                    <a:pos x="134" y="347"/>
                  </a:cxn>
                  <a:cxn ang="0">
                    <a:pos x="142" y="352"/>
                  </a:cxn>
                  <a:cxn ang="0">
                    <a:pos x="12" y="0"/>
                  </a:cxn>
                  <a:cxn ang="0">
                    <a:pos x="0" y="3"/>
                  </a:cxn>
                  <a:cxn ang="0">
                    <a:pos x="130" y="355"/>
                  </a:cxn>
                  <a:cxn ang="0">
                    <a:pos x="137" y="359"/>
                  </a:cxn>
                  <a:cxn ang="0">
                    <a:pos x="130" y="355"/>
                  </a:cxn>
                  <a:cxn ang="0">
                    <a:pos x="133" y="358"/>
                  </a:cxn>
                  <a:cxn ang="0">
                    <a:pos x="137" y="359"/>
                  </a:cxn>
                  <a:cxn ang="0">
                    <a:pos x="140" y="356"/>
                  </a:cxn>
                  <a:cxn ang="0">
                    <a:pos x="142" y="352"/>
                  </a:cxn>
                  <a:cxn ang="0">
                    <a:pos x="134" y="347"/>
                  </a:cxn>
                </a:cxnLst>
                <a:rect l="0" t="0" r="r" b="b"/>
                <a:pathLst>
                  <a:path w="142" h="359">
                    <a:moveTo>
                      <a:pt x="134" y="347"/>
                    </a:moveTo>
                    <a:lnTo>
                      <a:pt x="142" y="352"/>
                    </a:lnTo>
                    <a:lnTo>
                      <a:pt x="12" y="0"/>
                    </a:lnTo>
                    <a:lnTo>
                      <a:pt x="0" y="3"/>
                    </a:lnTo>
                    <a:lnTo>
                      <a:pt x="130" y="355"/>
                    </a:lnTo>
                    <a:lnTo>
                      <a:pt x="137" y="359"/>
                    </a:lnTo>
                    <a:lnTo>
                      <a:pt x="130" y="355"/>
                    </a:lnTo>
                    <a:lnTo>
                      <a:pt x="133" y="358"/>
                    </a:lnTo>
                    <a:lnTo>
                      <a:pt x="137" y="359"/>
                    </a:lnTo>
                    <a:lnTo>
                      <a:pt x="140" y="356"/>
                    </a:lnTo>
                    <a:lnTo>
                      <a:pt x="142" y="352"/>
                    </a:lnTo>
                    <a:lnTo>
                      <a:pt x="134" y="34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Freeform 131">
                <a:extLst>
                  <a:ext uri="{FF2B5EF4-FFF2-40B4-BE49-F238E27FC236}">
                    <a16:creationId xmlns:a16="http://schemas.microsoft.com/office/drawing/2014/main" id="{43B968AB-1C96-DD48-8255-F78D7786C40C}"/>
                  </a:ext>
                </a:extLst>
              </p:cNvPr>
              <p:cNvSpPr>
                <a:spLocks/>
              </p:cNvSpPr>
              <p:nvPr/>
            </p:nvSpPr>
            <p:spPr bwMode="auto">
              <a:xfrm>
                <a:off x="2698" y="1010"/>
                <a:ext cx="57" cy="122"/>
              </a:xfrm>
              <a:custGeom>
                <a:avLst/>
                <a:gdLst/>
                <a:ahLst/>
                <a:cxnLst>
                  <a:cxn ang="0">
                    <a:pos x="129" y="366"/>
                  </a:cxn>
                  <a:cxn ang="0">
                    <a:pos x="170" y="351"/>
                  </a:cxn>
                  <a:cxn ang="0">
                    <a:pos x="40" y="0"/>
                  </a:cxn>
                  <a:cxn ang="0">
                    <a:pos x="0" y="15"/>
                  </a:cxn>
                  <a:cxn ang="0">
                    <a:pos x="129" y="366"/>
                  </a:cxn>
                </a:cxnLst>
                <a:rect l="0" t="0" r="r" b="b"/>
                <a:pathLst>
                  <a:path w="170" h="366">
                    <a:moveTo>
                      <a:pt x="129" y="366"/>
                    </a:moveTo>
                    <a:lnTo>
                      <a:pt x="170" y="351"/>
                    </a:lnTo>
                    <a:lnTo>
                      <a:pt x="40" y="0"/>
                    </a:lnTo>
                    <a:lnTo>
                      <a:pt x="0" y="15"/>
                    </a:lnTo>
                    <a:lnTo>
                      <a:pt x="129" y="366"/>
                    </a:lnTo>
                    <a:close/>
                  </a:path>
                </a:pathLst>
              </a:custGeom>
              <a:solidFill>
                <a:srgbClr val="B24CA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32">
                <a:extLst>
                  <a:ext uri="{FF2B5EF4-FFF2-40B4-BE49-F238E27FC236}">
                    <a16:creationId xmlns:a16="http://schemas.microsoft.com/office/drawing/2014/main" id="{493D5FC3-43FF-9142-8528-7EC4FEEDDF96}"/>
                  </a:ext>
                </a:extLst>
              </p:cNvPr>
              <p:cNvSpPr>
                <a:spLocks/>
              </p:cNvSpPr>
              <p:nvPr/>
            </p:nvSpPr>
            <p:spPr bwMode="auto">
              <a:xfrm>
                <a:off x="2741" y="1125"/>
                <a:ext cx="16" cy="9"/>
              </a:xfrm>
              <a:custGeom>
                <a:avLst/>
                <a:gdLst/>
                <a:ahLst/>
                <a:cxnLst>
                  <a:cxn ang="0">
                    <a:pos x="37" y="7"/>
                  </a:cxn>
                  <a:cxn ang="0">
                    <a:pos x="42" y="0"/>
                  </a:cxn>
                  <a:cxn ang="0">
                    <a:pos x="0" y="14"/>
                  </a:cxn>
                  <a:cxn ang="0">
                    <a:pos x="3" y="26"/>
                  </a:cxn>
                  <a:cxn ang="0">
                    <a:pos x="45" y="11"/>
                  </a:cxn>
                  <a:cxn ang="0">
                    <a:pos x="49" y="4"/>
                  </a:cxn>
                  <a:cxn ang="0">
                    <a:pos x="45" y="11"/>
                  </a:cxn>
                  <a:cxn ang="0">
                    <a:pos x="49" y="8"/>
                  </a:cxn>
                  <a:cxn ang="0">
                    <a:pos x="49" y="4"/>
                  </a:cxn>
                  <a:cxn ang="0">
                    <a:pos x="46" y="1"/>
                  </a:cxn>
                  <a:cxn ang="0">
                    <a:pos x="42" y="0"/>
                  </a:cxn>
                  <a:cxn ang="0">
                    <a:pos x="37" y="7"/>
                  </a:cxn>
                </a:cxnLst>
                <a:rect l="0" t="0" r="r" b="b"/>
                <a:pathLst>
                  <a:path w="49" h="26">
                    <a:moveTo>
                      <a:pt x="37" y="7"/>
                    </a:moveTo>
                    <a:lnTo>
                      <a:pt x="42" y="0"/>
                    </a:lnTo>
                    <a:lnTo>
                      <a:pt x="0" y="14"/>
                    </a:lnTo>
                    <a:lnTo>
                      <a:pt x="3" y="26"/>
                    </a:lnTo>
                    <a:lnTo>
                      <a:pt x="45" y="11"/>
                    </a:lnTo>
                    <a:lnTo>
                      <a:pt x="49" y="4"/>
                    </a:lnTo>
                    <a:lnTo>
                      <a:pt x="45" y="11"/>
                    </a:lnTo>
                    <a:lnTo>
                      <a:pt x="49" y="8"/>
                    </a:lnTo>
                    <a:lnTo>
                      <a:pt x="49" y="4"/>
                    </a:lnTo>
                    <a:lnTo>
                      <a:pt x="46" y="1"/>
                    </a:lnTo>
                    <a:lnTo>
                      <a:pt x="42" y="0"/>
                    </a:lnTo>
                    <a:lnTo>
                      <a:pt x="3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33">
                <a:extLst>
                  <a:ext uri="{FF2B5EF4-FFF2-40B4-BE49-F238E27FC236}">
                    <a16:creationId xmlns:a16="http://schemas.microsoft.com/office/drawing/2014/main" id="{55106EC2-FE00-4740-A365-4FB50B581691}"/>
                  </a:ext>
                </a:extLst>
              </p:cNvPr>
              <p:cNvSpPr>
                <a:spLocks/>
              </p:cNvSpPr>
              <p:nvPr/>
            </p:nvSpPr>
            <p:spPr bwMode="auto">
              <a:xfrm>
                <a:off x="2710" y="1008"/>
                <a:ext cx="47" cy="119"/>
              </a:xfrm>
              <a:custGeom>
                <a:avLst/>
                <a:gdLst/>
                <a:ahLst/>
                <a:cxnLst>
                  <a:cxn ang="0">
                    <a:pos x="7" y="12"/>
                  </a:cxn>
                  <a:cxn ang="0">
                    <a:pos x="0" y="7"/>
                  </a:cxn>
                  <a:cxn ang="0">
                    <a:pos x="130" y="359"/>
                  </a:cxn>
                  <a:cxn ang="0">
                    <a:pos x="142" y="356"/>
                  </a:cxn>
                  <a:cxn ang="0">
                    <a:pos x="12" y="4"/>
                  </a:cxn>
                  <a:cxn ang="0">
                    <a:pos x="4" y="0"/>
                  </a:cxn>
                  <a:cxn ang="0">
                    <a:pos x="12" y="4"/>
                  </a:cxn>
                  <a:cxn ang="0">
                    <a:pos x="9" y="0"/>
                  </a:cxn>
                  <a:cxn ang="0">
                    <a:pos x="4" y="0"/>
                  </a:cxn>
                  <a:cxn ang="0">
                    <a:pos x="1" y="3"/>
                  </a:cxn>
                  <a:cxn ang="0">
                    <a:pos x="0" y="7"/>
                  </a:cxn>
                  <a:cxn ang="0">
                    <a:pos x="7" y="12"/>
                  </a:cxn>
                </a:cxnLst>
                <a:rect l="0" t="0" r="r" b="b"/>
                <a:pathLst>
                  <a:path w="142" h="359">
                    <a:moveTo>
                      <a:pt x="7" y="12"/>
                    </a:moveTo>
                    <a:lnTo>
                      <a:pt x="0" y="7"/>
                    </a:lnTo>
                    <a:lnTo>
                      <a:pt x="130" y="359"/>
                    </a:lnTo>
                    <a:lnTo>
                      <a:pt x="142" y="356"/>
                    </a:lnTo>
                    <a:lnTo>
                      <a:pt x="12" y="4"/>
                    </a:lnTo>
                    <a:lnTo>
                      <a:pt x="4" y="0"/>
                    </a:lnTo>
                    <a:lnTo>
                      <a:pt x="12" y="4"/>
                    </a:lnTo>
                    <a:lnTo>
                      <a:pt x="9" y="0"/>
                    </a:lnTo>
                    <a:lnTo>
                      <a:pt x="4" y="0"/>
                    </a:lnTo>
                    <a:lnTo>
                      <a:pt x="1" y="3"/>
                    </a:lnTo>
                    <a:lnTo>
                      <a:pt x="0" y="7"/>
                    </a:lnTo>
                    <a:lnTo>
                      <a:pt x="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34">
                <a:extLst>
                  <a:ext uri="{FF2B5EF4-FFF2-40B4-BE49-F238E27FC236}">
                    <a16:creationId xmlns:a16="http://schemas.microsoft.com/office/drawing/2014/main" id="{56D108AA-0D1F-9149-9799-C9885BB33CF4}"/>
                  </a:ext>
                </a:extLst>
              </p:cNvPr>
              <p:cNvSpPr>
                <a:spLocks/>
              </p:cNvSpPr>
              <p:nvPr/>
            </p:nvSpPr>
            <p:spPr bwMode="auto">
              <a:xfrm>
                <a:off x="2696" y="1008"/>
                <a:ext cx="16" cy="9"/>
              </a:xfrm>
              <a:custGeom>
                <a:avLst/>
                <a:gdLst/>
                <a:ahLst/>
                <a:cxnLst>
                  <a:cxn ang="0">
                    <a:pos x="12" y="19"/>
                  </a:cxn>
                  <a:cxn ang="0">
                    <a:pos x="7" y="27"/>
                  </a:cxn>
                  <a:cxn ang="0">
                    <a:pos x="47" y="12"/>
                  </a:cxn>
                  <a:cxn ang="0">
                    <a:pos x="44" y="0"/>
                  </a:cxn>
                  <a:cxn ang="0">
                    <a:pos x="4" y="15"/>
                  </a:cxn>
                  <a:cxn ang="0">
                    <a:pos x="0" y="22"/>
                  </a:cxn>
                  <a:cxn ang="0">
                    <a:pos x="4" y="15"/>
                  </a:cxn>
                  <a:cxn ang="0">
                    <a:pos x="1" y="18"/>
                  </a:cxn>
                  <a:cxn ang="0">
                    <a:pos x="0" y="22"/>
                  </a:cxn>
                  <a:cxn ang="0">
                    <a:pos x="3" y="25"/>
                  </a:cxn>
                  <a:cxn ang="0">
                    <a:pos x="7" y="27"/>
                  </a:cxn>
                  <a:cxn ang="0">
                    <a:pos x="12" y="19"/>
                  </a:cxn>
                </a:cxnLst>
                <a:rect l="0" t="0" r="r" b="b"/>
                <a:pathLst>
                  <a:path w="47" h="27">
                    <a:moveTo>
                      <a:pt x="12" y="19"/>
                    </a:moveTo>
                    <a:lnTo>
                      <a:pt x="7" y="27"/>
                    </a:lnTo>
                    <a:lnTo>
                      <a:pt x="47" y="12"/>
                    </a:lnTo>
                    <a:lnTo>
                      <a:pt x="44" y="0"/>
                    </a:lnTo>
                    <a:lnTo>
                      <a:pt x="4" y="15"/>
                    </a:lnTo>
                    <a:lnTo>
                      <a:pt x="0" y="22"/>
                    </a:lnTo>
                    <a:lnTo>
                      <a:pt x="4" y="15"/>
                    </a:lnTo>
                    <a:lnTo>
                      <a:pt x="1" y="18"/>
                    </a:lnTo>
                    <a:lnTo>
                      <a:pt x="0" y="22"/>
                    </a:lnTo>
                    <a:lnTo>
                      <a:pt x="3" y="25"/>
                    </a:lnTo>
                    <a:lnTo>
                      <a:pt x="7" y="27"/>
                    </a:lnTo>
                    <a:lnTo>
                      <a:pt x="12"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35">
                <a:extLst>
                  <a:ext uri="{FF2B5EF4-FFF2-40B4-BE49-F238E27FC236}">
                    <a16:creationId xmlns:a16="http://schemas.microsoft.com/office/drawing/2014/main" id="{F0128605-FA69-4942-A4B6-1F5165AF0335}"/>
                  </a:ext>
                </a:extLst>
              </p:cNvPr>
              <p:cNvSpPr>
                <a:spLocks/>
              </p:cNvSpPr>
              <p:nvPr/>
            </p:nvSpPr>
            <p:spPr bwMode="auto">
              <a:xfrm>
                <a:off x="2696" y="1014"/>
                <a:ext cx="47" cy="120"/>
              </a:xfrm>
              <a:custGeom>
                <a:avLst/>
                <a:gdLst/>
                <a:ahLst/>
                <a:cxnLst>
                  <a:cxn ang="0">
                    <a:pos x="133" y="347"/>
                  </a:cxn>
                  <a:cxn ang="0">
                    <a:pos x="141" y="352"/>
                  </a:cxn>
                  <a:cxn ang="0">
                    <a:pos x="12" y="0"/>
                  </a:cxn>
                  <a:cxn ang="0">
                    <a:pos x="0" y="3"/>
                  </a:cxn>
                  <a:cxn ang="0">
                    <a:pos x="129" y="355"/>
                  </a:cxn>
                  <a:cxn ang="0">
                    <a:pos x="136" y="359"/>
                  </a:cxn>
                  <a:cxn ang="0">
                    <a:pos x="129" y="355"/>
                  </a:cxn>
                  <a:cxn ang="0">
                    <a:pos x="132" y="358"/>
                  </a:cxn>
                  <a:cxn ang="0">
                    <a:pos x="136" y="359"/>
                  </a:cxn>
                  <a:cxn ang="0">
                    <a:pos x="139" y="356"/>
                  </a:cxn>
                  <a:cxn ang="0">
                    <a:pos x="141" y="352"/>
                  </a:cxn>
                  <a:cxn ang="0">
                    <a:pos x="133" y="347"/>
                  </a:cxn>
                </a:cxnLst>
                <a:rect l="0" t="0" r="r" b="b"/>
                <a:pathLst>
                  <a:path w="141" h="359">
                    <a:moveTo>
                      <a:pt x="133" y="347"/>
                    </a:moveTo>
                    <a:lnTo>
                      <a:pt x="141" y="352"/>
                    </a:lnTo>
                    <a:lnTo>
                      <a:pt x="12" y="0"/>
                    </a:lnTo>
                    <a:lnTo>
                      <a:pt x="0" y="3"/>
                    </a:lnTo>
                    <a:lnTo>
                      <a:pt x="129" y="355"/>
                    </a:lnTo>
                    <a:lnTo>
                      <a:pt x="136" y="359"/>
                    </a:lnTo>
                    <a:lnTo>
                      <a:pt x="129" y="355"/>
                    </a:lnTo>
                    <a:lnTo>
                      <a:pt x="132" y="358"/>
                    </a:lnTo>
                    <a:lnTo>
                      <a:pt x="136" y="359"/>
                    </a:lnTo>
                    <a:lnTo>
                      <a:pt x="139" y="356"/>
                    </a:lnTo>
                    <a:lnTo>
                      <a:pt x="141" y="352"/>
                    </a:lnTo>
                    <a:lnTo>
                      <a:pt x="133" y="34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Freeform 136">
                <a:extLst>
                  <a:ext uri="{FF2B5EF4-FFF2-40B4-BE49-F238E27FC236}">
                    <a16:creationId xmlns:a16="http://schemas.microsoft.com/office/drawing/2014/main" id="{DE202C9F-2F4B-0E47-8329-3CE40AF603D2}"/>
                  </a:ext>
                </a:extLst>
              </p:cNvPr>
              <p:cNvSpPr>
                <a:spLocks/>
              </p:cNvSpPr>
              <p:nvPr/>
            </p:nvSpPr>
            <p:spPr bwMode="auto">
              <a:xfrm>
                <a:off x="2724" y="906"/>
                <a:ext cx="206" cy="64"/>
              </a:xfrm>
              <a:custGeom>
                <a:avLst/>
                <a:gdLst/>
                <a:ahLst/>
                <a:cxnLst>
                  <a:cxn ang="0">
                    <a:pos x="617" y="43"/>
                  </a:cxn>
                  <a:cxn ang="0">
                    <a:pos x="608" y="0"/>
                  </a:cxn>
                  <a:cxn ang="0">
                    <a:pos x="0" y="148"/>
                  </a:cxn>
                  <a:cxn ang="0">
                    <a:pos x="11" y="191"/>
                  </a:cxn>
                  <a:cxn ang="0">
                    <a:pos x="617" y="43"/>
                  </a:cxn>
                </a:cxnLst>
                <a:rect l="0" t="0" r="r" b="b"/>
                <a:pathLst>
                  <a:path w="617" h="191">
                    <a:moveTo>
                      <a:pt x="617" y="43"/>
                    </a:moveTo>
                    <a:lnTo>
                      <a:pt x="608" y="0"/>
                    </a:lnTo>
                    <a:lnTo>
                      <a:pt x="0" y="148"/>
                    </a:lnTo>
                    <a:lnTo>
                      <a:pt x="11" y="191"/>
                    </a:lnTo>
                    <a:lnTo>
                      <a:pt x="617" y="43"/>
                    </a:lnTo>
                    <a:close/>
                  </a:path>
                </a:pathLst>
              </a:custGeom>
              <a:solidFill>
                <a:srgbClr val="B24CA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37">
                <a:extLst>
                  <a:ext uri="{FF2B5EF4-FFF2-40B4-BE49-F238E27FC236}">
                    <a16:creationId xmlns:a16="http://schemas.microsoft.com/office/drawing/2014/main" id="{679B6FB7-6070-864A-B510-03EE425C06D2}"/>
                  </a:ext>
                </a:extLst>
              </p:cNvPr>
              <p:cNvSpPr>
                <a:spLocks/>
              </p:cNvSpPr>
              <p:nvPr/>
            </p:nvSpPr>
            <p:spPr bwMode="auto">
              <a:xfrm>
                <a:off x="2925" y="904"/>
                <a:ext cx="7" cy="17"/>
              </a:xfrm>
              <a:custGeom>
                <a:avLst/>
                <a:gdLst/>
                <a:ahLst/>
                <a:cxnLst>
                  <a:cxn ang="0">
                    <a:pos x="8" y="12"/>
                  </a:cxn>
                  <a:cxn ang="0">
                    <a:pos x="0" y="6"/>
                  </a:cxn>
                  <a:cxn ang="0">
                    <a:pos x="9" y="49"/>
                  </a:cxn>
                  <a:cxn ang="0">
                    <a:pos x="21" y="49"/>
                  </a:cxn>
                  <a:cxn ang="0">
                    <a:pos x="12" y="6"/>
                  </a:cxn>
                  <a:cxn ang="0">
                    <a:pos x="5" y="0"/>
                  </a:cxn>
                  <a:cxn ang="0">
                    <a:pos x="12" y="6"/>
                  </a:cxn>
                  <a:cxn ang="0">
                    <a:pos x="11" y="1"/>
                  </a:cxn>
                  <a:cxn ang="0">
                    <a:pos x="6" y="0"/>
                  </a:cxn>
                  <a:cxn ang="0">
                    <a:pos x="2" y="1"/>
                  </a:cxn>
                  <a:cxn ang="0">
                    <a:pos x="0" y="6"/>
                  </a:cxn>
                  <a:cxn ang="0">
                    <a:pos x="8" y="12"/>
                  </a:cxn>
                </a:cxnLst>
                <a:rect l="0" t="0" r="r" b="b"/>
                <a:pathLst>
                  <a:path w="21" h="49">
                    <a:moveTo>
                      <a:pt x="8" y="12"/>
                    </a:moveTo>
                    <a:lnTo>
                      <a:pt x="0" y="6"/>
                    </a:lnTo>
                    <a:lnTo>
                      <a:pt x="9" y="49"/>
                    </a:lnTo>
                    <a:lnTo>
                      <a:pt x="21" y="49"/>
                    </a:lnTo>
                    <a:lnTo>
                      <a:pt x="12" y="6"/>
                    </a:lnTo>
                    <a:lnTo>
                      <a:pt x="5" y="0"/>
                    </a:lnTo>
                    <a:lnTo>
                      <a:pt x="12" y="6"/>
                    </a:lnTo>
                    <a:lnTo>
                      <a:pt x="11" y="1"/>
                    </a:lnTo>
                    <a:lnTo>
                      <a:pt x="6" y="0"/>
                    </a:lnTo>
                    <a:lnTo>
                      <a:pt x="2" y="1"/>
                    </a:lnTo>
                    <a:lnTo>
                      <a:pt x="0" y="6"/>
                    </a:lnTo>
                    <a:lnTo>
                      <a:pt x="8"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38">
                <a:extLst>
                  <a:ext uri="{FF2B5EF4-FFF2-40B4-BE49-F238E27FC236}">
                    <a16:creationId xmlns:a16="http://schemas.microsoft.com/office/drawing/2014/main" id="{D08F90D3-5990-8E41-99F5-B1184668C92F}"/>
                  </a:ext>
                </a:extLst>
              </p:cNvPr>
              <p:cNvSpPr>
                <a:spLocks/>
              </p:cNvSpPr>
              <p:nvPr/>
            </p:nvSpPr>
            <p:spPr bwMode="auto">
              <a:xfrm>
                <a:off x="2722" y="904"/>
                <a:ext cx="206" cy="54"/>
              </a:xfrm>
              <a:custGeom>
                <a:avLst/>
                <a:gdLst/>
                <a:ahLst/>
                <a:cxnLst>
                  <a:cxn ang="0">
                    <a:pos x="12" y="153"/>
                  </a:cxn>
                  <a:cxn ang="0">
                    <a:pos x="8" y="160"/>
                  </a:cxn>
                  <a:cxn ang="0">
                    <a:pos x="616" y="12"/>
                  </a:cxn>
                  <a:cxn ang="0">
                    <a:pos x="613" y="0"/>
                  </a:cxn>
                  <a:cxn ang="0">
                    <a:pos x="5" y="148"/>
                  </a:cxn>
                  <a:cxn ang="0">
                    <a:pos x="0" y="156"/>
                  </a:cxn>
                  <a:cxn ang="0">
                    <a:pos x="5" y="148"/>
                  </a:cxn>
                  <a:cxn ang="0">
                    <a:pos x="2" y="151"/>
                  </a:cxn>
                  <a:cxn ang="0">
                    <a:pos x="0" y="156"/>
                  </a:cxn>
                  <a:cxn ang="0">
                    <a:pos x="3" y="159"/>
                  </a:cxn>
                  <a:cxn ang="0">
                    <a:pos x="8" y="160"/>
                  </a:cxn>
                  <a:cxn ang="0">
                    <a:pos x="12" y="153"/>
                  </a:cxn>
                </a:cxnLst>
                <a:rect l="0" t="0" r="r" b="b"/>
                <a:pathLst>
                  <a:path w="616" h="160">
                    <a:moveTo>
                      <a:pt x="12" y="153"/>
                    </a:moveTo>
                    <a:lnTo>
                      <a:pt x="8" y="160"/>
                    </a:lnTo>
                    <a:lnTo>
                      <a:pt x="616" y="12"/>
                    </a:lnTo>
                    <a:lnTo>
                      <a:pt x="613" y="0"/>
                    </a:lnTo>
                    <a:lnTo>
                      <a:pt x="5" y="148"/>
                    </a:lnTo>
                    <a:lnTo>
                      <a:pt x="0" y="156"/>
                    </a:lnTo>
                    <a:lnTo>
                      <a:pt x="5" y="148"/>
                    </a:lnTo>
                    <a:lnTo>
                      <a:pt x="2" y="151"/>
                    </a:lnTo>
                    <a:lnTo>
                      <a:pt x="0" y="156"/>
                    </a:lnTo>
                    <a:lnTo>
                      <a:pt x="3" y="159"/>
                    </a:lnTo>
                    <a:lnTo>
                      <a:pt x="8" y="160"/>
                    </a:lnTo>
                    <a:lnTo>
                      <a:pt x="12" y="15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39">
                <a:extLst>
                  <a:ext uri="{FF2B5EF4-FFF2-40B4-BE49-F238E27FC236}">
                    <a16:creationId xmlns:a16="http://schemas.microsoft.com/office/drawing/2014/main" id="{37A5CC00-6521-B445-B84F-13BF46097ADA}"/>
                  </a:ext>
                </a:extLst>
              </p:cNvPr>
              <p:cNvSpPr>
                <a:spLocks/>
              </p:cNvSpPr>
              <p:nvPr/>
            </p:nvSpPr>
            <p:spPr bwMode="auto">
              <a:xfrm>
                <a:off x="2722" y="955"/>
                <a:ext cx="8" cy="17"/>
              </a:xfrm>
              <a:custGeom>
                <a:avLst/>
                <a:gdLst/>
                <a:ahLst/>
                <a:cxnLst>
                  <a:cxn ang="0">
                    <a:pos x="15" y="38"/>
                  </a:cxn>
                  <a:cxn ang="0">
                    <a:pos x="23" y="43"/>
                  </a:cxn>
                  <a:cxn ang="0">
                    <a:pos x="12" y="0"/>
                  </a:cxn>
                  <a:cxn ang="0">
                    <a:pos x="0" y="3"/>
                  </a:cxn>
                  <a:cxn ang="0">
                    <a:pos x="11" y="46"/>
                  </a:cxn>
                  <a:cxn ang="0">
                    <a:pos x="18" y="50"/>
                  </a:cxn>
                  <a:cxn ang="0">
                    <a:pos x="11" y="46"/>
                  </a:cxn>
                  <a:cxn ang="0">
                    <a:pos x="14" y="49"/>
                  </a:cxn>
                  <a:cxn ang="0">
                    <a:pos x="18" y="50"/>
                  </a:cxn>
                  <a:cxn ang="0">
                    <a:pos x="21" y="47"/>
                  </a:cxn>
                  <a:cxn ang="0">
                    <a:pos x="23" y="43"/>
                  </a:cxn>
                  <a:cxn ang="0">
                    <a:pos x="15" y="38"/>
                  </a:cxn>
                </a:cxnLst>
                <a:rect l="0" t="0" r="r" b="b"/>
                <a:pathLst>
                  <a:path w="23" h="50">
                    <a:moveTo>
                      <a:pt x="15" y="38"/>
                    </a:moveTo>
                    <a:lnTo>
                      <a:pt x="23" y="43"/>
                    </a:lnTo>
                    <a:lnTo>
                      <a:pt x="12" y="0"/>
                    </a:lnTo>
                    <a:lnTo>
                      <a:pt x="0" y="3"/>
                    </a:lnTo>
                    <a:lnTo>
                      <a:pt x="11" y="46"/>
                    </a:lnTo>
                    <a:lnTo>
                      <a:pt x="18" y="50"/>
                    </a:lnTo>
                    <a:lnTo>
                      <a:pt x="11" y="46"/>
                    </a:lnTo>
                    <a:lnTo>
                      <a:pt x="14" y="49"/>
                    </a:lnTo>
                    <a:lnTo>
                      <a:pt x="18" y="50"/>
                    </a:lnTo>
                    <a:lnTo>
                      <a:pt x="21" y="47"/>
                    </a:lnTo>
                    <a:lnTo>
                      <a:pt x="23" y="43"/>
                    </a:lnTo>
                    <a:lnTo>
                      <a:pt x="15" y="3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40">
                <a:extLst>
                  <a:ext uri="{FF2B5EF4-FFF2-40B4-BE49-F238E27FC236}">
                    <a16:creationId xmlns:a16="http://schemas.microsoft.com/office/drawing/2014/main" id="{846AE85D-3F41-9949-97A7-C7F6B7F29202}"/>
                  </a:ext>
                </a:extLst>
              </p:cNvPr>
              <p:cNvSpPr>
                <a:spLocks/>
              </p:cNvSpPr>
              <p:nvPr/>
            </p:nvSpPr>
            <p:spPr bwMode="auto">
              <a:xfrm>
                <a:off x="2727" y="919"/>
                <a:ext cx="205" cy="53"/>
              </a:xfrm>
              <a:custGeom>
                <a:avLst/>
                <a:gdLst/>
                <a:ahLst/>
                <a:cxnLst>
                  <a:cxn ang="0">
                    <a:pos x="602" y="6"/>
                  </a:cxn>
                  <a:cxn ang="0">
                    <a:pos x="607" y="0"/>
                  </a:cxn>
                  <a:cxn ang="0">
                    <a:pos x="0" y="148"/>
                  </a:cxn>
                  <a:cxn ang="0">
                    <a:pos x="3" y="160"/>
                  </a:cxn>
                  <a:cxn ang="0">
                    <a:pos x="610" y="12"/>
                  </a:cxn>
                  <a:cxn ang="0">
                    <a:pos x="614" y="6"/>
                  </a:cxn>
                  <a:cxn ang="0">
                    <a:pos x="610" y="12"/>
                  </a:cxn>
                  <a:cxn ang="0">
                    <a:pos x="614" y="9"/>
                  </a:cxn>
                  <a:cxn ang="0">
                    <a:pos x="614" y="4"/>
                  </a:cxn>
                  <a:cxn ang="0">
                    <a:pos x="611" y="2"/>
                  </a:cxn>
                  <a:cxn ang="0">
                    <a:pos x="607" y="0"/>
                  </a:cxn>
                  <a:cxn ang="0">
                    <a:pos x="602" y="6"/>
                  </a:cxn>
                </a:cxnLst>
                <a:rect l="0" t="0" r="r" b="b"/>
                <a:pathLst>
                  <a:path w="614" h="160">
                    <a:moveTo>
                      <a:pt x="602" y="6"/>
                    </a:moveTo>
                    <a:lnTo>
                      <a:pt x="607" y="0"/>
                    </a:lnTo>
                    <a:lnTo>
                      <a:pt x="0" y="148"/>
                    </a:lnTo>
                    <a:lnTo>
                      <a:pt x="3" y="160"/>
                    </a:lnTo>
                    <a:lnTo>
                      <a:pt x="610" y="12"/>
                    </a:lnTo>
                    <a:lnTo>
                      <a:pt x="614" y="6"/>
                    </a:lnTo>
                    <a:lnTo>
                      <a:pt x="610" y="12"/>
                    </a:lnTo>
                    <a:lnTo>
                      <a:pt x="614" y="9"/>
                    </a:lnTo>
                    <a:lnTo>
                      <a:pt x="614" y="4"/>
                    </a:lnTo>
                    <a:lnTo>
                      <a:pt x="611" y="2"/>
                    </a:lnTo>
                    <a:lnTo>
                      <a:pt x="607" y="0"/>
                    </a:lnTo>
                    <a:lnTo>
                      <a:pt x="602"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Freeform 141">
                <a:extLst>
                  <a:ext uri="{FF2B5EF4-FFF2-40B4-BE49-F238E27FC236}">
                    <a16:creationId xmlns:a16="http://schemas.microsoft.com/office/drawing/2014/main" id="{40CB06FC-45B3-1042-BF80-B5FC64B8F641}"/>
                  </a:ext>
                </a:extLst>
              </p:cNvPr>
              <p:cNvSpPr>
                <a:spLocks/>
              </p:cNvSpPr>
              <p:nvPr/>
            </p:nvSpPr>
            <p:spPr bwMode="auto">
              <a:xfrm>
                <a:off x="2732" y="937"/>
                <a:ext cx="206" cy="64"/>
              </a:xfrm>
              <a:custGeom>
                <a:avLst/>
                <a:gdLst/>
                <a:ahLst/>
                <a:cxnLst>
                  <a:cxn ang="0">
                    <a:pos x="618" y="42"/>
                  </a:cxn>
                  <a:cxn ang="0">
                    <a:pos x="608" y="0"/>
                  </a:cxn>
                  <a:cxn ang="0">
                    <a:pos x="0" y="149"/>
                  </a:cxn>
                  <a:cxn ang="0">
                    <a:pos x="10" y="192"/>
                  </a:cxn>
                  <a:cxn ang="0">
                    <a:pos x="618" y="42"/>
                  </a:cxn>
                </a:cxnLst>
                <a:rect l="0" t="0" r="r" b="b"/>
                <a:pathLst>
                  <a:path w="618" h="192">
                    <a:moveTo>
                      <a:pt x="618" y="42"/>
                    </a:moveTo>
                    <a:lnTo>
                      <a:pt x="608" y="0"/>
                    </a:lnTo>
                    <a:lnTo>
                      <a:pt x="0" y="149"/>
                    </a:lnTo>
                    <a:lnTo>
                      <a:pt x="10" y="192"/>
                    </a:lnTo>
                    <a:lnTo>
                      <a:pt x="618" y="42"/>
                    </a:lnTo>
                    <a:close/>
                  </a:path>
                </a:pathLst>
              </a:custGeom>
              <a:solidFill>
                <a:srgbClr val="B24CA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42">
                <a:extLst>
                  <a:ext uri="{FF2B5EF4-FFF2-40B4-BE49-F238E27FC236}">
                    <a16:creationId xmlns:a16="http://schemas.microsoft.com/office/drawing/2014/main" id="{9D111E4E-930F-B844-B6E2-2CCDE114DA68}"/>
                  </a:ext>
                </a:extLst>
              </p:cNvPr>
              <p:cNvSpPr>
                <a:spLocks/>
              </p:cNvSpPr>
              <p:nvPr/>
            </p:nvSpPr>
            <p:spPr bwMode="auto">
              <a:xfrm>
                <a:off x="2933" y="935"/>
                <a:ext cx="7" cy="17"/>
              </a:xfrm>
              <a:custGeom>
                <a:avLst/>
                <a:gdLst/>
                <a:ahLst/>
                <a:cxnLst>
                  <a:cxn ang="0">
                    <a:pos x="7" y="12"/>
                  </a:cxn>
                  <a:cxn ang="0">
                    <a:pos x="0" y="8"/>
                  </a:cxn>
                  <a:cxn ang="0">
                    <a:pos x="10" y="49"/>
                  </a:cxn>
                  <a:cxn ang="0">
                    <a:pos x="22" y="46"/>
                  </a:cxn>
                  <a:cxn ang="0">
                    <a:pos x="11" y="5"/>
                  </a:cxn>
                  <a:cxn ang="0">
                    <a:pos x="4" y="0"/>
                  </a:cxn>
                  <a:cxn ang="0">
                    <a:pos x="11" y="5"/>
                  </a:cxn>
                  <a:cxn ang="0">
                    <a:pos x="9" y="0"/>
                  </a:cxn>
                  <a:cxn ang="0">
                    <a:pos x="4" y="0"/>
                  </a:cxn>
                  <a:cxn ang="0">
                    <a:pos x="1" y="3"/>
                  </a:cxn>
                  <a:cxn ang="0">
                    <a:pos x="0" y="8"/>
                  </a:cxn>
                  <a:cxn ang="0">
                    <a:pos x="7" y="12"/>
                  </a:cxn>
                </a:cxnLst>
                <a:rect l="0" t="0" r="r" b="b"/>
                <a:pathLst>
                  <a:path w="22" h="49">
                    <a:moveTo>
                      <a:pt x="7" y="12"/>
                    </a:moveTo>
                    <a:lnTo>
                      <a:pt x="0" y="8"/>
                    </a:lnTo>
                    <a:lnTo>
                      <a:pt x="10" y="49"/>
                    </a:lnTo>
                    <a:lnTo>
                      <a:pt x="22" y="46"/>
                    </a:lnTo>
                    <a:lnTo>
                      <a:pt x="11" y="5"/>
                    </a:lnTo>
                    <a:lnTo>
                      <a:pt x="4" y="0"/>
                    </a:lnTo>
                    <a:lnTo>
                      <a:pt x="11" y="5"/>
                    </a:lnTo>
                    <a:lnTo>
                      <a:pt x="9" y="0"/>
                    </a:lnTo>
                    <a:lnTo>
                      <a:pt x="4" y="0"/>
                    </a:lnTo>
                    <a:lnTo>
                      <a:pt x="1" y="3"/>
                    </a:lnTo>
                    <a:lnTo>
                      <a:pt x="0" y="8"/>
                    </a:lnTo>
                    <a:lnTo>
                      <a:pt x="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43">
                <a:extLst>
                  <a:ext uri="{FF2B5EF4-FFF2-40B4-BE49-F238E27FC236}">
                    <a16:creationId xmlns:a16="http://schemas.microsoft.com/office/drawing/2014/main" id="{8929D33A-10FC-7D4F-BE92-0FDF4EC6F7B2}"/>
                  </a:ext>
                </a:extLst>
              </p:cNvPr>
              <p:cNvSpPr>
                <a:spLocks/>
              </p:cNvSpPr>
              <p:nvPr/>
            </p:nvSpPr>
            <p:spPr bwMode="auto">
              <a:xfrm>
                <a:off x="2730" y="935"/>
                <a:ext cx="205" cy="54"/>
              </a:xfrm>
              <a:custGeom>
                <a:avLst/>
                <a:gdLst/>
                <a:ahLst/>
                <a:cxnLst>
                  <a:cxn ang="0">
                    <a:pos x="11" y="153"/>
                  </a:cxn>
                  <a:cxn ang="0">
                    <a:pos x="7" y="161"/>
                  </a:cxn>
                  <a:cxn ang="0">
                    <a:pos x="615" y="12"/>
                  </a:cxn>
                  <a:cxn ang="0">
                    <a:pos x="612" y="0"/>
                  </a:cxn>
                  <a:cxn ang="0">
                    <a:pos x="4" y="149"/>
                  </a:cxn>
                  <a:cxn ang="0">
                    <a:pos x="0" y="156"/>
                  </a:cxn>
                  <a:cxn ang="0">
                    <a:pos x="4" y="149"/>
                  </a:cxn>
                  <a:cxn ang="0">
                    <a:pos x="1" y="152"/>
                  </a:cxn>
                  <a:cxn ang="0">
                    <a:pos x="0" y="156"/>
                  </a:cxn>
                  <a:cxn ang="0">
                    <a:pos x="3" y="159"/>
                  </a:cxn>
                  <a:cxn ang="0">
                    <a:pos x="7" y="161"/>
                  </a:cxn>
                  <a:cxn ang="0">
                    <a:pos x="11" y="153"/>
                  </a:cxn>
                </a:cxnLst>
                <a:rect l="0" t="0" r="r" b="b"/>
                <a:pathLst>
                  <a:path w="615" h="161">
                    <a:moveTo>
                      <a:pt x="11" y="153"/>
                    </a:moveTo>
                    <a:lnTo>
                      <a:pt x="7" y="161"/>
                    </a:lnTo>
                    <a:lnTo>
                      <a:pt x="615" y="12"/>
                    </a:lnTo>
                    <a:lnTo>
                      <a:pt x="612" y="0"/>
                    </a:lnTo>
                    <a:lnTo>
                      <a:pt x="4" y="149"/>
                    </a:lnTo>
                    <a:lnTo>
                      <a:pt x="0" y="156"/>
                    </a:lnTo>
                    <a:lnTo>
                      <a:pt x="4" y="149"/>
                    </a:lnTo>
                    <a:lnTo>
                      <a:pt x="1" y="152"/>
                    </a:lnTo>
                    <a:lnTo>
                      <a:pt x="0" y="156"/>
                    </a:lnTo>
                    <a:lnTo>
                      <a:pt x="3" y="159"/>
                    </a:lnTo>
                    <a:lnTo>
                      <a:pt x="7" y="161"/>
                    </a:lnTo>
                    <a:lnTo>
                      <a:pt x="11" y="15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44">
                <a:extLst>
                  <a:ext uri="{FF2B5EF4-FFF2-40B4-BE49-F238E27FC236}">
                    <a16:creationId xmlns:a16="http://schemas.microsoft.com/office/drawing/2014/main" id="{571440FC-E9E9-2E4D-ACD1-CC272ED1B5A9}"/>
                  </a:ext>
                </a:extLst>
              </p:cNvPr>
              <p:cNvSpPr>
                <a:spLocks/>
              </p:cNvSpPr>
              <p:nvPr/>
            </p:nvSpPr>
            <p:spPr bwMode="auto">
              <a:xfrm>
                <a:off x="2730" y="986"/>
                <a:ext cx="7" cy="17"/>
              </a:xfrm>
              <a:custGeom>
                <a:avLst/>
                <a:gdLst/>
                <a:ahLst/>
                <a:cxnLst>
                  <a:cxn ang="0">
                    <a:pos x="14" y="39"/>
                  </a:cxn>
                  <a:cxn ang="0">
                    <a:pos x="22" y="43"/>
                  </a:cxn>
                  <a:cxn ang="0">
                    <a:pos x="11" y="0"/>
                  </a:cxn>
                  <a:cxn ang="0">
                    <a:pos x="0" y="3"/>
                  </a:cxn>
                  <a:cxn ang="0">
                    <a:pos x="10" y="46"/>
                  </a:cxn>
                  <a:cxn ang="0">
                    <a:pos x="17" y="51"/>
                  </a:cxn>
                  <a:cxn ang="0">
                    <a:pos x="10" y="46"/>
                  </a:cxn>
                  <a:cxn ang="0">
                    <a:pos x="13" y="49"/>
                  </a:cxn>
                  <a:cxn ang="0">
                    <a:pos x="17" y="51"/>
                  </a:cxn>
                  <a:cxn ang="0">
                    <a:pos x="20" y="48"/>
                  </a:cxn>
                  <a:cxn ang="0">
                    <a:pos x="22" y="43"/>
                  </a:cxn>
                  <a:cxn ang="0">
                    <a:pos x="14" y="39"/>
                  </a:cxn>
                </a:cxnLst>
                <a:rect l="0" t="0" r="r" b="b"/>
                <a:pathLst>
                  <a:path w="22" h="51">
                    <a:moveTo>
                      <a:pt x="14" y="39"/>
                    </a:moveTo>
                    <a:lnTo>
                      <a:pt x="22" y="43"/>
                    </a:lnTo>
                    <a:lnTo>
                      <a:pt x="11" y="0"/>
                    </a:lnTo>
                    <a:lnTo>
                      <a:pt x="0" y="3"/>
                    </a:lnTo>
                    <a:lnTo>
                      <a:pt x="10" y="46"/>
                    </a:lnTo>
                    <a:lnTo>
                      <a:pt x="17" y="51"/>
                    </a:lnTo>
                    <a:lnTo>
                      <a:pt x="10" y="46"/>
                    </a:lnTo>
                    <a:lnTo>
                      <a:pt x="13" y="49"/>
                    </a:lnTo>
                    <a:lnTo>
                      <a:pt x="17" y="51"/>
                    </a:lnTo>
                    <a:lnTo>
                      <a:pt x="20" y="48"/>
                    </a:lnTo>
                    <a:lnTo>
                      <a:pt x="22" y="43"/>
                    </a:lnTo>
                    <a:lnTo>
                      <a:pt x="14" y="3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45">
                <a:extLst>
                  <a:ext uri="{FF2B5EF4-FFF2-40B4-BE49-F238E27FC236}">
                    <a16:creationId xmlns:a16="http://schemas.microsoft.com/office/drawing/2014/main" id="{01C76DFD-A0E8-5E4D-8822-D389AFD5923F}"/>
                  </a:ext>
                </a:extLst>
              </p:cNvPr>
              <p:cNvSpPr>
                <a:spLocks/>
              </p:cNvSpPr>
              <p:nvPr/>
            </p:nvSpPr>
            <p:spPr bwMode="auto">
              <a:xfrm>
                <a:off x="2735" y="949"/>
                <a:ext cx="205" cy="54"/>
              </a:xfrm>
              <a:custGeom>
                <a:avLst/>
                <a:gdLst/>
                <a:ahLst/>
                <a:cxnLst>
                  <a:cxn ang="0">
                    <a:pos x="604" y="7"/>
                  </a:cxn>
                  <a:cxn ang="0">
                    <a:pos x="608" y="0"/>
                  </a:cxn>
                  <a:cxn ang="0">
                    <a:pos x="0" y="150"/>
                  </a:cxn>
                  <a:cxn ang="0">
                    <a:pos x="3" y="162"/>
                  </a:cxn>
                  <a:cxn ang="0">
                    <a:pos x="611" y="12"/>
                  </a:cxn>
                  <a:cxn ang="0">
                    <a:pos x="616" y="4"/>
                  </a:cxn>
                  <a:cxn ang="0">
                    <a:pos x="611" y="12"/>
                  </a:cxn>
                  <a:cxn ang="0">
                    <a:pos x="616" y="9"/>
                  </a:cxn>
                  <a:cxn ang="0">
                    <a:pos x="616" y="4"/>
                  </a:cxn>
                  <a:cxn ang="0">
                    <a:pos x="613" y="1"/>
                  </a:cxn>
                  <a:cxn ang="0">
                    <a:pos x="608" y="0"/>
                  </a:cxn>
                  <a:cxn ang="0">
                    <a:pos x="604" y="7"/>
                  </a:cxn>
                </a:cxnLst>
                <a:rect l="0" t="0" r="r" b="b"/>
                <a:pathLst>
                  <a:path w="616" h="162">
                    <a:moveTo>
                      <a:pt x="604" y="7"/>
                    </a:moveTo>
                    <a:lnTo>
                      <a:pt x="608" y="0"/>
                    </a:lnTo>
                    <a:lnTo>
                      <a:pt x="0" y="150"/>
                    </a:lnTo>
                    <a:lnTo>
                      <a:pt x="3" y="162"/>
                    </a:lnTo>
                    <a:lnTo>
                      <a:pt x="611" y="12"/>
                    </a:lnTo>
                    <a:lnTo>
                      <a:pt x="616" y="4"/>
                    </a:lnTo>
                    <a:lnTo>
                      <a:pt x="611" y="12"/>
                    </a:lnTo>
                    <a:lnTo>
                      <a:pt x="616" y="9"/>
                    </a:lnTo>
                    <a:lnTo>
                      <a:pt x="616" y="4"/>
                    </a:lnTo>
                    <a:lnTo>
                      <a:pt x="613" y="1"/>
                    </a:lnTo>
                    <a:lnTo>
                      <a:pt x="608" y="0"/>
                    </a:lnTo>
                    <a:lnTo>
                      <a:pt x="604"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Freeform 146">
                <a:extLst>
                  <a:ext uri="{FF2B5EF4-FFF2-40B4-BE49-F238E27FC236}">
                    <a16:creationId xmlns:a16="http://schemas.microsoft.com/office/drawing/2014/main" id="{A56FE0AA-66A7-5C44-A440-328DDC54A336}"/>
                  </a:ext>
                </a:extLst>
              </p:cNvPr>
              <p:cNvSpPr>
                <a:spLocks/>
              </p:cNvSpPr>
              <p:nvPr/>
            </p:nvSpPr>
            <p:spPr bwMode="auto">
              <a:xfrm>
                <a:off x="2678" y="951"/>
                <a:ext cx="69" cy="69"/>
              </a:xfrm>
              <a:custGeom>
                <a:avLst/>
                <a:gdLst/>
                <a:ahLst/>
                <a:cxnLst>
                  <a:cxn ang="0">
                    <a:pos x="104" y="208"/>
                  </a:cxn>
                  <a:cxn ang="0">
                    <a:pos x="125" y="207"/>
                  </a:cxn>
                  <a:cxn ang="0">
                    <a:pos x="144" y="201"/>
                  </a:cxn>
                  <a:cxn ang="0">
                    <a:pos x="162" y="190"/>
                  </a:cxn>
                  <a:cxn ang="0">
                    <a:pos x="178" y="178"/>
                  </a:cxn>
                  <a:cxn ang="0">
                    <a:pos x="190" y="162"/>
                  </a:cxn>
                  <a:cxn ang="0">
                    <a:pos x="200" y="144"/>
                  </a:cxn>
                  <a:cxn ang="0">
                    <a:pos x="206" y="125"/>
                  </a:cxn>
                  <a:cxn ang="0">
                    <a:pos x="207" y="104"/>
                  </a:cxn>
                  <a:cxn ang="0">
                    <a:pos x="206" y="84"/>
                  </a:cxn>
                  <a:cxn ang="0">
                    <a:pos x="200" y="64"/>
                  </a:cxn>
                  <a:cxn ang="0">
                    <a:pos x="190" y="46"/>
                  </a:cxn>
                  <a:cxn ang="0">
                    <a:pos x="178" y="32"/>
                  </a:cxn>
                  <a:cxn ang="0">
                    <a:pos x="162" y="18"/>
                  </a:cxn>
                  <a:cxn ang="0">
                    <a:pos x="144" y="9"/>
                  </a:cxn>
                  <a:cxn ang="0">
                    <a:pos x="125" y="2"/>
                  </a:cxn>
                  <a:cxn ang="0">
                    <a:pos x="104" y="0"/>
                  </a:cxn>
                  <a:cxn ang="0">
                    <a:pos x="83" y="2"/>
                  </a:cxn>
                  <a:cxn ang="0">
                    <a:pos x="64" y="9"/>
                  </a:cxn>
                  <a:cxn ang="0">
                    <a:pos x="46" y="18"/>
                  </a:cxn>
                  <a:cxn ang="0">
                    <a:pos x="30" y="32"/>
                  </a:cxn>
                  <a:cxn ang="0">
                    <a:pos x="18" y="46"/>
                  </a:cxn>
                  <a:cxn ang="0">
                    <a:pos x="8" y="64"/>
                  </a:cxn>
                  <a:cxn ang="0">
                    <a:pos x="2" y="84"/>
                  </a:cxn>
                  <a:cxn ang="0">
                    <a:pos x="0" y="104"/>
                  </a:cxn>
                  <a:cxn ang="0">
                    <a:pos x="2" y="125"/>
                  </a:cxn>
                  <a:cxn ang="0">
                    <a:pos x="8" y="144"/>
                  </a:cxn>
                  <a:cxn ang="0">
                    <a:pos x="18" y="162"/>
                  </a:cxn>
                  <a:cxn ang="0">
                    <a:pos x="30" y="178"/>
                  </a:cxn>
                  <a:cxn ang="0">
                    <a:pos x="46" y="190"/>
                  </a:cxn>
                  <a:cxn ang="0">
                    <a:pos x="64" y="201"/>
                  </a:cxn>
                  <a:cxn ang="0">
                    <a:pos x="83" y="207"/>
                  </a:cxn>
                  <a:cxn ang="0">
                    <a:pos x="104" y="208"/>
                  </a:cxn>
                </a:cxnLst>
                <a:rect l="0" t="0" r="r" b="b"/>
                <a:pathLst>
                  <a:path w="207" h="208">
                    <a:moveTo>
                      <a:pt x="104" y="208"/>
                    </a:moveTo>
                    <a:lnTo>
                      <a:pt x="125" y="207"/>
                    </a:lnTo>
                    <a:lnTo>
                      <a:pt x="144" y="201"/>
                    </a:lnTo>
                    <a:lnTo>
                      <a:pt x="162" y="190"/>
                    </a:lnTo>
                    <a:lnTo>
                      <a:pt x="178" y="178"/>
                    </a:lnTo>
                    <a:lnTo>
                      <a:pt x="190" y="162"/>
                    </a:lnTo>
                    <a:lnTo>
                      <a:pt x="200" y="144"/>
                    </a:lnTo>
                    <a:lnTo>
                      <a:pt x="206" y="125"/>
                    </a:lnTo>
                    <a:lnTo>
                      <a:pt x="207" y="104"/>
                    </a:lnTo>
                    <a:lnTo>
                      <a:pt x="206" y="84"/>
                    </a:lnTo>
                    <a:lnTo>
                      <a:pt x="200" y="64"/>
                    </a:lnTo>
                    <a:lnTo>
                      <a:pt x="190" y="46"/>
                    </a:lnTo>
                    <a:lnTo>
                      <a:pt x="178" y="32"/>
                    </a:lnTo>
                    <a:lnTo>
                      <a:pt x="162" y="18"/>
                    </a:lnTo>
                    <a:lnTo>
                      <a:pt x="144" y="9"/>
                    </a:lnTo>
                    <a:lnTo>
                      <a:pt x="125" y="2"/>
                    </a:lnTo>
                    <a:lnTo>
                      <a:pt x="104" y="0"/>
                    </a:lnTo>
                    <a:lnTo>
                      <a:pt x="83" y="2"/>
                    </a:lnTo>
                    <a:lnTo>
                      <a:pt x="64" y="9"/>
                    </a:lnTo>
                    <a:lnTo>
                      <a:pt x="46" y="18"/>
                    </a:lnTo>
                    <a:lnTo>
                      <a:pt x="30" y="32"/>
                    </a:lnTo>
                    <a:lnTo>
                      <a:pt x="18" y="46"/>
                    </a:lnTo>
                    <a:lnTo>
                      <a:pt x="8" y="64"/>
                    </a:lnTo>
                    <a:lnTo>
                      <a:pt x="2" y="84"/>
                    </a:lnTo>
                    <a:lnTo>
                      <a:pt x="0" y="104"/>
                    </a:lnTo>
                    <a:lnTo>
                      <a:pt x="2" y="125"/>
                    </a:lnTo>
                    <a:lnTo>
                      <a:pt x="8" y="144"/>
                    </a:lnTo>
                    <a:lnTo>
                      <a:pt x="18" y="162"/>
                    </a:lnTo>
                    <a:lnTo>
                      <a:pt x="30" y="178"/>
                    </a:lnTo>
                    <a:lnTo>
                      <a:pt x="46" y="190"/>
                    </a:lnTo>
                    <a:lnTo>
                      <a:pt x="64" y="201"/>
                    </a:lnTo>
                    <a:lnTo>
                      <a:pt x="83" y="207"/>
                    </a:lnTo>
                    <a:lnTo>
                      <a:pt x="104" y="208"/>
                    </a:lnTo>
                    <a:close/>
                  </a:path>
                </a:pathLst>
              </a:custGeom>
              <a:solidFill>
                <a:srgbClr val="C170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47">
                <a:extLst>
                  <a:ext uri="{FF2B5EF4-FFF2-40B4-BE49-F238E27FC236}">
                    <a16:creationId xmlns:a16="http://schemas.microsoft.com/office/drawing/2014/main" id="{2F967B5A-09A1-0847-8D87-7AE70E66B39D}"/>
                  </a:ext>
                </a:extLst>
              </p:cNvPr>
              <p:cNvSpPr>
                <a:spLocks/>
              </p:cNvSpPr>
              <p:nvPr/>
            </p:nvSpPr>
            <p:spPr bwMode="auto">
              <a:xfrm>
                <a:off x="2713" y="985"/>
                <a:ext cx="37" cy="38"/>
              </a:xfrm>
              <a:custGeom>
                <a:avLst/>
                <a:gdLst/>
                <a:ahLst/>
                <a:cxnLst>
                  <a:cxn ang="0">
                    <a:pos x="96" y="0"/>
                  </a:cxn>
                  <a:cxn ang="0">
                    <a:pos x="96" y="0"/>
                  </a:cxn>
                  <a:cxn ang="0">
                    <a:pos x="96" y="21"/>
                  </a:cxn>
                  <a:cxn ang="0">
                    <a:pos x="90" y="37"/>
                  </a:cxn>
                  <a:cxn ang="0">
                    <a:pos x="80" y="55"/>
                  </a:cxn>
                  <a:cxn ang="0">
                    <a:pos x="69" y="70"/>
                  </a:cxn>
                  <a:cxn ang="0">
                    <a:pos x="55" y="80"/>
                  </a:cxn>
                  <a:cxn ang="0">
                    <a:pos x="37" y="91"/>
                  </a:cxn>
                  <a:cxn ang="0">
                    <a:pos x="21" y="97"/>
                  </a:cxn>
                  <a:cxn ang="0">
                    <a:pos x="0" y="97"/>
                  </a:cxn>
                  <a:cxn ang="0">
                    <a:pos x="0" y="112"/>
                  </a:cxn>
                  <a:cxn ang="0">
                    <a:pos x="21" y="109"/>
                  </a:cxn>
                  <a:cxn ang="0">
                    <a:pos x="43" y="103"/>
                  </a:cxn>
                  <a:cxn ang="0">
                    <a:pos x="60" y="92"/>
                  </a:cxn>
                  <a:cxn ang="0">
                    <a:pos x="78" y="79"/>
                  </a:cxn>
                  <a:cxn ang="0">
                    <a:pos x="92" y="61"/>
                  </a:cxn>
                  <a:cxn ang="0">
                    <a:pos x="102" y="43"/>
                  </a:cxn>
                  <a:cxn ang="0">
                    <a:pos x="108" y="21"/>
                  </a:cxn>
                  <a:cxn ang="0">
                    <a:pos x="111" y="0"/>
                  </a:cxn>
                  <a:cxn ang="0">
                    <a:pos x="111" y="0"/>
                  </a:cxn>
                  <a:cxn ang="0">
                    <a:pos x="96" y="0"/>
                  </a:cxn>
                </a:cxnLst>
                <a:rect l="0" t="0" r="r" b="b"/>
                <a:pathLst>
                  <a:path w="111" h="112">
                    <a:moveTo>
                      <a:pt x="96" y="0"/>
                    </a:moveTo>
                    <a:lnTo>
                      <a:pt x="96" y="0"/>
                    </a:lnTo>
                    <a:lnTo>
                      <a:pt x="96" y="21"/>
                    </a:lnTo>
                    <a:lnTo>
                      <a:pt x="90" y="37"/>
                    </a:lnTo>
                    <a:lnTo>
                      <a:pt x="80" y="55"/>
                    </a:lnTo>
                    <a:lnTo>
                      <a:pt x="69" y="70"/>
                    </a:lnTo>
                    <a:lnTo>
                      <a:pt x="55" y="80"/>
                    </a:lnTo>
                    <a:lnTo>
                      <a:pt x="37" y="91"/>
                    </a:lnTo>
                    <a:lnTo>
                      <a:pt x="21" y="97"/>
                    </a:lnTo>
                    <a:lnTo>
                      <a:pt x="0" y="97"/>
                    </a:lnTo>
                    <a:lnTo>
                      <a:pt x="0" y="112"/>
                    </a:lnTo>
                    <a:lnTo>
                      <a:pt x="21" y="109"/>
                    </a:lnTo>
                    <a:lnTo>
                      <a:pt x="43" y="103"/>
                    </a:lnTo>
                    <a:lnTo>
                      <a:pt x="60" y="92"/>
                    </a:lnTo>
                    <a:lnTo>
                      <a:pt x="78" y="79"/>
                    </a:lnTo>
                    <a:lnTo>
                      <a:pt x="92" y="61"/>
                    </a:lnTo>
                    <a:lnTo>
                      <a:pt x="102" y="43"/>
                    </a:lnTo>
                    <a:lnTo>
                      <a:pt x="108" y="21"/>
                    </a:lnTo>
                    <a:lnTo>
                      <a:pt x="111" y="0"/>
                    </a:lnTo>
                    <a:lnTo>
                      <a:pt x="111" y="0"/>
                    </a:lnTo>
                    <a:lnTo>
                      <a:pt x="96"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48">
                <a:extLst>
                  <a:ext uri="{FF2B5EF4-FFF2-40B4-BE49-F238E27FC236}">
                    <a16:creationId xmlns:a16="http://schemas.microsoft.com/office/drawing/2014/main" id="{273A0733-C9D2-8347-B5FA-C54988A6728B}"/>
                  </a:ext>
                </a:extLst>
              </p:cNvPr>
              <p:cNvSpPr>
                <a:spLocks/>
              </p:cNvSpPr>
              <p:nvPr/>
            </p:nvSpPr>
            <p:spPr bwMode="auto">
              <a:xfrm>
                <a:off x="2713" y="948"/>
                <a:ext cx="37" cy="37"/>
              </a:xfrm>
              <a:custGeom>
                <a:avLst/>
                <a:gdLst/>
                <a:ahLst/>
                <a:cxnLst>
                  <a:cxn ang="0">
                    <a:pos x="0" y="15"/>
                  </a:cxn>
                  <a:cxn ang="0">
                    <a:pos x="0" y="15"/>
                  </a:cxn>
                  <a:cxn ang="0">
                    <a:pos x="19" y="15"/>
                  </a:cxn>
                  <a:cxn ang="0">
                    <a:pos x="37" y="22"/>
                  </a:cxn>
                  <a:cxn ang="0">
                    <a:pos x="55" y="31"/>
                  </a:cxn>
                  <a:cxn ang="0">
                    <a:pos x="69" y="43"/>
                  </a:cxn>
                  <a:cxn ang="0">
                    <a:pos x="80" y="56"/>
                  </a:cxn>
                  <a:cxn ang="0">
                    <a:pos x="90" y="74"/>
                  </a:cxn>
                  <a:cxn ang="0">
                    <a:pos x="96" y="91"/>
                  </a:cxn>
                  <a:cxn ang="0">
                    <a:pos x="96" y="111"/>
                  </a:cxn>
                  <a:cxn ang="0">
                    <a:pos x="111" y="111"/>
                  </a:cxn>
                  <a:cxn ang="0">
                    <a:pos x="108" y="91"/>
                  </a:cxn>
                  <a:cxn ang="0">
                    <a:pos x="102" y="68"/>
                  </a:cxn>
                  <a:cxn ang="0">
                    <a:pos x="92" y="50"/>
                  </a:cxn>
                  <a:cxn ang="0">
                    <a:pos x="78" y="34"/>
                  </a:cxn>
                  <a:cxn ang="0">
                    <a:pos x="60" y="19"/>
                  </a:cxn>
                  <a:cxn ang="0">
                    <a:pos x="43" y="10"/>
                  </a:cxn>
                  <a:cxn ang="0">
                    <a:pos x="22" y="3"/>
                  </a:cxn>
                  <a:cxn ang="0">
                    <a:pos x="0" y="0"/>
                  </a:cxn>
                  <a:cxn ang="0">
                    <a:pos x="0" y="0"/>
                  </a:cxn>
                  <a:cxn ang="0">
                    <a:pos x="0" y="15"/>
                  </a:cxn>
                </a:cxnLst>
                <a:rect l="0" t="0" r="r" b="b"/>
                <a:pathLst>
                  <a:path w="111" h="111">
                    <a:moveTo>
                      <a:pt x="0" y="15"/>
                    </a:moveTo>
                    <a:lnTo>
                      <a:pt x="0" y="15"/>
                    </a:lnTo>
                    <a:lnTo>
                      <a:pt x="19" y="15"/>
                    </a:lnTo>
                    <a:lnTo>
                      <a:pt x="37" y="22"/>
                    </a:lnTo>
                    <a:lnTo>
                      <a:pt x="55" y="31"/>
                    </a:lnTo>
                    <a:lnTo>
                      <a:pt x="69" y="43"/>
                    </a:lnTo>
                    <a:lnTo>
                      <a:pt x="80" y="56"/>
                    </a:lnTo>
                    <a:lnTo>
                      <a:pt x="90" y="74"/>
                    </a:lnTo>
                    <a:lnTo>
                      <a:pt x="96" y="91"/>
                    </a:lnTo>
                    <a:lnTo>
                      <a:pt x="96" y="111"/>
                    </a:lnTo>
                    <a:lnTo>
                      <a:pt x="111" y="111"/>
                    </a:lnTo>
                    <a:lnTo>
                      <a:pt x="108" y="91"/>
                    </a:lnTo>
                    <a:lnTo>
                      <a:pt x="102" y="68"/>
                    </a:lnTo>
                    <a:lnTo>
                      <a:pt x="92" y="50"/>
                    </a:lnTo>
                    <a:lnTo>
                      <a:pt x="78" y="34"/>
                    </a:lnTo>
                    <a:lnTo>
                      <a:pt x="60" y="19"/>
                    </a:lnTo>
                    <a:lnTo>
                      <a:pt x="43" y="10"/>
                    </a:lnTo>
                    <a:lnTo>
                      <a:pt x="22" y="3"/>
                    </a:lnTo>
                    <a:lnTo>
                      <a:pt x="0" y="0"/>
                    </a:lnTo>
                    <a:lnTo>
                      <a:pt x="0"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49">
                <a:extLst>
                  <a:ext uri="{FF2B5EF4-FFF2-40B4-BE49-F238E27FC236}">
                    <a16:creationId xmlns:a16="http://schemas.microsoft.com/office/drawing/2014/main" id="{CD51415E-4723-CE4F-88E6-5706552CAA9D}"/>
                  </a:ext>
                </a:extLst>
              </p:cNvPr>
              <p:cNvSpPr>
                <a:spLocks/>
              </p:cNvSpPr>
              <p:nvPr/>
            </p:nvSpPr>
            <p:spPr bwMode="auto">
              <a:xfrm>
                <a:off x="2676" y="948"/>
                <a:ext cx="37" cy="37"/>
              </a:xfrm>
              <a:custGeom>
                <a:avLst/>
                <a:gdLst/>
                <a:ahLst/>
                <a:cxnLst>
                  <a:cxn ang="0">
                    <a:pos x="15" y="111"/>
                  </a:cxn>
                  <a:cxn ang="0">
                    <a:pos x="15" y="111"/>
                  </a:cxn>
                  <a:cxn ang="0">
                    <a:pos x="15" y="91"/>
                  </a:cxn>
                  <a:cxn ang="0">
                    <a:pos x="21" y="74"/>
                  </a:cxn>
                  <a:cxn ang="0">
                    <a:pos x="31" y="56"/>
                  </a:cxn>
                  <a:cxn ang="0">
                    <a:pos x="41" y="43"/>
                  </a:cxn>
                  <a:cxn ang="0">
                    <a:pos x="56" y="31"/>
                  </a:cxn>
                  <a:cxn ang="0">
                    <a:pos x="74" y="22"/>
                  </a:cxn>
                  <a:cxn ang="0">
                    <a:pos x="92" y="15"/>
                  </a:cxn>
                  <a:cxn ang="0">
                    <a:pos x="111" y="15"/>
                  </a:cxn>
                  <a:cxn ang="0">
                    <a:pos x="111" y="0"/>
                  </a:cxn>
                  <a:cxn ang="0">
                    <a:pos x="89" y="3"/>
                  </a:cxn>
                  <a:cxn ang="0">
                    <a:pos x="68" y="10"/>
                  </a:cxn>
                  <a:cxn ang="0">
                    <a:pos x="50" y="19"/>
                  </a:cxn>
                  <a:cxn ang="0">
                    <a:pos x="32" y="34"/>
                  </a:cxn>
                  <a:cxn ang="0">
                    <a:pos x="19" y="50"/>
                  </a:cxn>
                  <a:cxn ang="0">
                    <a:pos x="9" y="68"/>
                  </a:cxn>
                  <a:cxn ang="0">
                    <a:pos x="3" y="91"/>
                  </a:cxn>
                  <a:cxn ang="0">
                    <a:pos x="0" y="111"/>
                  </a:cxn>
                  <a:cxn ang="0">
                    <a:pos x="0" y="111"/>
                  </a:cxn>
                  <a:cxn ang="0">
                    <a:pos x="15" y="111"/>
                  </a:cxn>
                </a:cxnLst>
                <a:rect l="0" t="0" r="r" b="b"/>
                <a:pathLst>
                  <a:path w="111" h="111">
                    <a:moveTo>
                      <a:pt x="15" y="111"/>
                    </a:moveTo>
                    <a:lnTo>
                      <a:pt x="15" y="111"/>
                    </a:lnTo>
                    <a:lnTo>
                      <a:pt x="15" y="91"/>
                    </a:lnTo>
                    <a:lnTo>
                      <a:pt x="21" y="74"/>
                    </a:lnTo>
                    <a:lnTo>
                      <a:pt x="31" y="56"/>
                    </a:lnTo>
                    <a:lnTo>
                      <a:pt x="41" y="43"/>
                    </a:lnTo>
                    <a:lnTo>
                      <a:pt x="56" y="31"/>
                    </a:lnTo>
                    <a:lnTo>
                      <a:pt x="74" y="22"/>
                    </a:lnTo>
                    <a:lnTo>
                      <a:pt x="92" y="15"/>
                    </a:lnTo>
                    <a:lnTo>
                      <a:pt x="111" y="15"/>
                    </a:lnTo>
                    <a:lnTo>
                      <a:pt x="111" y="0"/>
                    </a:lnTo>
                    <a:lnTo>
                      <a:pt x="89" y="3"/>
                    </a:lnTo>
                    <a:lnTo>
                      <a:pt x="68" y="10"/>
                    </a:lnTo>
                    <a:lnTo>
                      <a:pt x="50" y="19"/>
                    </a:lnTo>
                    <a:lnTo>
                      <a:pt x="32" y="34"/>
                    </a:lnTo>
                    <a:lnTo>
                      <a:pt x="19" y="50"/>
                    </a:lnTo>
                    <a:lnTo>
                      <a:pt x="9" y="68"/>
                    </a:lnTo>
                    <a:lnTo>
                      <a:pt x="3" y="91"/>
                    </a:lnTo>
                    <a:lnTo>
                      <a:pt x="0" y="111"/>
                    </a:lnTo>
                    <a:lnTo>
                      <a:pt x="0" y="111"/>
                    </a:lnTo>
                    <a:lnTo>
                      <a:pt x="15" y="11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50">
                <a:extLst>
                  <a:ext uri="{FF2B5EF4-FFF2-40B4-BE49-F238E27FC236}">
                    <a16:creationId xmlns:a16="http://schemas.microsoft.com/office/drawing/2014/main" id="{EEE6B56F-2817-FD4C-A752-3E6F74945A9C}"/>
                  </a:ext>
                </a:extLst>
              </p:cNvPr>
              <p:cNvSpPr>
                <a:spLocks/>
              </p:cNvSpPr>
              <p:nvPr/>
            </p:nvSpPr>
            <p:spPr bwMode="auto">
              <a:xfrm>
                <a:off x="2676" y="985"/>
                <a:ext cx="37" cy="38"/>
              </a:xfrm>
              <a:custGeom>
                <a:avLst/>
                <a:gdLst/>
                <a:ahLst/>
                <a:cxnLst>
                  <a:cxn ang="0">
                    <a:pos x="111" y="97"/>
                  </a:cxn>
                  <a:cxn ang="0">
                    <a:pos x="111" y="97"/>
                  </a:cxn>
                  <a:cxn ang="0">
                    <a:pos x="90" y="97"/>
                  </a:cxn>
                  <a:cxn ang="0">
                    <a:pos x="74" y="91"/>
                  </a:cxn>
                  <a:cxn ang="0">
                    <a:pos x="56" y="80"/>
                  </a:cxn>
                  <a:cxn ang="0">
                    <a:pos x="41" y="70"/>
                  </a:cxn>
                  <a:cxn ang="0">
                    <a:pos x="31" y="55"/>
                  </a:cxn>
                  <a:cxn ang="0">
                    <a:pos x="21" y="37"/>
                  </a:cxn>
                  <a:cxn ang="0">
                    <a:pos x="15" y="21"/>
                  </a:cxn>
                  <a:cxn ang="0">
                    <a:pos x="15" y="0"/>
                  </a:cxn>
                  <a:cxn ang="0">
                    <a:pos x="0" y="0"/>
                  </a:cxn>
                  <a:cxn ang="0">
                    <a:pos x="3" y="21"/>
                  </a:cxn>
                  <a:cxn ang="0">
                    <a:pos x="9" y="43"/>
                  </a:cxn>
                  <a:cxn ang="0">
                    <a:pos x="19" y="61"/>
                  </a:cxn>
                  <a:cxn ang="0">
                    <a:pos x="32" y="79"/>
                  </a:cxn>
                  <a:cxn ang="0">
                    <a:pos x="50" y="92"/>
                  </a:cxn>
                  <a:cxn ang="0">
                    <a:pos x="68" y="103"/>
                  </a:cxn>
                  <a:cxn ang="0">
                    <a:pos x="90" y="109"/>
                  </a:cxn>
                  <a:cxn ang="0">
                    <a:pos x="111" y="112"/>
                  </a:cxn>
                  <a:cxn ang="0">
                    <a:pos x="111" y="112"/>
                  </a:cxn>
                  <a:cxn ang="0">
                    <a:pos x="111" y="97"/>
                  </a:cxn>
                </a:cxnLst>
                <a:rect l="0" t="0" r="r" b="b"/>
                <a:pathLst>
                  <a:path w="111" h="112">
                    <a:moveTo>
                      <a:pt x="111" y="97"/>
                    </a:moveTo>
                    <a:lnTo>
                      <a:pt x="111" y="97"/>
                    </a:lnTo>
                    <a:lnTo>
                      <a:pt x="90" y="97"/>
                    </a:lnTo>
                    <a:lnTo>
                      <a:pt x="74" y="91"/>
                    </a:lnTo>
                    <a:lnTo>
                      <a:pt x="56" y="80"/>
                    </a:lnTo>
                    <a:lnTo>
                      <a:pt x="41" y="70"/>
                    </a:lnTo>
                    <a:lnTo>
                      <a:pt x="31" y="55"/>
                    </a:lnTo>
                    <a:lnTo>
                      <a:pt x="21" y="37"/>
                    </a:lnTo>
                    <a:lnTo>
                      <a:pt x="15" y="21"/>
                    </a:lnTo>
                    <a:lnTo>
                      <a:pt x="15" y="0"/>
                    </a:lnTo>
                    <a:lnTo>
                      <a:pt x="0" y="0"/>
                    </a:lnTo>
                    <a:lnTo>
                      <a:pt x="3" y="21"/>
                    </a:lnTo>
                    <a:lnTo>
                      <a:pt x="9" y="43"/>
                    </a:lnTo>
                    <a:lnTo>
                      <a:pt x="19" y="61"/>
                    </a:lnTo>
                    <a:lnTo>
                      <a:pt x="32" y="79"/>
                    </a:lnTo>
                    <a:lnTo>
                      <a:pt x="50" y="92"/>
                    </a:lnTo>
                    <a:lnTo>
                      <a:pt x="68" y="103"/>
                    </a:lnTo>
                    <a:lnTo>
                      <a:pt x="90" y="109"/>
                    </a:lnTo>
                    <a:lnTo>
                      <a:pt x="111" y="112"/>
                    </a:lnTo>
                    <a:lnTo>
                      <a:pt x="111" y="112"/>
                    </a:lnTo>
                    <a:lnTo>
                      <a:pt x="111" y="9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151">
                <a:extLst>
                  <a:ext uri="{FF2B5EF4-FFF2-40B4-BE49-F238E27FC236}">
                    <a16:creationId xmlns:a16="http://schemas.microsoft.com/office/drawing/2014/main" id="{BCFA565D-2A20-E241-8F34-BA8F6751A1BF}"/>
                  </a:ext>
                </a:extLst>
              </p:cNvPr>
              <p:cNvSpPr>
                <a:spLocks/>
              </p:cNvSpPr>
              <p:nvPr/>
            </p:nvSpPr>
            <p:spPr bwMode="auto">
              <a:xfrm>
                <a:off x="2922" y="897"/>
                <a:ext cx="39" cy="68"/>
              </a:xfrm>
              <a:custGeom>
                <a:avLst/>
                <a:gdLst/>
                <a:ahLst/>
                <a:cxnLst>
                  <a:cxn ang="0">
                    <a:pos x="26" y="204"/>
                  </a:cxn>
                  <a:cxn ang="0">
                    <a:pos x="47" y="200"/>
                  </a:cxn>
                  <a:cxn ang="0">
                    <a:pos x="65" y="191"/>
                  </a:cxn>
                  <a:cxn ang="0">
                    <a:pos x="81" y="179"/>
                  </a:cxn>
                  <a:cxn ang="0">
                    <a:pos x="94" y="164"/>
                  </a:cxn>
                  <a:cxn ang="0">
                    <a:pos x="105" y="148"/>
                  </a:cxn>
                  <a:cxn ang="0">
                    <a:pos x="112" y="130"/>
                  </a:cxn>
                  <a:cxn ang="0">
                    <a:pos x="115" y="110"/>
                  </a:cxn>
                  <a:cxn ang="0">
                    <a:pos x="115" y="89"/>
                  </a:cxn>
                  <a:cxn ang="0">
                    <a:pos x="111" y="68"/>
                  </a:cxn>
                  <a:cxn ang="0">
                    <a:pos x="102" y="50"/>
                  </a:cxn>
                  <a:cxn ang="0">
                    <a:pos x="90" y="34"/>
                  </a:cxn>
                  <a:cxn ang="0">
                    <a:pos x="75" y="21"/>
                  </a:cxn>
                  <a:cxn ang="0">
                    <a:pos x="59" y="10"/>
                  </a:cxn>
                  <a:cxn ang="0">
                    <a:pos x="41" y="3"/>
                  </a:cxn>
                  <a:cxn ang="0">
                    <a:pos x="20" y="0"/>
                  </a:cxn>
                  <a:cxn ang="0">
                    <a:pos x="0" y="0"/>
                  </a:cxn>
                  <a:cxn ang="0">
                    <a:pos x="26" y="204"/>
                  </a:cxn>
                </a:cxnLst>
                <a:rect l="0" t="0" r="r" b="b"/>
                <a:pathLst>
                  <a:path w="115" h="204">
                    <a:moveTo>
                      <a:pt x="26" y="204"/>
                    </a:moveTo>
                    <a:lnTo>
                      <a:pt x="47" y="200"/>
                    </a:lnTo>
                    <a:lnTo>
                      <a:pt x="65" y="191"/>
                    </a:lnTo>
                    <a:lnTo>
                      <a:pt x="81" y="179"/>
                    </a:lnTo>
                    <a:lnTo>
                      <a:pt x="94" y="164"/>
                    </a:lnTo>
                    <a:lnTo>
                      <a:pt x="105" y="148"/>
                    </a:lnTo>
                    <a:lnTo>
                      <a:pt x="112" y="130"/>
                    </a:lnTo>
                    <a:lnTo>
                      <a:pt x="115" y="110"/>
                    </a:lnTo>
                    <a:lnTo>
                      <a:pt x="115" y="89"/>
                    </a:lnTo>
                    <a:lnTo>
                      <a:pt x="111" y="68"/>
                    </a:lnTo>
                    <a:lnTo>
                      <a:pt x="102" y="50"/>
                    </a:lnTo>
                    <a:lnTo>
                      <a:pt x="90" y="34"/>
                    </a:lnTo>
                    <a:lnTo>
                      <a:pt x="75" y="21"/>
                    </a:lnTo>
                    <a:lnTo>
                      <a:pt x="59" y="10"/>
                    </a:lnTo>
                    <a:lnTo>
                      <a:pt x="41" y="3"/>
                    </a:lnTo>
                    <a:lnTo>
                      <a:pt x="20" y="0"/>
                    </a:lnTo>
                    <a:lnTo>
                      <a:pt x="0" y="0"/>
                    </a:lnTo>
                    <a:lnTo>
                      <a:pt x="26" y="204"/>
                    </a:lnTo>
                    <a:close/>
                  </a:path>
                </a:pathLst>
              </a:custGeom>
              <a:solidFill>
                <a:srgbClr val="C170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52">
                <a:extLst>
                  <a:ext uri="{FF2B5EF4-FFF2-40B4-BE49-F238E27FC236}">
                    <a16:creationId xmlns:a16="http://schemas.microsoft.com/office/drawing/2014/main" id="{37BAD3C4-7F55-3C4B-BD2F-8F20593B16D3}"/>
                  </a:ext>
                </a:extLst>
              </p:cNvPr>
              <p:cNvSpPr>
                <a:spLocks/>
              </p:cNvSpPr>
              <p:nvPr/>
            </p:nvSpPr>
            <p:spPr bwMode="auto">
              <a:xfrm>
                <a:off x="2931" y="927"/>
                <a:ext cx="32" cy="40"/>
              </a:xfrm>
              <a:custGeom>
                <a:avLst/>
                <a:gdLst/>
                <a:ahLst/>
                <a:cxnLst>
                  <a:cxn ang="0">
                    <a:pos x="83" y="0"/>
                  </a:cxn>
                  <a:cxn ang="0">
                    <a:pos x="83" y="0"/>
                  </a:cxn>
                  <a:cxn ang="0">
                    <a:pos x="83" y="21"/>
                  </a:cxn>
                  <a:cxn ang="0">
                    <a:pos x="80" y="40"/>
                  </a:cxn>
                  <a:cxn ang="0">
                    <a:pos x="73" y="56"/>
                  </a:cxn>
                  <a:cxn ang="0">
                    <a:pos x="64" y="71"/>
                  </a:cxn>
                  <a:cxn ang="0">
                    <a:pos x="51" y="86"/>
                  </a:cxn>
                  <a:cxn ang="0">
                    <a:pos x="36" y="96"/>
                  </a:cxn>
                  <a:cxn ang="0">
                    <a:pos x="19" y="105"/>
                  </a:cxn>
                  <a:cxn ang="0">
                    <a:pos x="0" y="110"/>
                  </a:cxn>
                  <a:cxn ang="0">
                    <a:pos x="0" y="121"/>
                  </a:cxn>
                  <a:cxn ang="0">
                    <a:pos x="22" y="117"/>
                  </a:cxn>
                  <a:cxn ang="0">
                    <a:pos x="42" y="108"/>
                  </a:cxn>
                  <a:cxn ang="0">
                    <a:pos x="59" y="95"/>
                  </a:cxn>
                  <a:cxn ang="0">
                    <a:pos x="73" y="80"/>
                  </a:cxn>
                  <a:cxn ang="0">
                    <a:pos x="85" y="62"/>
                  </a:cxn>
                  <a:cxn ang="0">
                    <a:pos x="92" y="43"/>
                  </a:cxn>
                  <a:cxn ang="0">
                    <a:pos x="95" y="21"/>
                  </a:cxn>
                  <a:cxn ang="0">
                    <a:pos x="95" y="0"/>
                  </a:cxn>
                  <a:cxn ang="0">
                    <a:pos x="95" y="0"/>
                  </a:cxn>
                  <a:cxn ang="0">
                    <a:pos x="83" y="0"/>
                  </a:cxn>
                </a:cxnLst>
                <a:rect l="0" t="0" r="r" b="b"/>
                <a:pathLst>
                  <a:path w="95" h="121">
                    <a:moveTo>
                      <a:pt x="83" y="0"/>
                    </a:moveTo>
                    <a:lnTo>
                      <a:pt x="83" y="0"/>
                    </a:lnTo>
                    <a:lnTo>
                      <a:pt x="83" y="21"/>
                    </a:lnTo>
                    <a:lnTo>
                      <a:pt x="80" y="40"/>
                    </a:lnTo>
                    <a:lnTo>
                      <a:pt x="73" y="56"/>
                    </a:lnTo>
                    <a:lnTo>
                      <a:pt x="64" y="71"/>
                    </a:lnTo>
                    <a:lnTo>
                      <a:pt x="51" y="86"/>
                    </a:lnTo>
                    <a:lnTo>
                      <a:pt x="36" y="96"/>
                    </a:lnTo>
                    <a:lnTo>
                      <a:pt x="19" y="105"/>
                    </a:lnTo>
                    <a:lnTo>
                      <a:pt x="0" y="110"/>
                    </a:lnTo>
                    <a:lnTo>
                      <a:pt x="0" y="121"/>
                    </a:lnTo>
                    <a:lnTo>
                      <a:pt x="22" y="117"/>
                    </a:lnTo>
                    <a:lnTo>
                      <a:pt x="42" y="108"/>
                    </a:lnTo>
                    <a:lnTo>
                      <a:pt x="59" y="95"/>
                    </a:lnTo>
                    <a:lnTo>
                      <a:pt x="73" y="80"/>
                    </a:lnTo>
                    <a:lnTo>
                      <a:pt x="85" y="62"/>
                    </a:lnTo>
                    <a:lnTo>
                      <a:pt x="92" y="43"/>
                    </a:lnTo>
                    <a:lnTo>
                      <a:pt x="95" y="21"/>
                    </a:lnTo>
                    <a:lnTo>
                      <a:pt x="95" y="0"/>
                    </a:lnTo>
                    <a:lnTo>
                      <a:pt x="95" y="0"/>
                    </a:lnTo>
                    <a:lnTo>
                      <a:pt x="83"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53">
                <a:extLst>
                  <a:ext uri="{FF2B5EF4-FFF2-40B4-BE49-F238E27FC236}">
                    <a16:creationId xmlns:a16="http://schemas.microsoft.com/office/drawing/2014/main" id="{939F9572-2886-8844-9304-D7B8ABB9FC1A}"/>
                  </a:ext>
                </a:extLst>
              </p:cNvPr>
              <p:cNvSpPr>
                <a:spLocks/>
              </p:cNvSpPr>
              <p:nvPr/>
            </p:nvSpPr>
            <p:spPr bwMode="auto">
              <a:xfrm>
                <a:off x="2920" y="895"/>
                <a:ext cx="43" cy="32"/>
              </a:xfrm>
              <a:custGeom>
                <a:avLst/>
                <a:gdLst/>
                <a:ahLst/>
                <a:cxnLst>
                  <a:cxn ang="0">
                    <a:pos x="12" y="6"/>
                  </a:cxn>
                  <a:cxn ang="0">
                    <a:pos x="6" y="12"/>
                  </a:cxn>
                  <a:cxn ang="0">
                    <a:pos x="26" y="12"/>
                  </a:cxn>
                  <a:cxn ang="0">
                    <a:pos x="46" y="15"/>
                  </a:cxn>
                  <a:cxn ang="0">
                    <a:pos x="62" y="22"/>
                  </a:cxn>
                  <a:cxn ang="0">
                    <a:pos x="77" y="31"/>
                  </a:cxn>
                  <a:cxn ang="0">
                    <a:pos x="91" y="44"/>
                  </a:cxn>
                  <a:cxn ang="0">
                    <a:pos x="102" y="59"/>
                  </a:cxn>
                  <a:cxn ang="0">
                    <a:pos x="111" y="75"/>
                  </a:cxn>
                  <a:cxn ang="0">
                    <a:pos x="115" y="95"/>
                  </a:cxn>
                  <a:cxn ang="0">
                    <a:pos x="127" y="95"/>
                  </a:cxn>
                  <a:cxn ang="0">
                    <a:pos x="122" y="73"/>
                  </a:cxn>
                  <a:cxn ang="0">
                    <a:pos x="114" y="53"/>
                  </a:cxn>
                  <a:cxn ang="0">
                    <a:pos x="100" y="35"/>
                  </a:cxn>
                  <a:cxn ang="0">
                    <a:pos x="85" y="22"/>
                  </a:cxn>
                  <a:cxn ang="0">
                    <a:pos x="68" y="10"/>
                  </a:cxn>
                  <a:cxn ang="0">
                    <a:pos x="48" y="3"/>
                  </a:cxn>
                  <a:cxn ang="0">
                    <a:pos x="26" y="0"/>
                  </a:cxn>
                  <a:cxn ang="0">
                    <a:pos x="6" y="0"/>
                  </a:cxn>
                  <a:cxn ang="0">
                    <a:pos x="0" y="6"/>
                  </a:cxn>
                  <a:cxn ang="0">
                    <a:pos x="6" y="0"/>
                  </a:cxn>
                  <a:cxn ang="0">
                    <a:pos x="1" y="1"/>
                  </a:cxn>
                  <a:cxn ang="0">
                    <a:pos x="0" y="6"/>
                  </a:cxn>
                  <a:cxn ang="0">
                    <a:pos x="1" y="10"/>
                  </a:cxn>
                  <a:cxn ang="0">
                    <a:pos x="6" y="12"/>
                  </a:cxn>
                  <a:cxn ang="0">
                    <a:pos x="12" y="6"/>
                  </a:cxn>
                </a:cxnLst>
                <a:rect l="0" t="0" r="r" b="b"/>
                <a:pathLst>
                  <a:path w="127" h="95">
                    <a:moveTo>
                      <a:pt x="12" y="6"/>
                    </a:moveTo>
                    <a:lnTo>
                      <a:pt x="6" y="12"/>
                    </a:lnTo>
                    <a:lnTo>
                      <a:pt x="26" y="12"/>
                    </a:lnTo>
                    <a:lnTo>
                      <a:pt x="46" y="15"/>
                    </a:lnTo>
                    <a:lnTo>
                      <a:pt x="62" y="22"/>
                    </a:lnTo>
                    <a:lnTo>
                      <a:pt x="77" y="31"/>
                    </a:lnTo>
                    <a:lnTo>
                      <a:pt x="91" y="44"/>
                    </a:lnTo>
                    <a:lnTo>
                      <a:pt x="102" y="59"/>
                    </a:lnTo>
                    <a:lnTo>
                      <a:pt x="111" y="75"/>
                    </a:lnTo>
                    <a:lnTo>
                      <a:pt x="115" y="95"/>
                    </a:lnTo>
                    <a:lnTo>
                      <a:pt x="127" y="95"/>
                    </a:lnTo>
                    <a:lnTo>
                      <a:pt x="122" y="73"/>
                    </a:lnTo>
                    <a:lnTo>
                      <a:pt x="114" y="53"/>
                    </a:lnTo>
                    <a:lnTo>
                      <a:pt x="100" y="35"/>
                    </a:lnTo>
                    <a:lnTo>
                      <a:pt x="85" y="22"/>
                    </a:lnTo>
                    <a:lnTo>
                      <a:pt x="68" y="10"/>
                    </a:lnTo>
                    <a:lnTo>
                      <a:pt x="48" y="3"/>
                    </a:lnTo>
                    <a:lnTo>
                      <a:pt x="26" y="0"/>
                    </a:lnTo>
                    <a:lnTo>
                      <a:pt x="6" y="0"/>
                    </a:lnTo>
                    <a:lnTo>
                      <a:pt x="0" y="6"/>
                    </a:lnTo>
                    <a:lnTo>
                      <a:pt x="6" y="0"/>
                    </a:lnTo>
                    <a:lnTo>
                      <a:pt x="1" y="1"/>
                    </a:lnTo>
                    <a:lnTo>
                      <a:pt x="0" y="6"/>
                    </a:lnTo>
                    <a:lnTo>
                      <a:pt x="1" y="10"/>
                    </a:lnTo>
                    <a:lnTo>
                      <a:pt x="6" y="12"/>
                    </a:lnTo>
                    <a:lnTo>
                      <a:pt x="12"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54">
                <a:extLst>
                  <a:ext uri="{FF2B5EF4-FFF2-40B4-BE49-F238E27FC236}">
                    <a16:creationId xmlns:a16="http://schemas.microsoft.com/office/drawing/2014/main" id="{F475CD9C-D03E-834D-A87F-9F9D52462C40}"/>
                  </a:ext>
                </a:extLst>
              </p:cNvPr>
              <p:cNvSpPr>
                <a:spLocks/>
              </p:cNvSpPr>
              <p:nvPr/>
            </p:nvSpPr>
            <p:spPr bwMode="auto">
              <a:xfrm>
                <a:off x="2920" y="897"/>
                <a:ext cx="13" cy="70"/>
              </a:xfrm>
              <a:custGeom>
                <a:avLst/>
                <a:gdLst/>
                <a:ahLst/>
                <a:cxnLst>
                  <a:cxn ang="0">
                    <a:pos x="32" y="199"/>
                  </a:cxn>
                  <a:cxn ang="0">
                    <a:pos x="38" y="204"/>
                  </a:cxn>
                  <a:cxn ang="0">
                    <a:pos x="12" y="0"/>
                  </a:cxn>
                  <a:cxn ang="0">
                    <a:pos x="0" y="0"/>
                  </a:cxn>
                  <a:cxn ang="0">
                    <a:pos x="26" y="204"/>
                  </a:cxn>
                  <a:cxn ang="0">
                    <a:pos x="32" y="210"/>
                  </a:cxn>
                  <a:cxn ang="0">
                    <a:pos x="26" y="204"/>
                  </a:cxn>
                  <a:cxn ang="0">
                    <a:pos x="28" y="209"/>
                  </a:cxn>
                  <a:cxn ang="0">
                    <a:pos x="32" y="210"/>
                  </a:cxn>
                  <a:cxn ang="0">
                    <a:pos x="37" y="209"/>
                  </a:cxn>
                  <a:cxn ang="0">
                    <a:pos x="38" y="204"/>
                  </a:cxn>
                  <a:cxn ang="0">
                    <a:pos x="32" y="199"/>
                  </a:cxn>
                </a:cxnLst>
                <a:rect l="0" t="0" r="r" b="b"/>
                <a:pathLst>
                  <a:path w="38" h="210">
                    <a:moveTo>
                      <a:pt x="32" y="199"/>
                    </a:moveTo>
                    <a:lnTo>
                      <a:pt x="38" y="204"/>
                    </a:lnTo>
                    <a:lnTo>
                      <a:pt x="12" y="0"/>
                    </a:lnTo>
                    <a:lnTo>
                      <a:pt x="0" y="0"/>
                    </a:lnTo>
                    <a:lnTo>
                      <a:pt x="26" y="204"/>
                    </a:lnTo>
                    <a:lnTo>
                      <a:pt x="32" y="210"/>
                    </a:lnTo>
                    <a:lnTo>
                      <a:pt x="26" y="204"/>
                    </a:lnTo>
                    <a:lnTo>
                      <a:pt x="28" y="209"/>
                    </a:lnTo>
                    <a:lnTo>
                      <a:pt x="32" y="210"/>
                    </a:lnTo>
                    <a:lnTo>
                      <a:pt x="37" y="209"/>
                    </a:lnTo>
                    <a:lnTo>
                      <a:pt x="38" y="204"/>
                    </a:lnTo>
                    <a:lnTo>
                      <a:pt x="32" y="19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55">
                <a:extLst>
                  <a:ext uri="{FF2B5EF4-FFF2-40B4-BE49-F238E27FC236}">
                    <a16:creationId xmlns:a16="http://schemas.microsoft.com/office/drawing/2014/main" id="{EF1FB959-7789-1449-AD64-7D8D38C40BD7}"/>
                  </a:ext>
                </a:extLst>
              </p:cNvPr>
              <p:cNvSpPr>
                <a:spLocks/>
              </p:cNvSpPr>
              <p:nvPr/>
            </p:nvSpPr>
            <p:spPr bwMode="auto">
              <a:xfrm>
                <a:off x="2883" y="904"/>
                <a:ext cx="170" cy="165"/>
              </a:xfrm>
              <a:custGeom>
                <a:avLst/>
                <a:gdLst/>
                <a:ahLst/>
                <a:cxnLst>
                  <a:cxn ang="0">
                    <a:pos x="269" y="489"/>
                  </a:cxn>
                  <a:cxn ang="0">
                    <a:pos x="319" y="494"/>
                  </a:cxn>
                  <a:cxn ang="0">
                    <a:pos x="365" y="495"/>
                  </a:cxn>
                  <a:cxn ang="0">
                    <a:pos x="407" y="494"/>
                  </a:cxn>
                  <a:cxn ang="0">
                    <a:pos x="444" y="491"/>
                  </a:cxn>
                  <a:cxn ang="0">
                    <a:pos x="473" y="484"/>
                  </a:cxn>
                  <a:cxn ang="0">
                    <a:pos x="494" y="475"/>
                  </a:cxn>
                  <a:cxn ang="0">
                    <a:pos x="506" y="463"/>
                  </a:cxn>
                  <a:cxn ang="0">
                    <a:pos x="498" y="421"/>
                  </a:cxn>
                  <a:cxn ang="0">
                    <a:pos x="466" y="340"/>
                  </a:cxn>
                  <a:cxn ang="0">
                    <a:pos x="427" y="263"/>
                  </a:cxn>
                  <a:cxn ang="0">
                    <a:pos x="402" y="214"/>
                  </a:cxn>
                  <a:cxn ang="0">
                    <a:pos x="399" y="47"/>
                  </a:cxn>
                  <a:cxn ang="0">
                    <a:pos x="395" y="34"/>
                  </a:cxn>
                  <a:cxn ang="0">
                    <a:pos x="377" y="21"/>
                  </a:cxn>
                  <a:cxn ang="0">
                    <a:pos x="350" y="10"/>
                  </a:cxn>
                  <a:cxn ang="0">
                    <a:pos x="318" y="3"/>
                  </a:cxn>
                  <a:cxn ang="0">
                    <a:pos x="284" y="0"/>
                  </a:cxn>
                  <a:cxn ang="0">
                    <a:pos x="254" y="3"/>
                  </a:cxn>
                  <a:cxn ang="0">
                    <a:pos x="233" y="9"/>
                  </a:cxn>
                  <a:cxn ang="0">
                    <a:pos x="226" y="21"/>
                  </a:cxn>
                  <a:cxn ang="0">
                    <a:pos x="173" y="178"/>
                  </a:cxn>
                  <a:cxn ang="0">
                    <a:pos x="133" y="217"/>
                  </a:cxn>
                  <a:cxn ang="0">
                    <a:pos x="75" y="279"/>
                  </a:cxn>
                  <a:cxn ang="0">
                    <a:pos x="19" y="347"/>
                  </a:cxn>
                  <a:cxn ang="0">
                    <a:pos x="0" y="384"/>
                  </a:cxn>
                  <a:cxn ang="0">
                    <a:pos x="9" y="399"/>
                  </a:cxn>
                  <a:cxn ang="0">
                    <a:pos x="25" y="414"/>
                  </a:cxn>
                  <a:cxn ang="0">
                    <a:pos x="50" y="429"/>
                  </a:cxn>
                  <a:cxn ang="0">
                    <a:pos x="84" y="444"/>
                  </a:cxn>
                  <a:cxn ang="0">
                    <a:pos x="123" y="457"/>
                  </a:cxn>
                  <a:cxn ang="0">
                    <a:pos x="167" y="470"/>
                  </a:cxn>
                  <a:cxn ang="0">
                    <a:pos x="216" y="481"/>
                  </a:cxn>
                </a:cxnLst>
                <a:rect l="0" t="0" r="r" b="b"/>
                <a:pathLst>
                  <a:path w="509" h="495">
                    <a:moveTo>
                      <a:pt x="242" y="485"/>
                    </a:moveTo>
                    <a:lnTo>
                      <a:pt x="269" y="489"/>
                    </a:lnTo>
                    <a:lnTo>
                      <a:pt x="294" y="492"/>
                    </a:lnTo>
                    <a:lnTo>
                      <a:pt x="319" y="494"/>
                    </a:lnTo>
                    <a:lnTo>
                      <a:pt x="343" y="495"/>
                    </a:lnTo>
                    <a:lnTo>
                      <a:pt x="365" y="495"/>
                    </a:lnTo>
                    <a:lnTo>
                      <a:pt x="387" y="495"/>
                    </a:lnTo>
                    <a:lnTo>
                      <a:pt x="407" y="494"/>
                    </a:lnTo>
                    <a:lnTo>
                      <a:pt x="426" y="492"/>
                    </a:lnTo>
                    <a:lnTo>
                      <a:pt x="444" y="491"/>
                    </a:lnTo>
                    <a:lnTo>
                      <a:pt x="458" y="488"/>
                    </a:lnTo>
                    <a:lnTo>
                      <a:pt x="473" y="484"/>
                    </a:lnTo>
                    <a:lnTo>
                      <a:pt x="485" y="479"/>
                    </a:lnTo>
                    <a:lnTo>
                      <a:pt x="494" y="475"/>
                    </a:lnTo>
                    <a:lnTo>
                      <a:pt x="501" y="469"/>
                    </a:lnTo>
                    <a:lnTo>
                      <a:pt x="506" y="463"/>
                    </a:lnTo>
                    <a:lnTo>
                      <a:pt x="509" y="455"/>
                    </a:lnTo>
                    <a:lnTo>
                      <a:pt x="498" y="421"/>
                    </a:lnTo>
                    <a:lnTo>
                      <a:pt x="483" y="381"/>
                    </a:lnTo>
                    <a:lnTo>
                      <a:pt x="466" y="340"/>
                    </a:lnTo>
                    <a:lnTo>
                      <a:pt x="447" y="300"/>
                    </a:lnTo>
                    <a:lnTo>
                      <a:pt x="427" y="263"/>
                    </a:lnTo>
                    <a:lnTo>
                      <a:pt x="412" y="233"/>
                    </a:lnTo>
                    <a:lnTo>
                      <a:pt x="402" y="214"/>
                    </a:lnTo>
                    <a:lnTo>
                      <a:pt x="398" y="206"/>
                    </a:lnTo>
                    <a:lnTo>
                      <a:pt x="399" y="47"/>
                    </a:lnTo>
                    <a:lnTo>
                      <a:pt x="399" y="40"/>
                    </a:lnTo>
                    <a:lnTo>
                      <a:pt x="395" y="34"/>
                    </a:lnTo>
                    <a:lnTo>
                      <a:pt x="387" y="28"/>
                    </a:lnTo>
                    <a:lnTo>
                      <a:pt x="377" y="21"/>
                    </a:lnTo>
                    <a:lnTo>
                      <a:pt x="365" y="16"/>
                    </a:lnTo>
                    <a:lnTo>
                      <a:pt x="350" y="10"/>
                    </a:lnTo>
                    <a:lnTo>
                      <a:pt x="336" y="6"/>
                    </a:lnTo>
                    <a:lnTo>
                      <a:pt x="318" y="3"/>
                    </a:lnTo>
                    <a:lnTo>
                      <a:pt x="300" y="1"/>
                    </a:lnTo>
                    <a:lnTo>
                      <a:pt x="284" y="0"/>
                    </a:lnTo>
                    <a:lnTo>
                      <a:pt x="267" y="0"/>
                    </a:lnTo>
                    <a:lnTo>
                      <a:pt x="254" y="3"/>
                    </a:lnTo>
                    <a:lnTo>
                      <a:pt x="242" y="6"/>
                    </a:lnTo>
                    <a:lnTo>
                      <a:pt x="233" y="9"/>
                    </a:lnTo>
                    <a:lnTo>
                      <a:pt x="229" y="15"/>
                    </a:lnTo>
                    <a:lnTo>
                      <a:pt x="226" y="21"/>
                    </a:lnTo>
                    <a:lnTo>
                      <a:pt x="179" y="172"/>
                    </a:lnTo>
                    <a:lnTo>
                      <a:pt x="173" y="178"/>
                    </a:lnTo>
                    <a:lnTo>
                      <a:pt x="157" y="194"/>
                    </a:lnTo>
                    <a:lnTo>
                      <a:pt x="133" y="217"/>
                    </a:lnTo>
                    <a:lnTo>
                      <a:pt x="105" y="246"/>
                    </a:lnTo>
                    <a:lnTo>
                      <a:pt x="75" y="279"/>
                    </a:lnTo>
                    <a:lnTo>
                      <a:pt x="46" y="313"/>
                    </a:lnTo>
                    <a:lnTo>
                      <a:pt x="19" y="347"/>
                    </a:lnTo>
                    <a:lnTo>
                      <a:pt x="0" y="377"/>
                    </a:lnTo>
                    <a:lnTo>
                      <a:pt x="0" y="384"/>
                    </a:lnTo>
                    <a:lnTo>
                      <a:pt x="3" y="392"/>
                    </a:lnTo>
                    <a:lnTo>
                      <a:pt x="9" y="399"/>
                    </a:lnTo>
                    <a:lnTo>
                      <a:pt x="16" y="406"/>
                    </a:lnTo>
                    <a:lnTo>
                      <a:pt x="25" y="414"/>
                    </a:lnTo>
                    <a:lnTo>
                      <a:pt x="37" y="421"/>
                    </a:lnTo>
                    <a:lnTo>
                      <a:pt x="50" y="429"/>
                    </a:lnTo>
                    <a:lnTo>
                      <a:pt x="66" y="436"/>
                    </a:lnTo>
                    <a:lnTo>
                      <a:pt x="84" y="444"/>
                    </a:lnTo>
                    <a:lnTo>
                      <a:pt x="102" y="451"/>
                    </a:lnTo>
                    <a:lnTo>
                      <a:pt x="123" y="457"/>
                    </a:lnTo>
                    <a:lnTo>
                      <a:pt x="145" y="464"/>
                    </a:lnTo>
                    <a:lnTo>
                      <a:pt x="167" y="470"/>
                    </a:lnTo>
                    <a:lnTo>
                      <a:pt x="192" y="476"/>
                    </a:lnTo>
                    <a:lnTo>
                      <a:pt x="216" y="481"/>
                    </a:lnTo>
                    <a:lnTo>
                      <a:pt x="242" y="485"/>
                    </a:lnTo>
                    <a:close/>
                  </a:path>
                </a:pathLst>
              </a:custGeom>
              <a:solidFill>
                <a:srgbClr val="D193C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56">
                <a:extLst>
                  <a:ext uri="{FF2B5EF4-FFF2-40B4-BE49-F238E27FC236}">
                    <a16:creationId xmlns:a16="http://schemas.microsoft.com/office/drawing/2014/main" id="{24EEC8F9-77B7-D048-B8CF-A83080D6D86A}"/>
                  </a:ext>
                </a:extLst>
              </p:cNvPr>
              <p:cNvSpPr>
                <a:spLocks/>
              </p:cNvSpPr>
              <p:nvPr/>
            </p:nvSpPr>
            <p:spPr bwMode="auto">
              <a:xfrm>
                <a:off x="2964" y="1054"/>
                <a:ext cx="91" cy="18"/>
              </a:xfrm>
              <a:custGeom>
                <a:avLst/>
                <a:gdLst/>
                <a:ahLst/>
                <a:cxnLst>
                  <a:cxn ang="0">
                    <a:pos x="261" y="8"/>
                  </a:cxn>
                  <a:cxn ang="0">
                    <a:pos x="261" y="6"/>
                  </a:cxn>
                  <a:cxn ang="0">
                    <a:pos x="258" y="11"/>
                  </a:cxn>
                  <a:cxn ang="0">
                    <a:pos x="255" y="15"/>
                  </a:cxn>
                  <a:cxn ang="0">
                    <a:pos x="249" y="20"/>
                  </a:cxn>
                  <a:cxn ang="0">
                    <a:pos x="241" y="24"/>
                  </a:cxn>
                  <a:cxn ang="0">
                    <a:pos x="230" y="29"/>
                  </a:cxn>
                  <a:cxn ang="0">
                    <a:pos x="215" y="33"/>
                  </a:cxn>
                  <a:cxn ang="0">
                    <a:pos x="202" y="36"/>
                  </a:cxn>
                  <a:cxn ang="0">
                    <a:pos x="184" y="38"/>
                  </a:cxn>
                  <a:cxn ang="0">
                    <a:pos x="165" y="39"/>
                  </a:cxn>
                  <a:cxn ang="0">
                    <a:pos x="145" y="39"/>
                  </a:cxn>
                  <a:cxn ang="0">
                    <a:pos x="123" y="39"/>
                  </a:cxn>
                  <a:cxn ang="0">
                    <a:pos x="101" y="39"/>
                  </a:cxn>
                  <a:cxn ang="0">
                    <a:pos x="77" y="39"/>
                  </a:cxn>
                  <a:cxn ang="0">
                    <a:pos x="52" y="38"/>
                  </a:cxn>
                  <a:cxn ang="0">
                    <a:pos x="27" y="35"/>
                  </a:cxn>
                  <a:cxn ang="0">
                    <a:pos x="0" y="30"/>
                  </a:cxn>
                  <a:cxn ang="0">
                    <a:pos x="0" y="42"/>
                  </a:cxn>
                  <a:cxn ang="0">
                    <a:pos x="27" y="46"/>
                  </a:cxn>
                  <a:cxn ang="0">
                    <a:pos x="52" y="49"/>
                  </a:cxn>
                  <a:cxn ang="0">
                    <a:pos x="77" y="51"/>
                  </a:cxn>
                  <a:cxn ang="0">
                    <a:pos x="101" y="54"/>
                  </a:cxn>
                  <a:cxn ang="0">
                    <a:pos x="123" y="54"/>
                  </a:cxn>
                  <a:cxn ang="0">
                    <a:pos x="145" y="54"/>
                  </a:cxn>
                  <a:cxn ang="0">
                    <a:pos x="165" y="51"/>
                  </a:cxn>
                  <a:cxn ang="0">
                    <a:pos x="184" y="49"/>
                  </a:cxn>
                  <a:cxn ang="0">
                    <a:pos x="202" y="48"/>
                  </a:cxn>
                  <a:cxn ang="0">
                    <a:pos x="218" y="45"/>
                  </a:cxn>
                  <a:cxn ang="0">
                    <a:pos x="233" y="40"/>
                  </a:cxn>
                  <a:cxn ang="0">
                    <a:pos x="244" y="36"/>
                  </a:cxn>
                  <a:cxn ang="0">
                    <a:pos x="255" y="32"/>
                  </a:cxn>
                  <a:cxn ang="0">
                    <a:pos x="264" y="24"/>
                  </a:cxn>
                  <a:cxn ang="0">
                    <a:pos x="270" y="17"/>
                  </a:cxn>
                  <a:cxn ang="0">
                    <a:pos x="273" y="6"/>
                  </a:cxn>
                  <a:cxn ang="0">
                    <a:pos x="273" y="5"/>
                  </a:cxn>
                  <a:cxn ang="0">
                    <a:pos x="273" y="6"/>
                  </a:cxn>
                  <a:cxn ang="0">
                    <a:pos x="271" y="2"/>
                  </a:cxn>
                  <a:cxn ang="0">
                    <a:pos x="267" y="0"/>
                  </a:cxn>
                  <a:cxn ang="0">
                    <a:pos x="262" y="2"/>
                  </a:cxn>
                  <a:cxn ang="0">
                    <a:pos x="261" y="6"/>
                  </a:cxn>
                  <a:cxn ang="0">
                    <a:pos x="261" y="8"/>
                  </a:cxn>
                </a:cxnLst>
                <a:rect l="0" t="0" r="r" b="b"/>
                <a:pathLst>
                  <a:path w="273" h="54">
                    <a:moveTo>
                      <a:pt x="261" y="8"/>
                    </a:moveTo>
                    <a:lnTo>
                      <a:pt x="261" y="6"/>
                    </a:lnTo>
                    <a:lnTo>
                      <a:pt x="258" y="11"/>
                    </a:lnTo>
                    <a:lnTo>
                      <a:pt x="255" y="15"/>
                    </a:lnTo>
                    <a:lnTo>
                      <a:pt x="249" y="20"/>
                    </a:lnTo>
                    <a:lnTo>
                      <a:pt x="241" y="24"/>
                    </a:lnTo>
                    <a:lnTo>
                      <a:pt x="230" y="29"/>
                    </a:lnTo>
                    <a:lnTo>
                      <a:pt x="215" y="33"/>
                    </a:lnTo>
                    <a:lnTo>
                      <a:pt x="202" y="36"/>
                    </a:lnTo>
                    <a:lnTo>
                      <a:pt x="184" y="38"/>
                    </a:lnTo>
                    <a:lnTo>
                      <a:pt x="165" y="39"/>
                    </a:lnTo>
                    <a:lnTo>
                      <a:pt x="145" y="39"/>
                    </a:lnTo>
                    <a:lnTo>
                      <a:pt x="123" y="39"/>
                    </a:lnTo>
                    <a:lnTo>
                      <a:pt x="101" y="39"/>
                    </a:lnTo>
                    <a:lnTo>
                      <a:pt x="77" y="39"/>
                    </a:lnTo>
                    <a:lnTo>
                      <a:pt x="52" y="38"/>
                    </a:lnTo>
                    <a:lnTo>
                      <a:pt x="27" y="35"/>
                    </a:lnTo>
                    <a:lnTo>
                      <a:pt x="0" y="30"/>
                    </a:lnTo>
                    <a:lnTo>
                      <a:pt x="0" y="42"/>
                    </a:lnTo>
                    <a:lnTo>
                      <a:pt x="27" y="46"/>
                    </a:lnTo>
                    <a:lnTo>
                      <a:pt x="52" y="49"/>
                    </a:lnTo>
                    <a:lnTo>
                      <a:pt x="77" y="51"/>
                    </a:lnTo>
                    <a:lnTo>
                      <a:pt x="101" y="54"/>
                    </a:lnTo>
                    <a:lnTo>
                      <a:pt x="123" y="54"/>
                    </a:lnTo>
                    <a:lnTo>
                      <a:pt x="145" y="54"/>
                    </a:lnTo>
                    <a:lnTo>
                      <a:pt x="165" y="51"/>
                    </a:lnTo>
                    <a:lnTo>
                      <a:pt x="184" y="49"/>
                    </a:lnTo>
                    <a:lnTo>
                      <a:pt x="202" y="48"/>
                    </a:lnTo>
                    <a:lnTo>
                      <a:pt x="218" y="45"/>
                    </a:lnTo>
                    <a:lnTo>
                      <a:pt x="233" y="40"/>
                    </a:lnTo>
                    <a:lnTo>
                      <a:pt x="244" y="36"/>
                    </a:lnTo>
                    <a:lnTo>
                      <a:pt x="255" y="32"/>
                    </a:lnTo>
                    <a:lnTo>
                      <a:pt x="264" y="24"/>
                    </a:lnTo>
                    <a:lnTo>
                      <a:pt x="270" y="17"/>
                    </a:lnTo>
                    <a:lnTo>
                      <a:pt x="273" y="6"/>
                    </a:lnTo>
                    <a:lnTo>
                      <a:pt x="273" y="5"/>
                    </a:lnTo>
                    <a:lnTo>
                      <a:pt x="273" y="6"/>
                    </a:lnTo>
                    <a:lnTo>
                      <a:pt x="271" y="2"/>
                    </a:lnTo>
                    <a:lnTo>
                      <a:pt x="267" y="0"/>
                    </a:lnTo>
                    <a:lnTo>
                      <a:pt x="262" y="2"/>
                    </a:lnTo>
                    <a:lnTo>
                      <a:pt x="261" y="6"/>
                    </a:lnTo>
                    <a:lnTo>
                      <a:pt x="261" y="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57">
                <a:extLst>
                  <a:ext uri="{FF2B5EF4-FFF2-40B4-BE49-F238E27FC236}">
                    <a16:creationId xmlns:a16="http://schemas.microsoft.com/office/drawing/2014/main" id="{149C5C39-7719-B549-AFBA-510986B356D4}"/>
                  </a:ext>
                </a:extLst>
              </p:cNvPr>
              <p:cNvSpPr>
                <a:spLocks/>
              </p:cNvSpPr>
              <p:nvPr/>
            </p:nvSpPr>
            <p:spPr bwMode="auto">
              <a:xfrm>
                <a:off x="3013" y="971"/>
                <a:ext cx="42" cy="86"/>
              </a:xfrm>
              <a:custGeom>
                <a:avLst/>
                <a:gdLst/>
                <a:ahLst/>
                <a:cxnLst>
                  <a:cxn ang="0">
                    <a:pos x="0" y="6"/>
                  </a:cxn>
                  <a:cxn ang="0">
                    <a:pos x="2" y="9"/>
                  </a:cxn>
                  <a:cxn ang="0">
                    <a:pos x="6" y="17"/>
                  </a:cxn>
                  <a:cxn ang="0">
                    <a:pos x="17" y="36"/>
                  </a:cxn>
                  <a:cxn ang="0">
                    <a:pos x="31" y="66"/>
                  </a:cxn>
                  <a:cxn ang="0">
                    <a:pos x="51" y="103"/>
                  </a:cxn>
                  <a:cxn ang="0">
                    <a:pos x="70" y="143"/>
                  </a:cxn>
                  <a:cxn ang="0">
                    <a:pos x="88" y="183"/>
                  </a:cxn>
                  <a:cxn ang="0">
                    <a:pos x="102" y="223"/>
                  </a:cxn>
                  <a:cxn ang="0">
                    <a:pos x="113" y="257"/>
                  </a:cxn>
                  <a:cxn ang="0">
                    <a:pos x="125" y="254"/>
                  </a:cxn>
                  <a:cxn ang="0">
                    <a:pos x="114" y="220"/>
                  </a:cxn>
                  <a:cxn ang="0">
                    <a:pos x="99" y="180"/>
                  </a:cxn>
                  <a:cxn ang="0">
                    <a:pos x="82" y="137"/>
                  </a:cxn>
                  <a:cxn ang="0">
                    <a:pos x="62" y="97"/>
                  </a:cxn>
                  <a:cxn ang="0">
                    <a:pos x="43" y="60"/>
                  </a:cxn>
                  <a:cxn ang="0">
                    <a:pos x="28" y="30"/>
                  </a:cxn>
                  <a:cxn ang="0">
                    <a:pos x="18" y="11"/>
                  </a:cxn>
                  <a:cxn ang="0">
                    <a:pos x="14" y="3"/>
                  </a:cxn>
                  <a:cxn ang="0">
                    <a:pos x="15" y="6"/>
                  </a:cxn>
                  <a:cxn ang="0">
                    <a:pos x="14" y="3"/>
                  </a:cxn>
                  <a:cxn ang="0">
                    <a:pos x="11" y="0"/>
                  </a:cxn>
                  <a:cxn ang="0">
                    <a:pos x="6" y="0"/>
                  </a:cxn>
                  <a:cxn ang="0">
                    <a:pos x="2" y="5"/>
                  </a:cxn>
                  <a:cxn ang="0">
                    <a:pos x="2" y="9"/>
                  </a:cxn>
                  <a:cxn ang="0">
                    <a:pos x="0" y="6"/>
                  </a:cxn>
                </a:cxnLst>
                <a:rect l="0" t="0" r="r" b="b"/>
                <a:pathLst>
                  <a:path w="125" h="257">
                    <a:moveTo>
                      <a:pt x="0" y="6"/>
                    </a:moveTo>
                    <a:lnTo>
                      <a:pt x="2" y="9"/>
                    </a:lnTo>
                    <a:lnTo>
                      <a:pt x="6" y="17"/>
                    </a:lnTo>
                    <a:lnTo>
                      <a:pt x="17" y="36"/>
                    </a:lnTo>
                    <a:lnTo>
                      <a:pt x="31" y="66"/>
                    </a:lnTo>
                    <a:lnTo>
                      <a:pt x="51" y="103"/>
                    </a:lnTo>
                    <a:lnTo>
                      <a:pt x="70" y="143"/>
                    </a:lnTo>
                    <a:lnTo>
                      <a:pt x="88" y="183"/>
                    </a:lnTo>
                    <a:lnTo>
                      <a:pt x="102" y="223"/>
                    </a:lnTo>
                    <a:lnTo>
                      <a:pt x="113" y="257"/>
                    </a:lnTo>
                    <a:lnTo>
                      <a:pt x="125" y="254"/>
                    </a:lnTo>
                    <a:lnTo>
                      <a:pt x="114" y="220"/>
                    </a:lnTo>
                    <a:lnTo>
                      <a:pt x="99" y="180"/>
                    </a:lnTo>
                    <a:lnTo>
                      <a:pt x="82" y="137"/>
                    </a:lnTo>
                    <a:lnTo>
                      <a:pt x="62" y="97"/>
                    </a:lnTo>
                    <a:lnTo>
                      <a:pt x="43" y="60"/>
                    </a:lnTo>
                    <a:lnTo>
                      <a:pt x="28" y="30"/>
                    </a:lnTo>
                    <a:lnTo>
                      <a:pt x="18" y="11"/>
                    </a:lnTo>
                    <a:lnTo>
                      <a:pt x="14" y="3"/>
                    </a:lnTo>
                    <a:lnTo>
                      <a:pt x="15" y="6"/>
                    </a:lnTo>
                    <a:lnTo>
                      <a:pt x="14" y="3"/>
                    </a:lnTo>
                    <a:lnTo>
                      <a:pt x="11" y="0"/>
                    </a:lnTo>
                    <a:lnTo>
                      <a:pt x="6" y="0"/>
                    </a:lnTo>
                    <a:lnTo>
                      <a:pt x="2" y="5"/>
                    </a:lnTo>
                    <a:lnTo>
                      <a:pt x="2" y="9"/>
                    </a:lnTo>
                    <a:lnTo>
                      <a:pt x="0"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58">
                <a:extLst>
                  <a:ext uri="{FF2B5EF4-FFF2-40B4-BE49-F238E27FC236}">
                    <a16:creationId xmlns:a16="http://schemas.microsoft.com/office/drawing/2014/main" id="{98E1683D-6601-3B46-AB21-F299D51D2607}"/>
                  </a:ext>
                </a:extLst>
              </p:cNvPr>
              <p:cNvSpPr>
                <a:spLocks/>
              </p:cNvSpPr>
              <p:nvPr/>
            </p:nvSpPr>
            <p:spPr bwMode="auto">
              <a:xfrm>
                <a:off x="3013" y="918"/>
                <a:ext cx="6" cy="55"/>
              </a:xfrm>
              <a:custGeom>
                <a:avLst/>
                <a:gdLst/>
                <a:ahLst/>
                <a:cxnLst>
                  <a:cxn ang="0">
                    <a:pos x="3" y="7"/>
                  </a:cxn>
                  <a:cxn ang="0">
                    <a:pos x="2" y="7"/>
                  </a:cxn>
                  <a:cxn ang="0">
                    <a:pos x="0" y="166"/>
                  </a:cxn>
                  <a:cxn ang="0">
                    <a:pos x="15" y="166"/>
                  </a:cxn>
                  <a:cxn ang="0">
                    <a:pos x="17" y="7"/>
                  </a:cxn>
                  <a:cxn ang="0">
                    <a:pos x="15" y="7"/>
                  </a:cxn>
                  <a:cxn ang="0">
                    <a:pos x="17" y="7"/>
                  </a:cxn>
                  <a:cxn ang="0">
                    <a:pos x="14" y="3"/>
                  </a:cxn>
                  <a:cxn ang="0">
                    <a:pos x="9" y="0"/>
                  </a:cxn>
                  <a:cxn ang="0">
                    <a:pos x="5" y="3"/>
                  </a:cxn>
                  <a:cxn ang="0">
                    <a:pos x="2" y="7"/>
                  </a:cxn>
                  <a:cxn ang="0">
                    <a:pos x="3" y="7"/>
                  </a:cxn>
                </a:cxnLst>
                <a:rect l="0" t="0" r="r" b="b"/>
                <a:pathLst>
                  <a:path w="17" h="166">
                    <a:moveTo>
                      <a:pt x="3" y="7"/>
                    </a:moveTo>
                    <a:lnTo>
                      <a:pt x="2" y="7"/>
                    </a:lnTo>
                    <a:lnTo>
                      <a:pt x="0" y="166"/>
                    </a:lnTo>
                    <a:lnTo>
                      <a:pt x="15" y="166"/>
                    </a:lnTo>
                    <a:lnTo>
                      <a:pt x="17" y="7"/>
                    </a:lnTo>
                    <a:lnTo>
                      <a:pt x="15" y="7"/>
                    </a:lnTo>
                    <a:lnTo>
                      <a:pt x="17" y="7"/>
                    </a:lnTo>
                    <a:lnTo>
                      <a:pt x="14" y="3"/>
                    </a:lnTo>
                    <a:lnTo>
                      <a:pt x="9" y="0"/>
                    </a:lnTo>
                    <a:lnTo>
                      <a:pt x="5" y="3"/>
                    </a:lnTo>
                    <a:lnTo>
                      <a:pt x="2" y="7"/>
                    </a:lnTo>
                    <a:lnTo>
                      <a:pt x="3"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59">
                <a:extLst>
                  <a:ext uri="{FF2B5EF4-FFF2-40B4-BE49-F238E27FC236}">
                    <a16:creationId xmlns:a16="http://schemas.microsoft.com/office/drawing/2014/main" id="{4D3013A1-8033-6D4B-ADCA-CB682727B51B}"/>
                  </a:ext>
                </a:extLst>
              </p:cNvPr>
              <p:cNvSpPr>
                <a:spLocks/>
              </p:cNvSpPr>
              <p:nvPr/>
            </p:nvSpPr>
            <p:spPr bwMode="auto">
              <a:xfrm>
                <a:off x="2987" y="903"/>
                <a:ext cx="31" cy="17"/>
              </a:xfrm>
              <a:custGeom>
                <a:avLst/>
                <a:gdLst/>
                <a:ahLst/>
                <a:cxnLst>
                  <a:cxn ang="0">
                    <a:pos x="6" y="12"/>
                  </a:cxn>
                  <a:cxn ang="0">
                    <a:pos x="6" y="12"/>
                  </a:cxn>
                  <a:cxn ang="0">
                    <a:pos x="22" y="15"/>
                  </a:cxn>
                  <a:cxn ang="0">
                    <a:pos x="37" y="19"/>
                  </a:cxn>
                  <a:cxn ang="0">
                    <a:pos x="52" y="25"/>
                  </a:cxn>
                  <a:cxn ang="0">
                    <a:pos x="62" y="30"/>
                  </a:cxn>
                  <a:cxn ang="0">
                    <a:pos x="72" y="36"/>
                  </a:cxn>
                  <a:cxn ang="0">
                    <a:pos x="78" y="42"/>
                  </a:cxn>
                  <a:cxn ang="0">
                    <a:pos x="81" y="45"/>
                  </a:cxn>
                  <a:cxn ang="0">
                    <a:pos x="81" y="50"/>
                  </a:cxn>
                  <a:cxn ang="0">
                    <a:pos x="93" y="50"/>
                  </a:cxn>
                  <a:cxn ang="0">
                    <a:pos x="93" y="42"/>
                  </a:cxn>
                  <a:cxn ang="0">
                    <a:pos x="87" y="33"/>
                  </a:cxn>
                  <a:cxn ang="0">
                    <a:pos x="78" y="27"/>
                  </a:cxn>
                  <a:cxn ang="0">
                    <a:pos x="68" y="18"/>
                  </a:cxn>
                  <a:cxn ang="0">
                    <a:pos x="55" y="13"/>
                  </a:cxn>
                  <a:cxn ang="0">
                    <a:pos x="40" y="7"/>
                  </a:cxn>
                  <a:cxn ang="0">
                    <a:pos x="25" y="3"/>
                  </a:cxn>
                  <a:cxn ang="0">
                    <a:pos x="6" y="0"/>
                  </a:cxn>
                  <a:cxn ang="0">
                    <a:pos x="6" y="0"/>
                  </a:cxn>
                  <a:cxn ang="0">
                    <a:pos x="6" y="0"/>
                  </a:cxn>
                  <a:cxn ang="0">
                    <a:pos x="1" y="2"/>
                  </a:cxn>
                  <a:cxn ang="0">
                    <a:pos x="0" y="6"/>
                  </a:cxn>
                  <a:cxn ang="0">
                    <a:pos x="1" y="10"/>
                  </a:cxn>
                  <a:cxn ang="0">
                    <a:pos x="6" y="12"/>
                  </a:cxn>
                </a:cxnLst>
                <a:rect l="0" t="0" r="r" b="b"/>
                <a:pathLst>
                  <a:path w="93" h="50">
                    <a:moveTo>
                      <a:pt x="6" y="12"/>
                    </a:moveTo>
                    <a:lnTo>
                      <a:pt x="6" y="12"/>
                    </a:lnTo>
                    <a:lnTo>
                      <a:pt x="22" y="15"/>
                    </a:lnTo>
                    <a:lnTo>
                      <a:pt x="37" y="19"/>
                    </a:lnTo>
                    <a:lnTo>
                      <a:pt x="52" y="25"/>
                    </a:lnTo>
                    <a:lnTo>
                      <a:pt x="62" y="30"/>
                    </a:lnTo>
                    <a:lnTo>
                      <a:pt x="72" y="36"/>
                    </a:lnTo>
                    <a:lnTo>
                      <a:pt x="78" y="42"/>
                    </a:lnTo>
                    <a:lnTo>
                      <a:pt x="81" y="45"/>
                    </a:lnTo>
                    <a:lnTo>
                      <a:pt x="81" y="50"/>
                    </a:lnTo>
                    <a:lnTo>
                      <a:pt x="93" y="50"/>
                    </a:lnTo>
                    <a:lnTo>
                      <a:pt x="93" y="42"/>
                    </a:lnTo>
                    <a:lnTo>
                      <a:pt x="87" y="33"/>
                    </a:lnTo>
                    <a:lnTo>
                      <a:pt x="78" y="27"/>
                    </a:lnTo>
                    <a:lnTo>
                      <a:pt x="68" y="18"/>
                    </a:lnTo>
                    <a:lnTo>
                      <a:pt x="55" y="13"/>
                    </a:lnTo>
                    <a:lnTo>
                      <a:pt x="40" y="7"/>
                    </a:lnTo>
                    <a:lnTo>
                      <a:pt x="25" y="3"/>
                    </a:lnTo>
                    <a:lnTo>
                      <a:pt x="6" y="0"/>
                    </a:lnTo>
                    <a:lnTo>
                      <a:pt x="6" y="0"/>
                    </a:lnTo>
                    <a:lnTo>
                      <a:pt x="6" y="0"/>
                    </a:lnTo>
                    <a:lnTo>
                      <a:pt x="1" y="2"/>
                    </a:lnTo>
                    <a:lnTo>
                      <a:pt x="0" y="6"/>
                    </a:lnTo>
                    <a:lnTo>
                      <a:pt x="1" y="10"/>
                    </a:lnTo>
                    <a:lnTo>
                      <a:pt x="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60">
                <a:extLst>
                  <a:ext uri="{FF2B5EF4-FFF2-40B4-BE49-F238E27FC236}">
                    <a16:creationId xmlns:a16="http://schemas.microsoft.com/office/drawing/2014/main" id="{179DA38B-4FF5-F040-8E40-B30E0AEAAC47}"/>
                  </a:ext>
                </a:extLst>
              </p:cNvPr>
              <p:cNvSpPr>
                <a:spLocks/>
              </p:cNvSpPr>
              <p:nvPr/>
            </p:nvSpPr>
            <p:spPr bwMode="auto">
              <a:xfrm>
                <a:off x="2957" y="902"/>
                <a:ext cx="32" cy="11"/>
              </a:xfrm>
              <a:custGeom>
                <a:avLst/>
                <a:gdLst/>
                <a:ahLst/>
                <a:cxnLst>
                  <a:cxn ang="0">
                    <a:pos x="12" y="29"/>
                  </a:cxn>
                  <a:cxn ang="0">
                    <a:pos x="12" y="28"/>
                  </a:cxn>
                  <a:cxn ang="0">
                    <a:pos x="15" y="25"/>
                  </a:cxn>
                  <a:cxn ang="0">
                    <a:pos x="16" y="22"/>
                  </a:cxn>
                  <a:cxn ang="0">
                    <a:pos x="24" y="19"/>
                  </a:cxn>
                  <a:cxn ang="0">
                    <a:pos x="36" y="16"/>
                  </a:cxn>
                  <a:cxn ang="0">
                    <a:pos x="47" y="13"/>
                  </a:cxn>
                  <a:cxn ang="0">
                    <a:pos x="64" y="14"/>
                  </a:cxn>
                  <a:cxn ang="0">
                    <a:pos x="80" y="14"/>
                  </a:cxn>
                  <a:cxn ang="0">
                    <a:pos x="98" y="16"/>
                  </a:cxn>
                  <a:cxn ang="0">
                    <a:pos x="98" y="4"/>
                  </a:cxn>
                  <a:cxn ang="0">
                    <a:pos x="80" y="3"/>
                  </a:cxn>
                  <a:cxn ang="0">
                    <a:pos x="64" y="0"/>
                  </a:cxn>
                  <a:cxn ang="0">
                    <a:pos x="47" y="1"/>
                  </a:cxn>
                  <a:cxn ang="0">
                    <a:pos x="33" y="4"/>
                  </a:cxn>
                  <a:cxn ang="0">
                    <a:pos x="21" y="7"/>
                  </a:cxn>
                  <a:cxn ang="0">
                    <a:pos x="11" y="10"/>
                  </a:cxn>
                  <a:cxn ang="0">
                    <a:pos x="3" y="19"/>
                  </a:cxn>
                  <a:cxn ang="0">
                    <a:pos x="0" y="28"/>
                  </a:cxn>
                  <a:cxn ang="0">
                    <a:pos x="0" y="26"/>
                  </a:cxn>
                  <a:cxn ang="0">
                    <a:pos x="0" y="28"/>
                  </a:cxn>
                  <a:cxn ang="0">
                    <a:pos x="2" y="32"/>
                  </a:cxn>
                  <a:cxn ang="0">
                    <a:pos x="6" y="34"/>
                  </a:cxn>
                  <a:cxn ang="0">
                    <a:pos x="11" y="32"/>
                  </a:cxn>
                  <a:cxn ang="0">
                    <a:pos x="12" y="28"/>
                  </a:cxn>
                  <a:cxn ang="0">
                    <a:pos x="12" y="29"/>
                  </a:cxn>
                </a:cxnLst>
                <a:rect l="0" t="0" r="r" b="b"/>
                <a:pathLst>
                  <a:path w="98" h="34">
                    <a:moveTo>
                      <a:pt x="12" y="29"/>
                    </a:moveTo>
                    <a:lnTo>
                      <a:pt x="12" y="28"/>
                    </a:lnTo>
                    <a:lnTo>
                      <a:pt x="15" y="25"/>
                    </a:lnTo>
                    <a:lnTo>
                      <a:pt x="16" y="22"/>
                    </a:lnTo>
                    <a:lnTo>
                      <a:pt x="24" y="19"/>
                    </a:lnTo>
                    <a:lnTo>
                      <a:pt x="36" y="16"/>
                    </a:lnTo>
                    <a:lnTo>
                      <a:pt x="47" y="13"/>
                    </a:lnTo>
                    <a:lnTo>
                      <a:pt x="64" y="14"/>
                    </a:lnTo>
                    <a:lnTo>
                      <a:pt x="80" y="14"/>
                    </a:lnTo>
                    <a:lnTo>
                      <a:pt x="98" y="16"/>
                    </a:lnTo>
                    <a:lnTo>
                      <a:pt x="98" y="4"/>
                    </a:lnTo>
                    <a:lnTo>
                      <a:pt x="80" y="3"/>
                    </a:lnTo>
                    <a:lnTo>
                      <a:pt x="64" y="0"/>
                    </a:lnTo>
                    <a:lnTo>
                      <a:pt x="47" y="1"/>
                    </a:lnTo>
                    <a:lnTo>
                      <a:pt x="33" y="4"/>
                    </a:lnTo>
                    <a:lnTo>
                      <a:pt x="21" y="7"/>
                    </a:lnTo>
                    <a:lnTo>
                      <a:pt x="11" y="10"/>
                    </a:lnTo>
                    <a:lnTo>
                      <a:pt x="3" y="19"/>
                    </a:lnTo>
                    <a:lnTo>
                      <a:pt x="0" y="28"/>
                    </a:lnTo>
                    <a:lnTo>
                      <a:pt x="0" y="26"/>
                    </a:lnTo>
                    <a:lnTo>
                      <a:pt x="0" y="28"/>
                    </a:lnTo>
                    <a:lnTo>
                      <a:pt x="2" y="32"/>
                    </a:lnTo>
                    <a:lnTo>
                      <a:pt x="6" y="34"/>
                    </a:lnTo>
                    <a:lnTo>
                      <a:pt x="11" y="32"/>
                    </a:lnTo>
                    <a:lnTo>
                      <a:pt x="12" y="28"/>
                    </a:lnTo>
                    <a:lnTo>
                      <a:pt x="12" y="2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1">
                <a:extLst>
                  <a:ext uri="{FF2B5EF4-FFF2-40B4-BE49-F238E27FC236}">
                    <a16:creationId xmlns:a16="http://schemas.microsoft.com/office/drawing/2014/main" id="{76A83572-DDE0-1140-BE42-8B44703BAE5F}"/>
                  </a:ext>
                </a:extLst>
              </p:cNvPr>
              <p:cNvSpPr>
                <a:spLocks/>
              </p:cNvSpPr>
              <p:nvPr/>
            </p:nvSpPr>
            <p:spPr bwMode="auto">
              <a:xfrm>
                <a:off x="2941" y="911"/>
                <a:ext cx="20" cy="53"/>
              </a:xfrm>
              <a:custGeom>
                <a:avLst/>
                <a:gdLst/>
                <a:ahLst/>
                <a:cxnLst>
                  <a:cxn ang="0">
                    <a:pos x="10" y="158"/>
                  </a:cxn>
                  <a:cxn ang="0">
                    <a:pos x="12" y="155"/>
                  </a:cxn>
                  <a:cxn ang="0">
                    <a:pos x="59" y="3"/>
                  </a:cxn>
                  <a:cxn ang="0">
                    <a:pos x="47" y="0"/>
                  </a:cxn>
                  <a:cxn ang="0">
                    <a:pos x="0" y="152"/>
                  </a:cxn>
                  <a:cxn ang="0">
                    <a:pos x="1" y="149"/>
                  </a:cxn>
                  <a:cxn ang="0">
                    <a:pos x="0" y="152"/>
                  </a:cxn>
                  <a:cxn ang="0">
                    <a:pos x="1" y="156"/>
                  </a:cxn>
                  <a:cxn ang="0">
                    <a:pos x="4" y="159"/>
                  </a:cxn>
                  <a:cxn ang="0">
                    <a:pos x="9" y="158"/>
                  </a:cxn>
                  <a:cxn ang="0">
                    <a:pos x="12" y="155"/>
                  </a:cxn>
                  <a:cxn ang="0">
                    <a:pos x="10" y="158"/>
                  </a:cxn>
                </a:cxnLst>
                <a:rect l="0" t="0" r="r" b="b"/>
                <a:pathLst>
                  <a:path w="59" h="159">
                    <a:moveTo>
                      <a:pt x="10" y="158"/>
                    </a:moveTo>
                    <a:lnTo>
                      <a:pt x="12" y="155"/>
                    </a:lnTo>
                    <a:lnTo>
                      <a:pt x="59" y="3"/>
                    </a:lnTo>
                    <a:lnTo>
                      <a:pt x="47" y="0"/>
                    </a:lnTo>
                    <a:lnTo>
                      <a:pt x="0" y="152"/>
                    </a:lnTo>
                    <a:lnTo>
                      <a:pt x="1" y="149"/>
                    </a:lnTo>
                    <a:lnTo>
                      <a:pt x="0" y="152"/>
                    </a:lnTo>
                    <a:lnTo>
                      <a:pt x="1" y="156"/>
                    </a:lnTo>
                    <a:lnTo>
                      <a:pt x="4" y="159"/>
                    </a:lnTo>
                    <a:lnTo>
                      <a:pt x="9" y="158"/>
                    </a:lnTo>
                    <a:lnTo>
                      <a:pt x="12" y="155"/>
                    </a:lnTo>
                    <a:lnTo>
                      <a:pt x="10" y="15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62">
                <a:extLst>
                  <a:ext uri="{FF2B5EF4-FFF2-40B4-BE49-F238E27FC236}">
                    <a16:creationId xmlns:a16="http://schemas.microsoft.com/office/drawing/2014/main" id="{ECA92A3E-76DB-A04A-A1D7-ABB378908A89}"/>
                  </a:ext>
                </a:extLst>
              </p:cNvPr>
              <p:cNvSpPr>
                <a:spLocks/>
              </p:cNvSpPr>
              <p:nvPr/>
            </p:nvSpPr>
            <p:spPr bwMode="auto">
              <a:xfrm>
                <a:off x="2881" y="960"/>
                <a:ext cx="63" cy="72"/>
              </a:xfrm>
              <a:custGeom>
                <a:avLst/>
                <a:gdLst/>
                <a:ahLst/>
                <a:cxnLst>
                  <a:cxn ang="0">
                    <a:pos x="12" y="209"/>
                  </a:cxn>
                  <a:cxn ang="0">
                    <a:pos x="12" y="212"/>
                  </a:cxn>
                  <a:cxn ang="0">
                    <a:pos x="31" y="182"/>
                  </a:cxn>
                  <a:cxn ang="0">
                    <a:pos x="56" y="149"/>
                  </a:cxn>
                  <a:cxn ang="0">
                    <a:pos x="86" y="115"/>
                  </a:cxn>
                  <a:cxn ang="0">
                    <a:pos x="115" y="83"/>
                  </a:cxn>
                  <a:cxn ang="0">
                    <a:pos x="143" y="53"/>
                  </a:cxn>
                  <a:cxn ang="0">
                    <a:pos x="167" y="31"/>
                  </a:cxn>
                  <a:cxn ang="0">
                    <a:pos x="183" y="14"/>
                  </a:cxn>
                  <a:cxn ang="0">
                    <a:pos x="189" y="9"/>
                  </a:cxn>
                  <a:cxn ang="0">
                    <a:pos x="180" y="0"/>
                  </a:cxn>
                  <a:cxn ang="0">
                    <a:pos x="174" y="6"/>
                  </a:cxn>
                  <a:cxn ang="0">
                    <a:pos x="158" y="22"/>
                  </a:cxn>
                  <a:cxn ang="0">
                    <a:pos x="134" y="44"/>
                  </a:cxn>
                  <a:cxn ang="0">
                    <a:pos x="106" y="74"/>
                  </a:cxn>
                  <a:cxn ang="0">
                    <a:pos x="77" y="106"/>
                  </a:cxn>
                  <a:cxn ang="0">
                    <a:pos x="47" y="141"/>
                  </a:cxn>
                  <a:cxn ang="0">
                    <a:pos x="19" y="176"/>
                  </a:cxn>
                  <a:cxn ang="0">
                    <a:pos x="0" y="206"/>
                  </a:cxn>
                  <a:cxn ang="0">
                    <a:pos x="0" y="209"/>
                  </a:cxn>
                  <a:cxn ang="0">
                    <a:pos x="0" y="206"/>
                  </a:cxn>
                  <a:cxn ang="0">
                    <a:pos x="0" y="210"/>
                  </a:cxn>
                  <a:cxn ang="0">
                    <a:pos x="4" y="215"/>
                  </a:cxn>
                  <a:cxn ang="0">
                    <a:pos x="9" y="215"/>
                  </a:cxn>
                  <a:cxn ang="0">
                    <a:pos x="12" y="212"/>
                  </a:cxn>
                  <a:cxn ang="0">
                    <a:pos x="12" y="209"/>
                  </a:cxn>
                </a:cxnLst>
                <a:rect l="0" t="0" r="r" b="b"/>
                <a:pathLst>
                  <a:path w="189" h="215">
                    <a:moveTo>
                      <a:pt x="12" y="209"/>
                    </a:moveTo>
                    <a:lnTo>
                      <a:pt x="12" y="212"/>
                    </a:lnTo>
                    <a:lnTo>
                      <a:pt x="31" y="182"/>
                    </a:lnTo>
                    <a:lnTo>
                      <a:pt x="56" y="149"/>
                    </a:lnTo>
                    <a:lnTo>
                      <a:pt x="86" y="115"/>
                    </a:lnTo>
                    <a:lnTo>
                      <a:pt x="115" y="83"/>
                    </a:lnTo>
                    <a:lnTo>
                      <a:pt x="143" y="53"/>
                    </a:lnTo>
                    <a:lnTo>
                      <a:pt x="167" y="31"/>
                    </a:lnTo>
                    <a:lnTo>
                      <a:pt x="183" y="14"/>
                    </a:lnTo>
                    <a:lnTo>
                      <a:pt x="189" y="9"/>
                    </a:lnTo>
                    <a:lnTo>
                      <a:pt x="180" y="0"/>
                    </a:lnTo>
                    <a:lnTo>
                      <a:pt x="174" y="6"/>
                    </a:lnTo>
                    <a:lnTo>
                      <a:pt x="158" y="22"/>
                    </a:lnTo>
                    <a:lnTo>
                      <a:pt x="134" y="44"/>
                    </a:lnTo>
                    <a:lnTo>
                      <a:pt x="106" y="74"/>
                    </a:lnTo>
                    <a:lnTo>
                      <a:pt x="77" y="106"/>
                    </a:lnTo>
                    <a:lnTo>
                      <a:pt x="47" y="141"/>
                    </a:lnTo>
                    <a:lnTo>
                      <a:pt x="19" y="176"/>
                    </a:lnTo>
                    <a:lnTo>
                      <a:pt x="0" y="206"/>
                    </a:lnTo>
                    <a:lnTo>
                      <a:pt x="0" y="209"/>
                    </a:lnTo>
                    <a:lnTo>
                      <a:pt x="0" y="206"/>
                    </a:lnTo>
                    <a:lnTo>
                      <a:pt x="0" y="210"/>
                    </a:lnTo>
                    <a:lnTo>
                      <a:pt x="4" y="215"/>
                    </a:lnTo>
                    <a:lnTo>
                      <a:pt x="9" y="215"/>
                    </a:lnTo>
                    <a:lnTo>
                      <a:pt x="12" y="212"/>
                    </a:lnTo>
                    <a:lnTo>
                      <a:pt x="12" y="20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63">
                <a:extLst>
                  <a:ext uri="{FF2B5EF4-FFF2-40B4-BE49-F238E27FC236}">
                    <a16:creationId xmlns:a16="http://schemas.microsoft.com/office/drawing/2014/main" id="{9CABF2A8-3700-1248-9915-60D359A8CDB2}"/>
                  </a:ext>
                </a:extLst>
              </p:cNvPr>
              <p:cNvSpPr>
                <a:spLocks/>
              </p:cNvSpPr>
              <p:nvPr/>
            </p:nvSpPr>
            <p:spPr bwMode="auto">
              <a:xfrm>
                <a:off x="2881" y="1030"/>
                <a:ext cx="85" cy="38"/>
              </a:xfrm>
              <a:custGeom>
                <a:avLst/>
                <a:gdLst/>
                <a:ahLst/>
                <a:cxnLst>
                  <a:cxn ang="0">
                    <a:pos x="248" y="102"/>
                  </a:cxn>
                  <a:cxn ang="0">
                    <a:pos x="248" y="102"/>
                  </a:cxn>
                  <a:cxn ang="0">
                    <a:pos x="222" y="98"/>
                  </a:cxn>
                  <a:cxn ang="0">
                    <a:pos x="200" y="93"/>
                  </a:cxn>
                  <a:cxn ang="0">
                    <a:pos x="174" y="87"/>
                  </a:cxn>
                  <a:cxn ang="0">
                    <a:pos x="152" y="81"/>
                  </a:cxn>
                  <a:cxn ang="0">
                    <a:pos x="130" y="74"/>
                  </a:cxn>
                  <a:cxn ang="0">
                    <a:pos x="109" y="68"/>
                  </a:cxn>
                  <a:cxn ang="0">
                    <a:pos x="92" y="61"/>
                  </a:cxn>
                  <a:cxn ang="0">
                    <a:pos x="74" y="53"/>
                  </a:cxn>
                  <a:cxn ang="0">
                    <a:pos x="59" y="46"/>
                  </a:cxn>
                  <a:cxn ang="0">
                    <a:pos x="46" y="38"/>
                  </a:cxn>
                  <a:cxn ang="0">
                    <a:pos x="34" y="31"/>
                  </a:cxn>
                  <a:cxn ang="0">
                    <a:pos x="26" y="25"/>
                  </a:cxn>
                  <a:cxn ang="0">
                    <a:pos x="19" y="18"/>
                  </a:cxn>
                  <a:cxn ang="0">
                    <a:pos x="15" y="12"/>
                  </a:cxn>
                  <a:cxn ang="0">
                    <a:pos x="12" y="7"/>
                  </a:cxn>
                  <a:cxn ang="0">
                    <a:pos x="12" y="0"/>
                  </a:cxn>
                  <a:cxn ang="0">
                    <a:pos x="0" y="0"/>
                  </a:cxn>
                  <a:cxn ang="0">
                    <a:pos x="0" y="7"/>
                  </a:cxn>
                  <a:cxn ang="0">
                    <a:pos x="3" y="18"/>
                  </a:cxn>
                  <a:cxn ang="0">
                    <a:pos x="10" y="26"/>
                  </a:cxn>
                  <a:cxn ang="0">
                    <a:pos x="18" y="34"/>
                  </a:cxn>
                  <a:cxn ang="0">
                    <a:pos x="28" y="43"/>
                  </a:cxn>
                  <a:cxn ang="0">
                    <a:pos x="40" y="50"/>
                  </a:cxn>
                  <a:cxn ang="0">
                    <a:pos x="53" y="58"/>
                  </a:cxn>
                  <a:cxn ang="0">
                    <a:pos x="71" y="65"/>
                  </a:cxn>
                  <a:cxn ang="0">
                    <a:pos x="89" y="72"/>
                  </a:cxn>
                  <a:cxn ang="0">
                    <a:pos x="106" y="80"/>
                  </a:cxn>
                  <a:cxn ang="0">
                    <a:pos x="127" y="86"/>
                  </a:cxn>
                  <a:cxn ang="0">
                    <a:pos x="149" y="93"/>
                  </a:cxn>
                  <a:cxn ang="0">
                    <a:pos x="171" y="99"/>
                  </a:cxn>
                  <a:cxn ang="0">
                    <a:pos x="197" y="105"/>
                  </a:cxn>
                  <a:cxn ang="0">
                    <a:pos x="222" y="110"/>
                  </a:cxn>
                  <a:cxn ang="0">
                    <a:pos x="248" y="114"/>
                  </a:cxn>
                  <a:cxn ang="0">
                    <a:pos x="248" y="114"/>
                  </a:cxn>
                  <a:cxn ang="0">
                    <a:pos x="248" y="114"/>
                  </a:cxn>
                  <a:cxn ang="0">
                    <a:pos x="253" y="112"/>
                  </a:cxn>
                  <a:cxn ang="0">
                    <a:pos x="254" y="108"/>
                  </a:cxn>
                  <a:cxn ang="0">
                    <a:pos x="253" y="104"/>
                  </a:cxn>
                  <a:cxn ang="0">
                    <a:pos x="248" y="102"/>
                  </a:cxn>
                </a:cxnLst>
                <a:rect l="0" t="0" r="r" b="b"/>
                <a:pathLst>
                  <a:path w="254" h="114">
                    <a:moveTo>
                      <a:pt x="248" y="102"/>
                    </a:moveTo>
                    <a:lnTo>
                      <a:pt x="248" y="102"/>
                    </a:lnTo>
                    <a:lnTo>
                      <a:pt x="222" y="98"/>
                    </a:lnTo>
                    <a:lnTo>
                      <a:pt x="200" y="93"/>
                    </a:lnTo>
                    <a:lnTo>
                      <a:pt x="174" y="87"/>
                    </a:lnTo>
                    <a:lnTo>
                      <a:pt x="152" y="81"/>
                    </a:lnTo>
                    <a:lnTo>
                      <a:pt x="130" y="74"/>
                    </a:lnTo>
                    <a:lnTo>
                      <a:pt x="109" y="68"/>
                    </a:lnTo>
                    <a:lnTo>
                      <a:pt x="92" y="61"/>
                    </a:lnTo>
                    <a:lnTo>
                      <a:pt x="74" y="53"/>
                    </a:lnTo>
                    <a:lnTo>
                      <a:pt x="59" y="46"/>
                    </a:lnTo>
                    <a:lnTo>
                      <a:pt x="46" y="38"/>
                    </a:lnTo>
                    <a:lnTo>
                      <a:pt x="34" y="31"/>
                    </a:lnTo>
                    <a:lnTo>
                      <a:pt x="26" y="25"/>
                    </a:lnTo>
                    <a:lnTo>
                      <a:pt x="19" y="18"/>
                    </a:lnTo>
                    <a:lnTo>
                      <a:pt x="15" y="12"/>
                    </a:lnTo>
                    <a:lnTo>
                      <a:pt x="12" y="7"/>
                    </a:lnTo>
                    <a:lnTo>
                      <a:pt x="12" y="0"/>
                    </a:lnTo>
                    <a:lnTo>
                      <a:pt x="0" y="0"/>
                    </a:lnTo>
                    <a:lnTo>
                      <a:pt x="0" y="7"/>
                    </a:lnTo>
                    <a:lnTo>
                      <a:pt x="3" y="18"/>
                    </a:lnTo>
                    <a:lnTo>
                      <a:pt x="10" y="26"/>
                    </a:lnTo>
                    <a:lnTo>
                      <a:pt x="18" y="34"/>
                    </a:lnTo>
                    <a:lnTo>
                      <a:pt x="28" y="43"/>
                    </a:lnTo>
                    <a:lnTo>
                      <a:pt x="40" y="50"/>
                    </a:lnTo>
                    <a:lnTo>
                      <a:pt x="53" y="58"/>
                    </a:lnTo>
                    <a:lnTo>
                      <a:pt x="71" y="65"/>
                    </a:lnTo>
                    <a:lnTo>
                      <a:pt x="89" y="72"/>
                    </a:lnTo>
                    <a:lnTo>
                      <a:pt x="106" y="80"/>
                    </a:lnTo>
                    <a:lnTo>
                      <a:pt x="127" y="86"/>
                    </a:lnTo>
                    <a:lnTo>
                      <a:pt x="149" y="93"/>
                    </a:lnTo>
                    <a:lnTo>
                      <a:pt x="171" y="99"/>
                    </a:lnTo>
                    <a:lnTo>
                      <a:pt x="197" y="105"/>
                    </a:lnTo>
                    <a:lnTo>
                      <a:pt x="222" y="110"/>
                    </a:lnTo>
                    <a:lnTo>
                      <a:pt x="248" y="114"/>
                    </a:lnTo>
                    <a:lnTo>
                      <a:pt x="248" y="114"/>
                    </a:lnTo>
                    <a:lnTo>
                      <a:pt x="248" y="114"/>
                    </a:lnTo>
                    <a:lnTo>
                      <a:pt x="253" y="112"/>
                    </a:lnTo>
                    <a:lnTo>
                      <a:pt x="254" y="108"/>
                    </a:lnTo>
                    <a:lnTo>
                      <a:pt x="253" y="104"/>
                    </a:lnTo>
                    <a:lnTo>
                      <a:pt x="248" y="10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64">
                <a:extLst>
                  <a:ext uri="{FF2B5EF4-FFF2-40B4-BE49-F238E27FC236}">
                    <a16:creationId xmlns:a16="http://schemas.microsoft.com/office/drawing/2014/main" id="{53B2722E-10BA-7141-9DE4-1360935C47F8}"/>
                  </a:ext>
                </a:extLst>
              </p:cNvPr>
              <p:cNvSpPr>
                <a:spLocks/>
              </p:cNvSpPr>
              <p:nvPr/>
            </p:nvSpPr>
            <p:spPr bwMode="auto">
              <a:xfrm>
                <a:off x="2696" y="969"/>
                <a:ext cx="33" cy="33"/>
              </a:xfrm>
              <a:custGeom>
                <a:avLst/>
                <a:gdLst/>
                <a:ahLst/>
                <a:cxnLst>
                  <a:cxn ang="0">
                    <a:pos x="50" y="100"/>
                  </a:cxn>
                  <a:cxn ang="0">
                    <a:pos x="60" y="98"/>
                  </a:cxn>
                  <a:cxn ang="0">
                    <a:pos x="69" y="95"/>
                  </a:cxn>
                  <a:cxn ang="0">
                    <a:pos x="78" y="91"/>
                  </a:cxn>
                  <a:cxn ang="0">
                    <a:pos x="85" y="85"/>
                  </a:cxn>
                  <a:cxn ang="0">
                    <a:pos x="91" y="77"/>
                  </a:cxn>
                  <a:cxn ang="0">
                    <a:pos x="96" y="69"/>
                  </a:cxn>
                  <a:cxn ang="0">
                    <a:pos x="99" y="60"/>
                  </a:cxn>
                  <a:cxn ang="0">
                    <a:pos x="100" y="49"/>
                  </a:cxn>
                  <a:cxn ang="0">
                    <a:pos x="99" y="39"/>
                  </a:cxn>
                  <a:cxn ang="0">
                    <a:pos x="96" y="30"/>
                  </a:cxn>
                  <a:cxn ang="0">
                    <a:pos x="91" y="23"/>
                  </a:cxn>
                  <a:cxn ang="0">
                    <a:pos x="85" y="15"/>
                  </a:cxn>
                  <a:cxn ang="0">
                    <a:pos x="78" y="9"/>
                  </a:cxn>
                  <a:cxn ang="0">
                    <a:pos x="69" y="5"/>
                  </a:cxn>
                  <a:cxn ang="0">
                    <a:pos x="60" y="2"/>
                  </a:cxn>
                  <a:cxn ang="0">
                    <a:pos x="50" y="0"/>
                  </a:cxn>
                  <a:cxn ang="0">
                    <a:pos x="39" y="2"/>
                  </a:cxn>
                  <a:cxn ang="0">
                    <a:pos x="31" y="5"/>
                  </a:cxn>
                  <a:cxn ang="0">
                    <a:pos x="22" y="9"/>
                  </a:cxn>
                  <a:cxn ang="0">
                    <a:pos x="14" y="15"/>
                  </a:cxn>
                  <a:cxn ang="0">
                    <a:pos x="8" y="23"/>
                  </a:cxn>
                  <a:cxn ang="0">
                    <a:pos x="4" y="30"/>
                  </a:cxn>
                  <a:cxn ang="0">
                    <a:pos x="1" y="39"/>
                  </a:cxn>
                  <a:cxn ang="0">
                    <a:pos x="0" y="49"/>
                  </a:cxn>
                  <a:cxn ang="0">
                    <a:pos x="1" y="60"/>
                  </a:cxn>
                  <a:cxn ang="0">
                    <a:pos x="4" y="69"/>
                  </a:cxn>
                  <a:cxn ang="0">
                    <a:pos x="8" y="77"/>
                  </a:cxn>
                  <a:cxn ang="0">
                    <a:pos x="14" y="85"/>
                  </a:cxn>
                  <a:cxn ang="0">
                    <a:pos x="22" y="91"/>
                  </a:cxn>
                  <a:cxn ang="0">
                    <a:pos x="31" y="95"/>
                  </a:cxn>
                  <a:cxn ang="0">
                    <a:pos x="39" y="98"/>
                  </a:cxn>
                  <a:cxn ang="0">
                    <a:pos x="50" y="100"/>
                  </a:cxn>
                </a:cxnLst>
                <a:rect l="0" t="0" r="r" b="b"/>
                <a:pathLst>
                  <a:path w="100" h="100">
                    <a:moveTo>
                      <a:pt x="50" y="100"/>
                    </a:moveTo>
                    <a:lnTo>
                      <a:pt x="60" y="98"/>
                    </a:lnTo>
                    <a:lnTo>
                      <a:pt x="69" y="95"/>
                    </a:lnTo>
                    <a:lnTo>
                      <a:pt x="78" y="91"/>
                    </a:lnTo>
                    <a:lnTo>
                      <a:pt x="85" y="85"/>
                    </a:lnTo>
                    <a:lnTo>
                      <a:pt x="91" y="77"/>
                    </a:lnTo>
                    <a:lnTo>
                      <a:pt x="96" y="69"/>
                    </a:lnTo>
                    <a:lnTo>
                      <a:pt x="99" y="60"/>
                    </a:lnTo>
                    <a:lnTo>
                      <a:pt x="100" y="49"/>
                    </a:lnTo>
                    <a:lnTo>
                      <a:pt x="99" y="39"/>
                    </a:lnTo>
                    <a:lnTo>
                      <a:pt x="96" y="30"/>
                    </a:lnTo>
                    <a:lnTo>
                      <a:pt x="91" y="23"/>
                    </a:lnTo>
                    <a:lnTo>
                      <a:pt x="85" y="15"/>
                    </a:lnTo>
                    <a:lnTo>
                      <a:pt x="78" y="9"/>
                    </a:lnTo>
                    <a:lnTo>
                      <a:pt x="69" y="5"/>
                    </a:lnTo>
                    <a:lnTo>
                      <a:pt x="60" y="2"/>
                    </a:lnTo>
                    <a:lnTo>
                      <a:pt x="50" y="0"/>
                    </a:lnTo>
                    <a:lnTo>
                      <a:pt x="39" y="2"/>
                    </a:lnTo>
                    <a:lnTo>
                      <a:pt x="31" y="5"/>
                    </a:lnTo>
                    <a:lnTo>
                      <a:pt x="22" y="9"/>
                    </a:lnTo>
                    <a:lnTo>
                      <a:pt x="14" y="15"/>
                    </a:lnTo>
                    <a:lnTo>
                      <a:pt x="8" y="23"/>
                    </a:lnTo>
                    <a:lnTo>
                      <a:pt x="4" y="30"/>
                    </a:lnTo>
                    <a:lnTo>
                      <a:pt x="1" y="39"/>
                    </a:lnTo>
                    <a:lnTo>
                      <a:pt x="0" y="49"/>
                    </a:lnTo>
                    <a:lnTo>
                      <a:pt x="1" y="60"/>
                    </a:lnTo>
                    <a:lnTo>
                      <a:pt x="4" y="69"/>
                    </a:lnTo>
                    <a:lnTo>
                      <a:pt x="8" y="77"/>
                    </a:lnTo>
                    <a:lnTo>
                      <a:pt x="14" y="85"/>
                    </a:lnTo>
                    <a:lnTo>
                      <a:pt x="22" y="91"/>
                    </a:lnTo>
                    <a:lnTo>
                      <a:pt x="31" y="95"/>
                    </a:lnTo>
                    <a:lnTo>
                      <a:pt x="39" y="98"/>
                    </a:lnTo>
                    <a:lnTo>
                      <a:pt x="50" y="100"/>
                    </a:lnTo>
                    <a:close/>
                  </a:path>
                </a:pathLst>
              </a:custGeom>
              <a:solidFill>
                <a:srgbClr val="3333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65">
                <a:extLst>
                  <a:ext uri="{FF2B5EF4-FFF2-40B4-BE49-F238E27FC236}">
                    <a16:creationId xmlns:a16="http://schemas.microsoft.com/office/drawing/2014/main" id="{301550F5-26A2-A249-A2AF-978370A9B501}"/>
                  </a:ext>
                </a:extLst>
              </p:cNvPr>
              <p:cNvSpPr>
                <a:spLocks/>
              </p:cNvSpPr>
              <p:nvPr/>
            </p:nvSpPr>
            <p:spPr bwMode="auto">
              <a:xfrm>
                <a:off x="2713" y="985"/>
                <a:ext cx="19" cy="20"/>
              </a:xfrm>
              <a:custGeom>
                <a:avLst/>
                <a:gdLst/>
                <a:ahLst/>
                <a:cxnLst>
                  <a:cxn ang="0">
                    <a:pos x="43" y="0"/>
                  </a:cxn>
                  <a:cxn ang="0">
                    <a:pos x="43" y="0"/>
                  </a:cxn>
                  <a:cxn ang="0">
                    <a:pos x="43" y="9"/>
                  </a:cxn>
                  <a:cxn ang="0">
                    <a:pos x="40" y="18"/>
                  </a:cxn>
                  <a:cxn ang="0">
                    <a:pos x="35" y="25"/>
                  </a:cxn>
                  <a:cxn ang="0">
                    <a:pos x="31" y="31"/>
                  </a:cxn>
                  <a:cxn ang="0">
                    <a:pos x="25" y="36"/>
                  </a:cxn>
                  <a:cxn ang="0">
                    <a:pos x="18" y="40"/>
                  </a:cxn>
                  <a:cxn ang="0">
                    <a:pos x="9" y="43"/>
                  </a:cxn>
                  <a:cxn ang="0">
                    <a:pos x="0" y="43"/>
                  </a:cxn>
                  <a:cxn ang="0">
                    <a:pos x="0" y="58"/>
                  </a:cxn>
                  <a:cxn ang="0">
                    <a:pos x="12" y="55"/>
                  </a:cxn>
                  <a:cxn ang="0">
                    <a:pos x="21" y="52"/>
                  </a:cxn>
                  <a:cxn ang="0">
                    <a:pos x="31" y="48"/>
                  </a:cxn>
                  <a:cxn ang="0">
                    <a:pos x="40" y="40"/>
                  </a:cxn>
                  <a:cxn ang="0">
                    <a:pos x="47" y="31"/>
                  </a:cxn>
                  <a:cxn ang="0">
                    <a:pos x="52" y="21"/>
                  </a:cxn>
                  <a:cxn ang="0">
                    <a:pos x="55" y="12"/>
                  </a:cxn>
                  <a:cxn ang="0">
                    <a:pos x="58" y="0"/>
                  </a:cxn>
                  <a:cxn ang="0">
                    <a:pos x="58" y="0"/>
                  </a:cxn>
                  <a:cxn ang="0">
                    <a:pos x="43" y="0"/>
                  </a:cxn>
                </a:cxnLst>
                <a:rect l="0" t="0" r="r" b="b"/>
                <a:pathLst>
                  <a:path w="58" h="58">
                    <a:moveTo>
                      <a:pt x="43" y="0"/>
                    </a:moveTo>
                    <a:lnTo>
                      <a:pt x="43" y="0"/>
                    </a:lnTo>
                    <a:lnTo>
                      <a:pt x="43" y="9"/>
                    </a:lnTo>
                    <a:lnTo>
                      <a:pt x="40" y="18"/>
                    </a:lnTo>
                    <a:lnTo>
                      <a:pt x="35" y="25"/>
                    </a:lnTo>
                    <a:lnTo>
                      <a:pt x="31" y="31"/>
                    </a:lnTo>
                    <a:lnTo>
                      <a:pt x="25" y="36"/>
                    </a:lnTo>
                    <a:lnTo>
                      <a:pt x="18" y="40"/>
                    </a:lnTo>
                    <a:lnTo>
                      <a:pt x="9" y="43"/>
                    </a:lnTo>
                    <a:lnTo>
                      <a:pt x="0" y="43"/>
                    </a:lnTo>
                    <a:lnTo>
                      <a:pt x="0" y="58"/>
                    </a:lnTo>
                    <a:lnTo>
                      <a:pt x="12" y="55"/>
                    </a:lnTo>
                    <a:lnTo>
                      <a:pt x="21" y="52"/>
                    </a:lnTo>
                    <a:lnTo>
                      <a:pt x="31" y="48"/>
                    </a:lnTo>
                    <a:lnTo>
                      <a:pt x="40" y="40"/>
                    </a:lnTo>
                    <a:lnTo>
                      <a:pt x="47" y="31"/>
                    </a:lnTo>
                    <a:lnTo>
                      <a:pt x="52" y="21"/>
                    </a:lnTo>
                    <a:lnTo>
                      <a:pt x="55" y="12"/>
                    </a:lnTo>
                    <a:lnTo>
                      <a:pt x="58" y="0"/>
                    </a:lnTo>
                    <a:lnTo>
                      <a:pt x="58" y="0"/>
                    </a:lnTo>
                    <a:lnTo>
                      <a:pt x="43"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166">
                <a:extLst>
                  <a:ext uri="{FF2B5EF4-FFF2-40B4-BE49-F238E27FC236}">
                    <a16:creationId xmlns:a16="http://schemas.microsoft.com/office/drawing/2014/main" id="{AC0ADB67-6DA8-6347-BEC9-CEB101608B95}"/>
                  </a:ext>
                </a:extLst>
              </p:cNvPr>
              <p:cNvSpPr>
                <a:spLocks/>
              </p:cNvSpPr>
              <p:nvPr/>
            </p:nvSpPr>
            <p:spPr bwMode="auto">
              <a:xfrm>
                <a:off x="2713" y="967"/>
                <a:ext cx="19" cy="18"/>
              </a:xfrm>
              <a:custGeom>
                <a:avLst/>
                <a:gdLst/>
                <a:ahLst/>
                <a:cxnLst>
                  <a:cxn ang="0">
                    <a:pos x="0" y="15"/>
                  </a:cxn>
                  <a:cxn ang="0">
                    <a:pos x="0" y="15"/>
                  </a:cxn>
                  <a:cxn ang="0">
                    <a:pos x="9" y="15"/>
                  </a:cxn>
                  <a:cxn ang="0">
                    <a:pos x="18" y="18"/>
                  </a:cxn>
                  <a:cxn ang="0">
                    <a:pos x="25" y="22"/>
                  </a:cxn>
                  <a:cxn ang="0">
                    <a:pos x="31" y="27"/>
                  </a:cxn>
                  <a:cxn ang="0">
                    <a:pos x="35" y="33"/>
                  </a:cxn>
                  <a:cxn ang="0">
                    <a:pos x="40" y="40"/>
                  </a:cxn>
                  <a:cxn ang="0">
                    <a:pos x="43" y="47"/>
                  </a:cxn>
                  <a:cxn ang="0">
                    <a:pos x="43" y="56"/>
                  </a:cxn>
                  <a:cxn ang="0">
                    <a:pos x="58" y="56"/>
                  </a:cxn>
                  <a:cxn ang="0">
                    <a:pos x="55" y="44"/>
                  </a:cxn>
                  <a:cxn ang="0">
                    <a:pos x="52" y="34"/>
                  </a:cxn>
                  <a:cxn ang="0">
                    <a:pos x="47" y="27"/>
                  </a:cxn>
                  <a:cxn ang="0">
                    <a:pos x="40" y="18"/>
                  </a:cxn>
                  <a:cxn ang="0">
                    <a:pos x="31" y="10"/>
                  </a:cxn>
                  <a:cxn ang="0">
                    <a:pos x="21" y="6"/>
                  </a:cxn>
                  <a:cxn ang="0">
                    <a:pos x="12" y="3"/>
                  </a:cxn>
                  <a:cxn ang="0">
                    <a:pos x="0" y="0"/>
                  </a:cxn>
                  <a:cxn ang="0">
                    <a:pos x="0" y="0"/>
                  </a:cxn>
                  <a:cxn ang="0">
                    <a:pos x="0" y="15"/>
                  </a:cxn>
                </a:cxnLst>
                <a:rect l="0" t="0" r="r" b="b"/>
                <a:pathLst>
                  <a:path w="58" h="56">
                    <a:moveTo>
                      <a:pt x="0" y="15"/>
                    </a:moveTo>
                    <a:lnTo>
                      <a:pt x="0" y="15"/>
                    </a:lnTo>
                    <a:lnTo>
                      <a:pt x="9" y="15"/>
                    </a:lnTo>
                    <a:lnTo>
                      <a:pt x="18" y="18"/>
                    </a:lnTo>
                    <a:lnTo>
                      <a:pt x="25" y="22"/>
                    </a:lnTo>
                    <a:lnTo>
                      <a:pt x="31" y="27"/>
                    </a:lnTo>
                    <a:lnTo>
                      <a:pt x="35" y="33"/>
                    </a:lnTo>
                    <a:lnTo>
                      <a:pt x="40" y="40"/>
                    </a:lnTo>
                    <a:lnTo>
                      <a:pt x="43" y="47"/>
                    </a:lnTo>
                    <a:lnTo>
                      <a:pt x="43" y="56"/>
                    </a:lnTo>
                    <a:lnTo>
                      <a:pt x="58" y="56"/>
                    </a:lnTo>
                    <a:lnTo>
                      <a:pt x="55" y="44"/>
                    </a:lnTo>
                    <a:lnTo>
                      <a:pt x="52" y="34"/>
                    </a:lnTo>
                    <a:lnTo>
                      <a:pt x="47" y="27"/>
                    </a:lnTo>
                    <a:lnTo>
                      <a:pt x="40" y="18"/>
                    </a:lnTo>
                    <a:lnTo>
                      <a:pt x="31" y="10"/>
                    </a:lnTo>
                    <a:lnTo>
                      <a:pt x="21" y="6"/>
                    </a:lnTo>
                    <a:lnTo>
                      <a:pt x="12" y="3"/>
                    </a:lnTo>
                    <a:lnTo>
                      <a:pt x="0" y="0"/>
                    </a:lnTo>
                    <a:lnTo>
                      <a:pt x="0"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67">
                <a:extLst>
                  <a:ext uri="{FF2B5EF4-FFF2-40B4-BE49-F238E27FC236}">
                    <a16:creationId xmlns:a16="http://schemas.microsoft.com/office/drawing/2014/main" id="{3DF2AA99-2104-A149-AAF8-72FBA7123219}"/>
                  </a:ext>
                </a:extLst>
              </p:cNvPr>
              <p:cNvSpPr>
                <a:spLocks/>
              </p:cNvSpPr>
              <p:nvPr/>
            </p:nvSpPr>
            <p:spPr bwMode="auto">
              <a:xfrm>
                <a:off x="2693" y="967"/>
                <a:ext cx="20" cy="18"/>
              </a:xfrm>
              <a:custGeom>
                <a:avLst/>
                <a:gdLst/>
                <a:ahLst/>
                <a:cxnLst>
                  <a:cxn ang="0">
                    <a:pos x="15" y="56"/>
                  </a:cxn>
                  <a:cxn ang="0">
                    <a:pos x="15" y="56"/>
                  </a:cxn>
                  <a:cxn ang="0">
                    <a:pos x="15" y="47"/>
                  </a:cxn>
                  <a:cxn ang="0">
                    <a:pos x="18" y="40"/>
                  </a:cxn>
                  <a:cxn ang="0">
                    <a:pos x="22" y="33"/>
                  </a:cxn>
                  <a:cxn ang="0">
                    <a:pos x="27" y="27"/>
                  </a:cxn>
                  <a:cxn ang="0">
                    <a:pos x="33" y="22"/>
                  </a:cxn>
                  <a:cxn ang="0">
                    <a:pos x="40" y="18"/>
                  </a:cxn>
                  <a:cxn ang="0">
                    <a:pos x="49" y="15"/>
                  </a:cxn>
                  <a:cxn ang="0">
                    <a:pos x="58" y="15"/>
                  </a:cxn>
                  <a:cxn ang="0">
                    <a:pos x="58" y="0"/>
                  </a:cxn>
                  <a:cxn ang="0">
                    <a:pos x="46" y="3"/>
                  </a:cxn>
                  <a:cxn ang="0">
                    <a:pos x="37" y="6"/>
                  </a:cxn>
                  <a:cxn ang="0">
                    <a:pos x="27" y="10"/>
                  </a:cxn>
                  <a:cxn ang="0">
                    <a:pos x="18" y="18"/>
                  </a:cxn>
                  <a:cxn ang="0">
                    <a:pos x="10" y="27"/>
                  </a:cxn>
                  <a:cxn ang="0">
                    <a:pos x="6" y="34"/>
                  </a:cxn>
                  <a:cxn ang="0">
                    <a:pos x="3" y="44"/>
                  </a:cxn>
                  <a:cxn ang="0">
                    <a:pos x="0" y="56"/>
                  </a:cxn>
                  <a:cxn ang="0">
                    <a:pos x="0" y="56"/>
                  </a:cxn>
                  <a:cxn ang="0">
                    <a:pos x="15" y="56"/>
                  </a:cxn>
                </a:cxnLst>
                <a:rect l="0" t="0" r="r" b="b"/>
                <a:pathLst>
                  <a:path w="58" h="56">
                    <a:moveTo>
                      <a:pt x="15" y="56"/>
                    </a:moveTo>
                    <a:lnTo>
                      <a:pt x="15" y="56"/>
                    </a:lnTo>
                    <a:lnTo>
                      <a:pt x="15" y="47"/>
                    </a:lnTo>
                    <a:lnTo>
                      <a:pt x="18" y="40"/>
                    </a:lnTo>
                    <a:lnTo>
                      <a:pt x="22" y="33"/>
                    </a:lnTo>
                    <a:lnTo>
                      <a:pt x="27" y="27"/>
                    </a:lnTo>
                    <a:lnTo>
                      <a:pt x="33" y="22"/>
                    </a:lnTo>
                    <a:lnTo>
                      <a:pt x="40" y="18"/>
                    </a:lnTo>
                    <a:lnTo>
                      <a:pt x="49" y="15"/>
                    </a:lnTo>
                    <a:lnTo>
                      <a:pt x="58" y="15"/>
                    </a:lnTo>
                    <a:lnTo>
                      <a:pt x="58" y="0"/>
                    </a:lnTo>
                    <a:lnTo>
                      <a:pt x="46" y="3"/>
                    </a:lnTo>
                    <a:lnTo>
                      <a:pt x="37" y="6"/>
                    </a:lnTo>
                    <a:lnTo>
                      <a:pt x="27" y="10"/>
                    </a:lnTo>
                    <a:lnTo>
                      <a:pt x="18" y="18"/>
                    </a:lnTo>
                    <a:lnTo>
                      <a:pt x="10" y="27"/>
                    </a:lnTo>
                    <a:lnTo>
                      <a:pt x="6" y="34"/>
                    </a:lnTo>
                    <a:lnTo>
                      <a:pt x="3" y="44"/>
                    </a:lnTo>
                    <a:lnTo>
                      <a:pt x="0" y="56"/>
                    </a:lnTo>
                    <a:lnTo>
                      <a:pt x="0" y="56"/>
                    </a:lnTo>
                    <a:lnTo>
                      <a:pt x="15" y="5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Freeform 168">
                <a:extLst>
                  <a:ext uri="{FF2B5EF4-FFF2-40B4-BE49-F238E27FC236}">
                    <a16:creationId xmlns:a16="http://schemas.microsoft.com/office/drawing/2014/main" id="{71161D7E-E824-5D42-ABA9-03B8FCD9FF3F}"/>
                  </a:ext>
                </a:extLst>
              </p:cNvPr>
              <p:cNvSpPr>
                <a:spLocks/>
              </p:cNvSpPr>
              <p:nvPr/>
            </p:nvSpPr>
            <p:spPr bwMode="auto">
              <a:xfrm>
                <a:off x="2693" y="985"/>
                <a:ext cx="20" cy="20"/>
              </a:xfrm>
              <a:custGeom>
                <a:avLst/>
                <a:gdLst/>
                <a:ahLst/>
                <a:cxnLst>
                  <a:cxn ang="0">
                    <a:pos x="58" y="43"/>
                  </a:cxn>
                  <a:cxn ang="0">
                    <a:pos x="58" y="43"/>
                  </a:cxn>
                  <a:cxn ang="0">
                    <a:pos x="49" y="43"/>
                  </a:cxn>
                  <a:cxn ang="0">
                    <a:pos x="40" y="40"/>
                  </a:cxn>
                  <a:cxn ang="0">
                    <a:pos x="33" y="36"/>
                  </a:cxn>
                  <a:cxn ang="0">
                    <a:pos x="27" y="31"/>
                  </a:cxn>
                  <a:cxn ang="0">
                    <a:pos x="22" y="25"/>
                  </a:cxn>
                  <a:cxn ang="0">
                    <a:pos x="18" y="18"/>
                  </a:cxn>
                  <a:cxn ang="0">
                    <a:pos x="15" y="9"/>
                  </a:cxn>
                  <a:cxn ang="0">
                    <a:pos x="15" y="0"/>
                  </a:cxn>
                  <a:cxn ang="0">
                    <a:pos x="0" y="0"/>
                  </a:cxn>
                  <a:cxn ang="0">
                    <a:pos x="3" y="12"/>
                  </a:cxn>
                  <a:cxn ang="0">
                    <a:pos x="6" y="21"/>
                  </a:cxn>
                  <a:cxn ang="0">
                    <a:pos x="10" y="31"/>
                  </a:cxn>
                  <a:cxn ang="0">
                    <a:pos x="18" y="40"/>
                  </a:cxn>
                  <a:cxn ang="0">
                    <a:pos x="27" y="48"/>
                  </a:cxn>
                  <a:cxn ang="0">
                    <a:pos x="37" y="52"/>
                  </a:cxn>
                  <a:cxn ang="0">
                    <a:pos x="46" y="55"/>
                  </a:cxn>
                  <a:cxn ang="0">
                    <a:pos x="58" y="58"/>
                  </a:cxn>
                  <a:cxn ang="0">
                    <a:pos x="58" y="58"/>
                  </a:cxn>
                  <a:cxn ang="0">
                    <a:pos x="58" y="43"/>
                  </a:cxn>
                </a:cxnLst>
                <a:rect l="0" t="0" r="r" b="b"/>
                <a:pathLst>
                  <a:path w="58" h="58">
                    <a:moveTo>
                      <a:pt x="58" y="43"/>
                    </a:moveTo>
                    <a:lnTo>
                      <a:pt x="58" y="43"/>
                    </a:lnTo>
                    <a:lnTo>
                      <a:pt x="49" y="43"/>
                    </a:lnTo>
                    <a:lnTo>
                      <a:pt x="40" y="40"/>
                    </a:lnTo>
                    <a:lnTo>
                      <a:pt x="33" y="36"/>
                    </a:lnTo>
                    <a:lnTo>
                      <a:pt x="27" y="31"/>
                    </a:lnTo>
                    <a:lnTo>
                      <a:pt x="22" y="25"/>
                    </a:lnTo>
                    <a:lnTo>
                      <a:pt x="18" y="18"/>
                    </a:lnTo>
                    <a:lnTo>
                      <a:pt x="15" y="9"/>
                    </a:lnTo>
                    <a:lnTo>
                      <a:pt x="15" y="0"/>
                    </a:lnTo>
                    <a:lnTo>
                      <a:pt x="0" y="0"/>
                    </a:lnTo>
                    <a:lnTo>
                      <a:pt x="3" y="12"/>
                    </a:lnTo>
                    <a:lnTo>
                      <a:pt x="6" y="21"/>
                    </a:lnTo>
                    <a:lnTo>
                      <a:pt x="10" y="31"/>
                    </a:lnTo>
                    <a:lnTo>
                      <a:pt x="18" y="40"/>
                    </a:lnTo>
                    <a:lnTo>
                      <a:pt x="27" y="48"/>
                    </a:lnTo>
                    <a:lnTo>
                      <a:pt x="37" y="52"/>
                    </a:lnTo>
                    <a:lnTo>
                      <a:pt x="46" y="55"/>
                    </a:lnTo>
                    <a:lnTo>
                      <a:pt x="58" y="58"/>
                    </a:lnTo>
                    <a:lnTo>
                      <a:pt x="58" y="58"/>
                    </a:lnTo>
                    <a:lnTo>
                      <a:pt x="58" y="4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69">
                <a:extLst>
                  <a:ext uri="{FF2B5EF4-FFF2-40B4-BE49-F238E27FC236}">
                    <a16:creationId xmlns:a16="http://schemas.microsoft.com/office/drawing/2014/main" id="{D355BB3E-6F95-C34A-9E8F-6036AEF5FD05}"/>
                  </a:ext>
                </a:extLst>
              </p:cNvPr>
              <p:cNvSpPr>
                <a:spLocks/>
              </p:cNvSpPr>
              <p:nvPr/>
            </p:nvSpPr>
            <p:spPr bwMode="auto">
              <a:xfrm>
                <a:off x="2981" y="891"/>
                <a:ext cx="16" cy="27"/>
              </a:xfrm>
              <a:custGeom>
                <a:avLst/>
                <a:gdLst/>
                <a:ahLst/>
                <a:cxnLst>
                  <a:cxn ang="0">
                    <a:pos x="37" y="81"/>
                  </a:cxn>
                  <a:cxn ang="0">
                    <a:pos x="48" y="6"/>
                  </a:cxn>
                  <a:cxn ang="0">
                    <a:pos x="11" y="0"/>
                  </a:cxn>
                  <a:cxn ang="0">
                    <a:pos x="0" y="75"/>
                  </a:cxn>
                  <a:cxn ang="0">
                    <a:pos x="37" y="81"/>
                  </a:cxn>
                </a:cxnLst>
                <a:rect l="0" t="0" r="r" b="b"/>
                <a:pathLst>
                  <a:path w="48" h="81">
                    <a:moveTo>
                      <a:pt x="37" y="81"/>
                    </a:moveTo>
                    <a:lnTo>
                      <a:pt x="48" y="6"/>
                    </a:lnTo>
                    <a:lnTo>
                      <a:pt x="11" y="0"/>
                    </a:lnTo>
                    <a:lnTo>
                      <a:pt x="0" y="75"/>
                    </a:lnTo>
                    <a:lnTo>
                      <a:pt x="37" y="81"/>
                    </a:lnTo>
                    <a:close/>
                  </a:path>
                </a:pathLst>
              </a:custGeom>
              <a:solidFill>
                <a:srgbClr val="3333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70">
                <a:extLst>
                  <a:ext uri="{FF2B5EF4-FFF2-40B4-BE49-F238E27FC236}">
                    <a16:creationId xmlns:a16="http://schemas.microsoft.com/office/drawing/2014/main" id="{D7F1F270-BDCA-4745-9DAB-4F7CB780D6CC}"/>
                  </a:ext>
                </a:extLst>
              </p:cNvPr>
              <p:cNvSpPr>
                <a:spLocks/>
              </p:cNvSpPr>
              <p:nvPr/>
            </p:nvSpPr>
            <p:spPr bwMode="auto">
              <a:xfrm>
                <a:off x="2991" y="891"/>
                <a:ext cx="8" cy="27"/>
              </a:xfrm>
              <a:custGeom>
                <a:avLst/>
                <a:gdLst/>
                <a:ahLst/>
                <a:cxnLst>
                  <a:cxn ang="0">
                    <a:pos x="17" y="12"/>
                  </a:cxn>
                  <a:cxn ang="0">
                    <a:pos x="12" y="6"/>
                  </a:cxn>
                  <a:cxn ang="0">
                    <a:pos x="0" y="81"/>
                  </a:cxn>
                  <a:cxn ang="0">
                    <a:pos x="12" y="81"/>
                  </a:cxn>
                  <a:cxn ang="0">
                    <a:pos x="23" y="6"/>
                  </a:cxn>
                  <a:cxn ang="0">
                    <a:pos x="17" y="0"/>
                  </a:cxn>
                  <a:cxn ang="0">
                    <a:pos x="23" y="6"/>
                  </a:cxn>
                  <a:cxn ang="0">
                    <a:pos x="22" y="2"/>
                  </a:cxn>
                  <a:cxn ang="0">
                    <a:pos x="17" y="0"/>
                  </a:cxn>
                  <a:cxn ang="0">
                    <a:pos x="13" y="2"/>
                  </a:cxn>
                  <a:cxn ang="0">
                    <a:pos x="12" y="6"/>
                  </a:cxn>
                  <a:cxn ang="0">
                    <a:pos x="17" y="12"/>
                  </a:cxn>
                </a:cxnLst>
                <a:rect l="0" t="0" r="r" b="b"/>
                <a:pathLst>
                  <a:path w="23" h="81">
                    <a:moveTo>
                      <a:pt x="17" y="12"/>
                    </a:moveTo>
                    <a:lnTo>
                      <a:pt x="12" y="6"/>
                    </a:lnTo>
                    <a:lnTo>
                      <a:pt x="0" y="81"/>
                    </a:lnTo>
                    <a:lnTo>
                      <a:pt x="12" y="81"/>
                    </a:lnTo>
                    <a:lnTo>
                      <a:pt x="23" y="6"/>
                    </a:lnTo>
                    <a:lnTo>
                      <a:pt x="17" y="0"/>
                    </a:lnTo>
                    <a:lnTo>
                      <a:pt x="23" y="6"/>
                    </a:lnTo>
                    <a:lnTo>
                      <a:pt x="22" y="2"/>
                    </a:lnTo>
                    <a:lnTo>
                      <a:pt x="17" y="0"/>
                    </a:lnTo>
                    <a:lnTo>
                      <a:pt x="13" y="2"/>
                    </a:lnTo>
                    <a:lnTo>
                      <a:pt x="12" y="6"/>
                    </a:ln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71">
                <a:extLst>
                  <a:ext uri="{FF2B5EF4-FFF2-40B4-BE49-F238E27FC236}">
                    <a16:creationId xmlns:a16="http://schemas.microsoft.com/office/drawing/2014/main" id="{F846A118-3FC9-7E47-B1DF-61BA8D2627B5}"/>
                  </a:ext>
                </a:extLst>
              </p:cNvPr>
              <p:cNvSpPr>
                <a:spLocks/>
              </p:cNvSpPr>
              <p:nvPr/>
            </p:nvSpPr>
            <p:spPr bwMode="auto">
              <a:xfrm>
                <a:off x="2983" y="890"/>
                <a:ext cx="14" cy="5"/>
              </a:xfrm>
              <a:custGeom>
                <a:avLst/>
                <a:gdLst/>
                <a:ahLst/>
                <a:cxnLst>
                  <a:cxn ang="0">
                    <a:pos x="11" y="5"/>
                  </a:cxn>
                  <a:cxn ang="0">
                    <a:pos x="5" y="11"/>
                  </a:cxn>
                  <a:cxn ang="0">
                    <a:pos x="42" y="17"/>
                  </a:cxn>
                  <a:cxn ang="0">
                    <a:pos x="42" y="5"/>
                  </a:cxn>
                  <a:cxn ang="0">
                    <a:pos x="5" y="0"/>
                  </a:cxn>
                  <a:cxn ang="0">
                    <a:pos x="0" y="5"/>
                  </a:cxn>
                  <a:cxn ang="0">
                    <a:pos x="5" y="0"/>
                  </a:cxn>
                  <a:cxn ang="0">
                    <a:pos x="1" y="1"/>
                  </a:cxn>
                  <a:cxn ang="0">
                    <a:pos x="0" y="5"/>
                  </a:cxn>
                  <a:cxn ang="0">
                    <a:pos x="1" y="10"/>
                  </a:cxn>
                  <a:cxn ang="0">
                    <a:pos x="5" y="11"/>
                  </a:cxn>
                  <a:cxn ang="0">
                    <a:pos x="11" y="5"/>
                  </a:cxn>
                </a:cxnLst>
                <a:rect l="0" t="0" r="r" b="b"/>
                <a:pathLst>
                  <a:path w="42" h="17">
                    <a:moveTo>
                      <a:pt x="11" y="5"/>
                    </a:moveTo>
                    <a:lnTo>
                      <a:pt x="5" y="11"/>
                    </a:lnTo>
                    <a:lnTo>
                      <a:pt x="42" y="17"/>
                    </a:lnTo>
                    <a:lnTo>
                      <a:pt x="42" y="5"/>
                    </a:lnTo>
                    <a:lnTo>
                      <a:pt x="5" y="0"/>
                    </a:lnTo>
                    <a:lnTo>
                      <a:pt x="0" y="5"/>
                    </a:lnTo>
                    <a:lnTo>
                      <a:pt x="5" y="0"/>
                    </a:lnTo>
                    <a:lnTo>
                      <a:pt x="1" y="1"/>
                    </a:lnTo>
                    <a:lnTo>
                      <a:pt x="0" y="5"/>
                    </a:lnTo>
                    <a:lnTo>
                      <a:pt x="1" y="10"/>
                    </a:lnTo>
                    <a:lnTo>
                      <a:pt x="5" y="11"/>
                    </a:lnTo>
                    <a:lnTo>
                      <a:pt x="11" y="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72">
                <a:extLst>
                  <a:ext uri="{FF2B5EF4-FFF2-40B4-BE49-F238E27FC236}">
                    <a16:creationId xmlns:a16="http://schemas.microsoft.com/office/drawing/2014/main" id="{6BB8F63C-1121-EB42-9899-5020E2EA8D46}"/>
                  </a:ext>
                </a:extLst>
              </p:cNvPr>
              <p:cNvSpPr>
                <a:spLocks/>
              </p:cNvSpPr>
              <p:nvPr/>
            </p:nvSpPr>
            <p:spPr bwMode="auto">
              <a:xfrm>
                <a:off x="2979" y="891"/>
                <a:ext cx="8" cy="27"/>
              </a:xfrm>
              <a:custGeom>
                <a:avLst/>
                <a:gdLst/>
                <a:ahLst/>
                <a:cxnLst>
                  <a:cxn ang="0">
                    <a:pos x="6" y="69"/>
                  </a:cxn>
                  <a:cxn ang="0">
                    <a:pos x="12" y="75"/>
                  </a:cxn>
                  <a:cxn ang="0">
                    <a:pos x="23" y="0"/>
                  </a:cxn>
                  <a:cxn ang="0">
                    <a:pos x="12" y="0"/>
                  </a:cxn>
                  <a:cxn ang="0">
                    <a:pos x="0" y="75"/>
                  </a:cxn>
                  <a:cxn ang="0">
                    <a:pos x="6" y="81"/>
                  </a:cxn>
                  <a:cxn ang="0">
                    <a:pos x="0" y="75"/>
                  </a:cxn>
                  <a:cxn ang="0">
                    <a:pos x="1" y="79"/>
                  </a:cxn>
                  <a:cxn ang="0">
                    <a:pos x="6" y="81"/>
                  </a:cxn>
                  <a:cxn ang="0">
                    <a:pos x="10" y="79"/>
                  </a:cxn>
                  <a:cxn ang="0">
                    <a:pos x="12" y="75"/>
                  </a:cxn>
                  <a:cxn ang="0">
                    <a:pos x="6" y="69"/>
                  </a:cxn>
                </a:cxnLst>
                <a:rect l="0" t="0" r="r" b="b"/>
                <a:pathLst>
                  <a:path w="23" h="81">
                    <a:moveTo>
                      <a:pt x="6" y="69"/>
                    </a:moveTo>
                    <a:lnTo>
                      <a:pt x="12" y="75"/>
                    </a:lnTo>
                    <a:lnTo>
                      <a:pt x="23" y="0"/>
                    </a:lnTo>
                    <a:lnTo>
                      <a:pt x="12" y="0"/>
                    </a:lnTo>
                    <a:lnTo>
                      <a:pt x="0" y="75"/>
                    </a:lnTo>
                    <a:lnTo>
                      <a:pt x="6" y="81"/>
                    </a:lnTo>
                    <a:lnTo>
                      <a:pt x="0" y="75"/>
                    </a:lnTo>
                    <a:lnTo>
                      <a:pt x="1" y="79"/>
                    </a:lnTo>
                    <a:lnTo>
                      <a:pt x="6" y="81"/>
                    </a:lnTo>
                    <a:lnTo>
                      <a:pt x="10" y="79"/>
                    </a:lnTo>
                    <a:lnTo>
                      <a:pt x="12" y="75"/>
                    </a:lnTo>
                    <a:lnTo>
                      <a:pt x="6" y="6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73">
                <a:extLst>
                  <a:ext uri="{FF2B5EF4-FFF2-40B4-BE49-F238E27FC236}">
                    <a16:creationId xmlns:a16="http://schemas.microsoft.com/office/drawing/2014/main" id="{146303CD-2940-E249-8516-12C18DFA9D40}"/>
                  </a:ext>
                </a:extLst>
              </p:cNvPr>
              <p:cNvSpPr>
                <a:spLocks/>
              </p:cNvSpPr>
              <p:nvPr/>
            </p:nvSpPr>
            <p:spPr bwMode="auto">
              <a:xfrm>
                <a:off x="2981" y="914"/>
                <a:ext cx="14" cy="6"/>
              </a:xfrm>
              <a:custGeom>
                <a:avLst/>
                <a:gdLst/>
                <a:ahLst/>
                <a:cxnLst>
                  <a:cxn ang="0">
                    <a:pos x="31" y="12"/>
                  </a:cxn>
                  <a:cxn ang="0">
                    <a:pos x="37" y="6"/>
                  </a:cxn>
                  <a:cxn ang="0">
                    <a:pos x="0" y="0"/>
                  </a:cxn>
                  <a:cxn ang="0">
                    <a:pos x="0" y="12"/>
                  </a:cxn>
                  <a:cxn ang="0">
                    <a:pos x="37" y="17"/>
                  </a:cxn>
                  <a:cxn ang="0">
                    <a:pos x="43" y="12"/>
                  </a:cxn>
                  <a:cxn ang="0">
                    <a:pos x="37" y="17"/>
                  </a:cxn>
                  <a:cxn ang="0">
                    <a:pos x="41" y="16"/>
                  </a:cxn>
                  <a:cxn ang="0">
                    <a:pos x="43" y="12"/>
                  </a:cxn>
                  <a:cxn ang="0">
                    <a:pos x="41" y="7"/>
                  </a:cxn>
                  <a:cxn ang="0">
                    <a:pos x="37" y="6"/>
                  </a:cxn>
                  <a:cxn ang="0">
                    <a:pos x="31" y="12"/>
                  </a:cxn>
                </a:cxnLst>
                <a:rect l="0" t="0" r="r" b="b"/>
                <a:pathLst>
                  <a:path w="43" h="17">
                    <a:moveTo>
                      <a:pt x="31" y="12"/>
                    </a:moveTo>
                    <a:lnTo>
                      <a:pt x="37" y="6"/>
                    </a:lnTo>
                    <a:lnTo>
                      <a:pt x="0" y="0"/>
                    </a:lnTo>
                    <a:lnTo>
                      <a:pt x="0" y="12"/>
                    </a:lnTo>
                    <a:lnTo>
                      <a:pt x="37" y="17"/>
                    </a:lnTo>
                    <a:lnTo>
                      <a:pt x="43" y="12"/>
                    </a:lnTo>
                    <a:lnTo>
                      <a:pt x="37" y="17"/>
                    </a:lnTo>
                    <a:lnTo>
                      <a:pt x="41" y="16"/>
                    </a:lnTo>
                    <a:lnTo>
                      <a:pt x="43" y="12"/>
                    </a:lnTo>
                    <a:lnTo>
                      <a:pt x="41" y="7"/>
                    </a:lnTo>
                    <a:lnTo>
                      <a:pt x="37" y="6"/>
                    </a:lnTo>
                    <a:lnTo>
                      <a:pt x="31"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74">
                <a:extLst>
                  <a:ext uri="{FF2B5EF4-FFF2-40B4-BE49-F238E27FC236}">
                    <a16:creationId xmlns:a16="http://schemas.microsoft.com/office/drawing/2014/main" id="{883AAF69-4BFF-7C45-BC78-1C43DFCBD70A}"/>
                  </a:ext>
                </a:extLst>
              </p:cNvPr>
              <p:cNvSpPr>
                <a:spLocks/>
              </p:cNvSpPr>
              <p:nvPr/>
            </p:nvSpPr>
            <p:spPr bwMode="auto">
              <a:xfrm>
                <a:off x="2875" y="1163"/>
                <a:ext cx="206" cy="243"/>
              </a:xfrm>
              <a:custGeom>
                <a:avLst/>
                <a:gdLst/>
                <a:ahLst/>
                <a:cxnLst>
                  <a:cxn ang="0">
                    <a:pos x="599" y="356"/>
                  </a:cxn>
                  <a:cxn ang="0">
                    <a:pos x="614" y="410"/>
                  </a:cxn>
                  <a:cxn ang="0">
                    <a:pos x="617" y="465"/>
                  </a:cxn>
                  <a:cxn ang="0">
                    <a:pos x="610" y="516"/>
                  </a:cxn>
                  <a:cxn ang="0">
                    <a:pos x="592" y="567"/>
                  </a:cxn>
                  <a:cxn ang="0">
                    <a:pos x="565" y="613"/>
                  </a:cxn>
                  <a:cxn ang="0">
                    <a:pos x="531" y="653"/>
                  </a:cxn>
                  <a:cxn ang="0">
                    <a:pos x="488" y="686"/>
                  </a:cxn>
                  <a:cxn ang="0">
                    <a:pos x="438" y="711"/>
                  </a:cxn>
                  <a:cxn ang="0">
                    <a:pos x="411" y="720"/>
                  </a:cxn>
                  <a:cxn ang="0">
                    <a:pos x="385" y="726"/>
                  </a:cxn>
                  <a:cxn ang="0">
                    <a:pos x="357" y="729"/>
                  </a:cxn>
                  <a:cxn ang="0">
                    <a:pos x="330" y="729"/>
                  </a:cxn>
                  <a:cxn ang="0">
                    <a:pos x="303" y="726"/>
                  </a:cxn>
                  <a:cxn ang="0">
                    <a:pos x="277" y="721"/>
                  </a:cxn>
                  <a:cxn ang="0">
                    <a:pos x="252" y="714"/>
                  </a:cxn>
                  <a:cxn ang="0">
                    <a:pos x="228" y="703"/>
                  </a:cxn>
                  <a:cxn ang="0">
                    <a:pos x="204" y="691"/>
                  </a:cxn>
                  <a:cxn ang="0">
                    <a:pos x="181" y="678"/>
                  </a:cxn>
                  <a:cxn ang="0">
                    <a:pos x="160" y="662"/>
                  </a:cxn>
                  <a:cxn ang="0">
                    <a:pos x="141" y="643"/>
                  </a:cxn>
                  <a:cxn ang="0">
                    <a:pos x="123" y="623"/>
                  </a:cxn>
                  <a:cxn ang="0">
                    <a:pos x="108" y="601"/>
                  </a:cxn>
                  <a:cxn ang="0">
                    <a:pos x="95" y="576"/>
                  </a:cxn>
                  <a:cxn ang="0">
                    <a:pos x="83" y="551"/>
                  </a:cxn>
                  <a:cxn ang="0">
                    <a:pos x="18" y="373"/>
                  </a:cxn>
                  <a:cxn ang="0">
                    <a:pos x="3" y="319"/>
                  </a:cxn>
                  <a:cxn ang="0">
                    <a:pos x="0" y="264"/>
                  </a:cxn>
                  <a:cxn ang="0">
                    <a:pos x="7" y="212"/>
                  </a:cxn>
                  <a:cxn ang="0">
                    <a:pos x="25" y="162"/>
                  </a:cxn>
                  <a:cxn ang="0">
                    <a:pos x="52" y="116"/>
                  </a:cxn>
                  <a:cxn ang="0">
                    <a:pos x="86" y="76"/>
                  </a:cxn>
                  <a:cxn ang="0">
                    <a:pos x="129" y="43"/>
                  </a:cxn>
                  <a:cxn ang="0">
                    <a:pos x="178" y="18"/>
                  </a:cxn>
                  <a:cxn ang="0">
                    <a:pos x="204" y="9"/>
                  </a:cxn>
                  <a:cxn ang="0">
                    <a:pos x="231" y="3"/>
                  </a:cxn>
                  <a:cxn ang="0">
                    <a:pos x="259" y="0"/>
                  </a:cxn>
                  <a:cxn ang="0">
                    <a:pos x="286" y="0"/>
                  </a:cxn>
                  <a:cxn ang="0">
                    <a:pos x="312" y="3"/>
                  </a:cxn>
                  <a:cxn ang="0">
                    <a:pos x="337" y="8"/>
                  </a:cxn>
                  <a:cxn ang="0">
                    <a:pos x="363" y="15"/>
                  </a:cxn>
                  <a:cxn ang="0">
                    <a:pos x="388" y="25"/>
                  </a:cxn>
                  <a:cxn ang="0">
                    <a:pos x="411" y="37"/>
                  </a:cxn>
                  <a:cxn ang="0">
                    <a:pos x="434" y="51"/>
                  </a:cxn>
                  <a:cxn ang="0">
                    <a:pos x="454" y="67"/>
                  </a:cxn>
                  <a:cxn ang="0">
                    <a:pos x="473" y="86"/>
                  </a:cxn>
                  <a:cxn ang="0">
                    <a:pos x="491" y="107"/>
                  </a:cxn>
                  <a:cxn ang="0">
                    <a:pos x="506" y="129"/>
                  </a:cxn>
                  <a:cxn ang="0">
                    <a:pos x="519" y="153"/>
                  </a:cxn>
                  <a:cxn ang="0">
                    <a:pos x="531" y="180"/>
                  </a:cxn>
                  <a:cxn ang="0">
                    <a:pos x="599" y="356"/>
                  </a:cxn>
                </a:cxnLst>
                <a:rect l="0" t="0" r="r" b="b"/>
                <a:pathLst>
                  <a:path w="617" h="729">
                    <a:moveTo>
                      <a:pt x="599" y="356"/>
                    </a:moveTo>
                    <a:lnTo>
                      <a:pt x="614" y="410"/>
                    </a:lnTo>
                    <a:lnTo>
                      <a:pt x="617" y="465"/>
                    </a:lnTo>
                    <a:lnTo>
                      <a:pt x="610" y="516"/>
                    </a:lnTo>
                    <a:lnTo>
                      <a:pt x="592" y="567"/>
                    </a:lnTo>
                    <a:lnTo>
                      <a:pt x="565" y="613"/>
                    </a:lnTo>
                    <a:lnTo>
                      <a:pt x="531" y="653"/>
                    </a:lnTo>
                    <a:lnTo>
                      <a:pt x="488" y="686"/>
                    </a:lnTo>
                    <a:lnTo>
                      <a:pt x="438" y="711"/>
                    </a:lnTo>
                    <a:lnTo>
                      <a:pt x="411" y="720"/>
                    </a:lnTo>
                    <a:lnTo>
                      <a:pt x="385" y="726"/>
                    </a:lnTo>
                    <a:lnTo>
                      <a:pt x="357" y="729"/>
                    </a:lnTo>
                    <a:lnTo>
                      <a:pt x="330" y="729"/>
                    </a:lnTo>
                    <a:lnTo>
                      <a:pt x="303" y="726"/>
                    </a:lnTo>
                    <a:lnTo>
                      <a:pt x="277" y="721"/>
                    </a:lnTo>
                    <a:lnTo>
                      <a:pt x="252" y="714"/>
                    </a:lnTo>
                    <a:lnTo>
                      <a:pt x="228" y="703"/>
                    </a:lnTo>
                    <a:lnTo>
                      <a:pt x="204" y="691"/>
                    </a:lnTo>
                    <a:lnTo>
                      <a:pt x="181" y="678"/>
                    </a:lnTo>
                    <a:lnTo>
                      <a:pt x="160" y="662"/>
                    </a:lnTo>
                    <a:lnTo>
                      <a:pt x="141" y="643"/>
                    </a:lnTo>
                    <a:lnTo>
                      <a:pt x="123" y="623"/>
                    </a:lnTo>
                    <a:lnTo>
                      <a:pt x="108" y="601"/>
                    </a:lnTo>
                    <a:lnTo>
                      <a:pt x="95" y="576"/>
                    </a:lnTo>
                    <a:lnTo>
                      <a:pt x="83" y="551"/>
                    </a:lnTo>
                    <a:lnTo>
                      <a:pt x="18" y="373"/>
                    </a:lnTo>
                    <a:lnTo>
                      <a:pt x="3" y="319"/>
                    </a:lnTo>
                    <a:lnTo>
                      <a:pt x="0" y="264"/>
                    </a:lnTo>
                    <a:lnTo>
                      <a:pt x="7" y="212"/>
                    </a:lnTo>
                    <a:lnTo>
                      <a:pt x="25" y="162"/>
                    </a:lnTo>
                    <a:lnTo>
                      <a:pt x="52" y="116"/>
                    </a:lnTo>
                    <a:lnTo>
                      <a:pt x="86" y="76"/>
                    </a:lnTo>
                    <a:lnTo>
                      <a:pt x="129" y="43"/>
                    </a:lnTo>
                    <a:lnTo>
                      <a:pt x="178" y="18"/>
                    </a:lnTo>
                    <a:lnTo>
                      <a:pt x="204" y="9"/>
                    </a:lnTo>
                    <a:lnTo>
                      <a:pt x="231" y="3"/>
                    </a:lnTo>
                    <a:lnTo>
                      <a:pt x="259" y="0"/>
                    </a:lnTo>
                    <a:lnTo>
                      <a:pt x="286" y="0"/>
                    </a:lnTo>
                    <a:lnTo>
                      <a:pt x="312" y="3"/>
                    </a:lnTo>
                    <a:lnTo>
                      <a:pt x="337" y="8"/>
                    </a:lnTo>
                    <a:lnTo>
                      <a:pt x="363" y="15"/>
                    </a:lnTo>
                    <a:lnTo>
                      <a:pt x="388" y="25"/>
                    </a:lnTo>
                    <a:lnTo>
                      <a:pt x="411" y="37"/>
                    </a:lnTo>
                    <a:lnTo>
                      <a:pt x="434" y="51"/>
                    </a:lnTo>
                    <a:lnTo>
                      <a:pt x="454" y="67"/>
                    </a:lnTo>
                    <a:lnTo>
                      <a:pt x="473" y="86"/>
                    </a:lnTo>
                    <a:lnTo>
                      <a:pt x="491" y="107"/>
                    </a:lnTo>
                    <a:lnTo>
                      <a:pt x="506" y="129"/>
                    </a:lnTo>
                    <a:lnTo>
                      <a:pt x="519" y="153"/>
                    </a:lnTo>
                    <a:lnTo>
                      <a:pt x="531" y="180"/>
                    </a:lnTo>
                    <a:lnTo>
                      <a:pt x="599" y="356"/>
                    </a:lnTo>
                    <a:close/>
                  </a:path>
                </a:pathLst>
              </a:custGeom>
              <a:solidFill>
                <a:srgbClr val="7F001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75">
                <a:extLst>
                  <a:ext uri="{FF2B5EF4-FFF2-40B4-BE49-F238E27FC236}">
                    <a16:creationId xmlns:a16="http://schemas.microsoft.com/office/drawing/2014/main" id="{623CB9CD-DD8D-B940-95C5-3D4C28211EC5}"/>
                  </a:ext>
                </a:extLst>
              </p:cNvPr>
              <p:cNvSpPr>
                <a:spLocks/>
              </p:cNvSpPr>
              <p:nvPr/>
            </p:nvSpPr>
            <p:spPr bwMode="auto">
              <a:xfrm>
                <a:off x="3021" y="1282"/>
                <a:ext cx="62" cy="120"/>
              </a:xfrm>
              <a:custGeom>
                <a:avLst/>
                <a:gdLst/>
                <a:ahLst/>
                <a:cxnLst>
                  <a:cxn ang="0">
                    <a:pos x="3" y="362"/>
                  </a:cxn>
                  <a:cxn ang="0">
                    <a:pos x="3" y="362"/>
                  </a:cxn>
                  <a:cxn ang="0">
                    <a:pos x="55" y="336"/>
                  </a:cxn>
                  <a:cxn ang="0">
                    <a:pos x="100" y="302"/>
                  </a:cxn>
                  <a:cxn ang="0">
                    <a:pos x="135" y="261"/>
                  </a:cxn>
                  <a:cxn ang="0">
                    <a:pos x="162" y="215"/>
                  </a:cxn>
                  <a:cxn ang="0">
                    <a:pos x="179" y="163"/>
                  </a:cxn>
                  <a:cxn ang="0">
                    <a:pos x="187" y="110"/>
                  </a:cxn>
                  <a:cxn ang="0">
                    <a:pos x="184" y="55"/>
                  </a:cxn>
                  <a:cxn ang="0">
                    <a:pos x="169" y="0"/>
                  </a:cxn>
                  <a:cxn ang="0">
                    <a:pos x="157" y="3"/>
                  </a:cxn>
                  <a:cxn ang="0">
                    <a:pos x="172" y="55"/>
                  </a:cxn>
                  <a:cxn ang="0">
                    <a:pos x="175" y="110"/>
                  </a:cxn>
                  <a:cxn ang="0">
                    <a:pos x="168" y="160"/>
                  </a:cxn>
                  <a:cxn ang="0">
                    <a:pos x="150" y="209"/>
                  </a:cxn>
                  <a:cxn ang="0">
                    <a:pos x="123" y="255"/>
                  </a:cxn>
                  <a:cxn ang="0">
                    <a:pos x="91" y="293"/>
                  </a:cxn>
                  <a:cxn ang="0">
                    <a:pos x="49" y="325"/>
                  </a:cxn>
                  <a:cxn ang="0">
                    <a:pos x="0" y="350"/>
                  </a:cxn>
                  <a:cxn ang="0">
                    <a:pos x="0" y="350"/>
                  </a:cxn>
                  <a:cxn ang="0">
                    <a:pos x="3" y="362"/>
                  </a:cxn>
                </a:cxnLst>
                <a:rect l="0" t="0" r="r" b="b"/>
                <a:pathLst>
                  <a:path w="187" h="362">
                    <a:moveTo>
                      <a:pt x="3" y="362"/>
                    </a:moveTo>
                    <a:lnTo>
                      <a:pt x="3" y="362"/>
                    </a:lnTo>
                    <a:lnTo>
                      <a:pt x="55" y="336"/>
                    </a:lnTo>
                    <a:lnTo>
                      <a:pt x="100" y="302"/>
                    </a:lnTo>
                    <a:lnTo>
                      <a:pt x="135" y="261"/>
                    </a:lnTo>
                    <a:lnTo>
                      <a:pt x="162" y="215"/>
                    </a:lnTo>
                    <a:lnTo>
                      <a:pt x="179" y="163"/>
                    </a:lnTo>
                    <a:lnTo>
                      <a:pt x="187" y="110"/>
                    </a:lnTo>
                    <a:lnTo>
                      <a:pt x="184" y="55"/>
                    </a:lnTo>
                    <a:lnTo>
                      <a:pt x="169" y="0"/>
                    </a:lnTo>
                    <a:lnTo>
                      <a:pt x="157" y="3"/>
                    </a:lnTo>
                    <a:lnTo>
                      <a:pt x="172" y="55"/>
                    </a:lnTo>
                    <a:lnTo>
                      <a:pt x="175" y="110"/>
                    </a:lnTo>
                    <a:lnTo>
                      <a:pt x="168" y="160"/>
                    </a:lnTo>
                    <a:lnTo>
                      <a:pt x="150" y="209"/>
                    </a:lnTo>
                    <a:lnTo>
                      <a:pt x="123" y="255"/>
                    </a:lnTo>
                    <a:lnTo>
                      <a:pt x="91" y="293"/>
                    </a:lnTo>
                    <a:lnTo>
                      <a:pt x="49" y="325"/>
                    </a:lnTo>
                    <a:lnTo>
                      <a:pt x="0" y="350"/>
                    </a:lnTo>
                    <a:lnTo>
                      <a:pt x="0" y="350"/>
                    </a:lnTo>
                    <a:lnTo>
                      <a:pt x="3" y="3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76">
                <a:extLst>
                  <a:ext uri="{FF2B5EF4-FFF2-40B4-BE49-F238E27FC236}">
                    <a16:creationId xmlns:a16="http://schemas.microsoft.com/office/drawing/2014/main" id="{CC7A3360-A1CD-8448-A898-2EAC546B0118}"/>
                  </a:ext>
                </a:extLst>
              </p:cNvPr>
              <p:cNvSpPr>
                <a:spLocks/>
              </p:cNvSpPr>
              <p:nvPr/>
            </p:nvSpPr>
            <p:spPr bwMode="auto">
              <a:xfrm>
                <a:off x="2901" y="1345"/>
                <a:ext cx="121" cy="63"/>
              </a:xfrm>
              <a:custGeom>
                <a:avLst/>
                <a:gdLst/>
                <a:ahLst/>
                <a:cxnLst>
                  <a:cxn ang="0">
                    <a:pos x="0" y="7"/>
                  </a:cxn>
                  <a:cxn ang="0">
                    <a:pos x="0" y="7"/>
                  </a:cxn>
                  <a:cxn ang="0">
                    <a:pos x="12" y="34"/>
                  </a:cxn>
                  <a:cxn ang="0">
                    <a:pos x="25" y="59"/>
                  </a:cxn>
                  <a:cxn ang="0">
                    <a:pos x="41" y="83"/>
                  </a:cxn>
                  <a:cxn ang="0">
                    <a:pos x="59" y="102"/>
                  </a:cxn>
                  <a:cxn ang="0">
                    <a:pos x="78" y="121"/>
                  </a:cxn>
                  <a:cxn ang="0">
                    <a:pos x="101" y="139"/>
                  </a:cxn>
                  <a:cxn ang="0">
                    <a:pos x="124" y="152"/>
                  </a:cxn>
                  <a:cxn ang="0">
                    <a:pos x="148" y="164"/>
                  </a:cxn>
                  <a:cxn ang="0">
                    <a:pos x="173" y="175"/>
                  </a:cxn>
                  <a:cxn ang="0">
                    <a:pos x="198" y="182"/>
                  </a:cxn>
                  <a:cxn ang="0">
                    <a:pos x="226" y="187"/>
                  </a:cxn>
                  <a:cxn ang="0">
                    <a:pos x="253" y="189"/>
                  </a:cxn>
                  <a:cxn ang="0">
                    <a:pos x="280" y="189"/>
                  </a:cxn>
                  <a:cxn ang="0">
                    <a:pos x="308" y="187"/>
                  </a:cxn>
                  <a:cxn ang="0">
                    <a:pos x="336" y="181"/>
                  </a:cxn>
                  <a:cxn ang="0">
                    <a:pos x="362" y="172"/>
                  </a:cxn>
                  <a:cxn ang="0">
                    <a:pos x="359" y="160"/>
                  </a:cxn>
                  <a:cxn ang="0">
                    <a:pos x="333" y="169"/>
                  </a:cxn>
                  <a:cxn ang="0">
                    <a:pos x="308" y="175"/>
                  </a:cxn>
                  <a:cxn ang="0">
                    <a:pos x="280" y="178"/>
                  </a:cxn>
                  <a:cxn ang="0">
                    <a:pos x="253" y="178"/>
                  </a:cxn>
                  <a:cxn ang="0">
                    <a:pos x="226" y="175"/>
                  </a:cxn>
                  <a:cxn ang="0">
                    <a:pos x="201" y="170"/>
                  </a:cxn>
                  <a:cxn ang="0">
                    <a:pos x="176" y="163"/>
                  </a:cxn>
                  <a:cxn ang="0">
                    <a:pos x="154" y="152"/>
                  </a:cxn>
                  <a:cxn ang="0">
                    <a:pos x="130" y="141"/>
                  </a:cxn>
                  <a:cxn ang="0">
                    <a:pos x="106" y="127"/>
                  </a:cxn>
                  <a:cxn ang="0">
                    <a:pos x="87" y="112"/>
                  </a:cxn>
                  <a:cxn ang="0">
                    <a:pos x="68" y="93"/>
                  </a:cxn>
                  <a:cxn ang="0">
                    <a:pos x="50" y="74"/>
                  </a:cxn>
                  <a:cxn ang="0">
                    <a:pos x="37" y="53"/>
                  </a:cxn>
                  <a:cxn ang="0">
                    <a:pos x="24" y="28"/>
                  </a:cxn>
                  <a:cxn ang="0">
                    <a:pos x="12" y="4"/>
                  </a:cxn>
                  <a:cxn ang="0">
                    <a:pos x="12" y="4"/>
                  </a:cxn>
                  <a:cxn ang="0">
                    <a:pos x="12" y="4"/>
                  </a:cxn>
                  <a:cxn ang="0">
                    <a:pos x="9" y="0"/>
                  </a:cxn>
                  <a:cxn ang="0">
                    <a:pos x="4" y="0"/>
                  </a:cxn>
                  <a:cxn ang="0">
                    <a:pos x="1" y="3"/>
                  </a:cxn>
                  <a:cxn ang="0">
                    <a:pos x="0" y="7"/>
                  </a:cxn>
                </a:cxnLst>
                <a:rect l="0" t="0" r="r" b="b"/>
                <a:pathLst>
                  <a:path w="362" h="189">
                    <a:moveTo>
                      <a:pt x="0" y="7"/>
                    </a:moveTo>
                    <a:lnTo>
                      <a:pt x="0" y="7"/>
                    </a:lnTo>
                    <a:lnTo>
                      <a:pt x="12" y="34"/>
                    </a:lnTo>
                    <a:lnTo>
                      <a:pt x="25" y="59"/>
                    </a:lnTo>
                    <a:lnTo>
                      <a:pt x="41" y="83"/>
                    </a:lnTo>
                    <a:lnTo>
                      <a:pt x="59" y="102"/>
                    </a:lnTo>
                    <a:lnTo>
                      <a:pt x="78" y="121"/>
                    </a:lnTo>
                    <a:lnTo>
                      <a:pt x="101" y="139"/>
                    </a:lnTo>
                    <a:lnTo>
                      <a:pt x="124" y="152"/>
                    </a:lnTo>
                    <a:lnTo>
                      <a:pt x="148" y="164"/>
                    </a:lnTo>
                    <a:lnTo>
                      <a:pt x="173" y="175"/>
                    </a:lnTo>
                    <a:lnTo>
                      <a:pt x="198" y="182"/>
                    </a:lnTo>
                    <a:lnTo>
                      <a:pt x="226" y="187"/>
                    </a:lnTo>
                    <a:lnTo>
                      <a:pt x="253" y="189"/>
                    </a:lnTo>
                    <a:lnTo>
                      <a:pt x="280" y="189"/>
                    </a:lnTo>
                    <a:lnTo>
                      <a:pt x="308" y="187"/>
                    </a:lnTo>
                    <a:lnTo>
                      <a:pt x="336" y="181"/>
                    </a:lnTo>
                    <a:lnTo>
                      <a:pt x="362" y="172"/>
                    </a:lnTo>
                    <a:lnTo>
                      <a:pt x="359" y="160"/>
                    </a:lnTo>
                    <a:lnTo>
                      <a:pt x="333" y="169"/>
                    </a:lnTo>
                    <a:lnTo>
                      <a:pt x="308" y="175"/>
                    </a:lnTo>
                    <a:lnTo>
                      <a:pt x="280" y="178"/>
                    </a:lnTo>
                    <a:lnTo>
                      <a:pt x="253" y="178"/>
                    </a:lnTo>
                    <a:lnTo>
                      <a:pt x="226" y="175"/>
                    </a:lnTo>
                    <a:lnTo>
                      <a:pt x="201" y="170"/>
                    </a:lnTo>
                    <a:lnTo>
                      <a:pt x="176" y="163"/>
                    </a:lnTo>
                    <a:lnTo>
                      <a:pt x="154" y="152"/>
                    </a:lnTo>
                    <a:lnTo>
                      <a:pt x="130" y="141"/>
                    </a:lnTo>
                    <a:lnTo>
                      <a:pt x="106" y="127"/>
                    </a:lnTo>
                    <a:lnTo>
                      <a:pt x="87" y="112"/>
                    </a:lnTo>
                    <a:lnTo>
                      <a:pt x="68" y="93"/>
                    </a:lnTo>
                    <a:lnTo>
                      <a:pt x="50" y="74"/>
                    </a:lnTo>
                    <a:lnTo>
                      <a:pt x="37" y="53"/>
                    </a:lnTo>
                    <a:lnTo>
                      <a:pt x="24" y="28"/>
                    </a:lnTo>
                    <a:lnTo>
                      <a:pt x="12" y="4"/>
                    </a:lnTo>
                    <a:lnTo>
                      <a:pt x="12" y="4"/>
                    </a:lnTo>
                    <a:lnTo>
                      <a:pt x="12" y="4"/>
                    </a:lnTo>
                    <a:lnTo>
                      <a:pt x="9" y="0"/>
                    </a:lnTo>
                    <a:lnTo>
                      <a:pt x="4" y="0"/>
                    </a:lnTo>
                    <a:lnTo>
                      <a:pt x="1" y="3"/>
                    </a:lnTo>
                    <a:lnTo>
                      <a:pt x="0"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77">
                <a:extLst>
                  <a:ext uri="{FF2B5EF4-FFF2-40B4-BE49-F238E27FC236}">
                    <a16:creationId xmlns:a16="http://schemas.microsoft.com/office/drawing/2014/main" id="{9113A55A-5192-5F41-B40C-16F45E14BDA4}"/>
                  </a:ext>
                </a:extLst>
              </p:cNvPr>
              <p:cNvSpPr>
                <a:spLocks/>
              </p:cNvSpPr>
              <p:nvPr/>
            </p:nvSpPr>
            <p:spPr bwMode="auto">
              <a:xfrm>
                <a:off x="2879" y="1286"/>
                <a:ext cx="26" cy="61"/>
              </a:xfrm>
              <a:custGeom>
                <a:avLst/>
                <a:gdLst/>
                <a:ahLst/>
                <a:cxnLst>
                  <a:cxn ang="0">
                    <a:pos x="0" y="7"/>
                  </a:cxn>
                  <a:cxn ang="0">
                    <a:pos x="0" y="7"/>
                  </a:cxn>
                  <a:cxn ang="0">
                    <a:pos x="65" y="185"/>
                  </a:cxn>
                  <a:cxn ang="0">
                    <a:pos x="77" y="182"/>
                  </a:cxn>
                  <a:cxn ang="0">
                    <a:pos x="12" y="4"/>
                  </a:cxn>
                  <a:cxn ang="0">
                    <a:pos x="12" y="4"/>
                  </a:cxn>
                  <a:cxn ang="0">
                    <a:pos x="12" y="4"/>
                  </a:cxn>
                  <a:cxn ang="0">
                    <a:pos x="9" y="0"/>
                  </a:cxn>
                  <a:cxn ang="0">
                    <a:pos x="4" y="0"/>
                  </a:cxn>
                  <a:cxn ang="0">
                    <a:pos x="1" y="3"/>
                  </a:cxn>
                  <a:cxn ang="0">
                    <a:pos x="0" y="7"/>
                  </a:cxn>
                </a:cxnLst>
                <a:rect l="0" t="0" r="r" b="b"/>
                <a:pathLst>
                  <a:path w="77" h="185">
                    <a:moveTo>
                      <a:pt x="0" y="7"/>
                    </a:moveTo>
                    <a:lnTo>
                      <a:pt x="0" y="7"/>
                    </a:lnTo>
                    <a:lnTo>
                      <a:pt x="65" y="185"/>
                    </a:lnTo>
                    <a:lnTo>
                      <a:pt x="77" y="182"/>
                    </a:lnTo>
                    <a:lnTo>
                      <a:pt x="12" y="4"/>
                    </a:lnTo>
                    <a:lnTo>
                      <a:pt x="12" y="4"/>
                    </a:lnTo>
                    <a:lnTo>
                      <a:pt x="12" y="4"/>
                    </a:lnTo>
                    <a:lnTo>
                      <a:pt x="9" y="0"/>
                    </a:lnTo>
                    <a:lnTo>
                      <a:pt x="4" y="0"/>
                    </a:lnTo>
                    <a:lnTo>
                      <a:pt x="1" y="3"/>
                    </a:lnTo>
                    <a:lnTo>
                      <a:pt x="0"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78">
                <a:extLst>
                  <a:ext uri="{FF2B5EF4-FFF2-40B4-BE49-F238E27FC236}">
                    <a16:creationId xmlns:a16="http://schemas.microsoft.com/office/drawing/2014/main" id="{6BEEEA96-8202-7849-99DC-2AE4BCDA4C27}"/>
                  </a:ext>
                </a:extLst>
              </p:cNvPr>
              <p:cNvSpPr>
                <a:spLocks/>
              </p:cNvSpPr>
              <p:nvPr/>
            </p:nvSpPr>
            <p:spPr bwMode="auto">
              <a:xfrm>
                <a:off x="2873" y="1167"/>
                <a:ext cx="62" cy="121"/>
              </a:xfrm>
              <a:custGeom>
                <a:avLst/>
                <a:gdLst/>
                <a:ahLst/>
                <a:cxnLst>
                  <a:cxn ang="0">
                    <a:pos x="182" y="0"/>
                  </a:cxn>
                  <a:cxn ang="0">
                    <a:pos x="182" y="0"/>
                  </a:cxn>
                  <a:cxn ang="0">
                    <a:pos x="132" y="25"/>
                  </a:cxn>
                  <a:cxn ang="0">
                    <a:pos x="87" y="59"/>
                  </a:cxn>
                  <a:cxn ang="0">
                    <a:pos x="52" y="101"/>
                  </a:cxn>
                  <a:cxn ang="0">
                    <a:pos x="25" y="147"/>
                  </a:cxn>
                  <a:cxn ang="0">
                    <a:pos x="8" y="199"/>
                  </a:cxn>
                  <a:cxn ang="0">
                    <a:pos x="0" y="252"/>
                  </a:cxn>
                  <a:cxn ang="0">
                    <a:pos x="3" y="307"/>
                  </a:cxn>
                  <a:cxn ang="0">
                    <a:pos x="18" y="362"/>
                  </a:cxn>
                  <a:cxn ang="0">
                    <a:pos x="30" y="359"/>
                  </a:cxn>
                  <a:cxn ang="0">
                    <a:pos x="15" y="307"/>
                  </a:cxn>
                  <a:cxn ang="0">
                    <a:pos x="12" y="252"/>
                  </a:cxn>
                  <a:cxn ang="0">
                    <a:pos x="19" y="202"/>
                  </a:cxn>
                  <a:cxn ang="0">
                    <a:pos x="37" y="153"/>
                  </a:cxn>
                  <a:cxn ang="0">
                    <a:pos x="64" y="107"/>
                  </a:cxn>
                  <a:cxn ang="0">
                    <a:pos x="96" y="68"/>
                  </a:cxn>
                  <a:cxn ang="0">
                    <a:pos x="138" y="37"/>
                  </a:cxn>
                  <a:cxn ang="0">
                    <a:pos x="185" y="12"/>
                  </a:cxn>
                  <a:cxn ang="0">
                    <a:pos x="185" y="12"/>
                  </a:cxn>
                  <a:cxn ang="0">
                    <a:pos x="182" y="0"/>
                  </a:cxn>
                </a:cxnLst>
                <a:rect l="0" t="0" r="r" b="b"/>
                <a:pathLst>
                  <a:path w="185" h="362">
                    <a:moveTo>
                      <a:pt x="182" y="0"/>
                    </a:moveTo>
                    <a:lnTo>
                      <a:pt x="182" y="0"/>
                    </a:lnTo>
                    <a:lnTo>
                      <a:pt x="132" y="25"/>
                    </a:lnTo>
                    <a:lnTo>
                      <a:pt x="87" y="59"/>
                    </a:lnTo>
                    <a:lnTo>
                      <a:pt x="52" y="101"/>
                    </a:lnTo>
                    <a:lnTo>
                      <a:pt x="25" y="147"/>
                    </a:lnTo>
                    <a:lnTo>
                      <a:pt x="8" y="199"/>
                    </a:lnTo>
                    <a:lnTo>
                      <a:pt x="0" y="252"/>
                    </a:lnTo>
                    <a:lnTo>
                      <a:pt x="3" y="307"/>
                    </a:lnTo>
                    <a:lnTo>
                      <a:pt x="18" y="362"/>
                    </a:lnTo>
                    <a:lnTo>
                      <a:pt x="30" y="359"/>
                    </a:lnTo>
                    <a:lnTo>
                      <a:pt x="15" y="307"/>
                    </a:lnTo>
                    <a:lnTo>
                      <a:pt x="12" y="252"/>
                    </a:lnTo>
                    <a:lnTo>
                      <a:pt x="19" y="202"/>
                    </a:lnTo>
                    <a:lnTo>
                      <a:pt x="37" y="153"/>
                    </a:lnTo>
                    <a:lnTo>
                      <a:pt x="64" y="107"/>
                    </a:lnTo>
                    <a:lnTo>
                      <a:pt x="96" y="68"/>
                    </a:lnTo>
                    <a:lnTo>
                      <a:pt x="138" y="37"/>
                    </a:lnTo>
                    <a:lnTo>
                      <a:pt x="185" y="12"/>
                    </a:lnTo>
                    <a:lnTo>
                      <a:pt x="185" y="12"/>
                    </a:lnTo>
                    <a:lnTo>
                      <a:pt x="182"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Freeform 179">
                <a:extLst>
                  <a:ext uri="{FF2B5EF4-FFF2-40B4-BE49-F238E27FC236}">
                    <a16:creationId xmlns:a16="http://schemas.microsoft.com/office/drawing/2014/main" id="{5BF367E9-55B3-E346-B690-CE232750EB16}"/>
                  </a:ext>
                </a:extLst>
              </p:cNvPr>
              <p:cNvSpPr>
                <a:spLocks/>
              </p:cNvSpPr>
              <p:nvPr/>
            </p:nvSpPr>
            <p:spPr bwMode="auto">
              <a:xfrm>
                <a:off x="2934" y="1161"/>
                <a:ext cx="120" cy="64"/>
              </a:xfrm>
              <a:custGeom>
                <a:avLst/>
                <a:gdLst/>
                <a:ahLst/>
                <a:cxnLst>
                  <a:cxn ang="0">
                    <a:pos x="361" y="184"/>
                  </a:cxn>
                  <a:cxn ang="0">
                    <a:pos x="361" y="184"/>
                  </a:cxn>
                  <a:cxn ang="0">
                    <a:pos x="349" y="156"/>
                  </a:cxn>
                  <a:cxn ang="0">
                    <a:pos x="336" y="132"/>
                  </a:cxn>
                  <a:cxn ang="0">
                    <a:pos x="320" y="109"/>
                  </a:cxn>
                  <a:cxn ang="0">
                    <a:pos x="302" y="88"/>
                  </a:cxn>
                  <a:cxn ang="0">
                    <a:pos x="283" y="69"/>
                  </a:cxn>
                  <a:cxn ang="0">
                    <a:pos x="260" y="51"/>
                  </a:cxn>
                  <a:cxn ang="0">
                    <a:pos x="238" y="37"/>
                  </a:cxn>
                  <a:cxn ang="0">
                    <a:pos x="215" y="26"/>
                  </a:cxn>
                  <a:cxn ang="0">
                    <a:pos x="188" y="15"/>
                  </a:cxn>
                  <a:cxn ang="0">
                    <a:pos x="163" y="8"/>
                  </a:cxn>
                  <a:cxn ang="0">
                    <a:pos x="136" y="3"/>
                  </a:cxn>
                  <a:cxn ang="0">
                    <a:pos x="110" y="0"/>
                  </a:cxn>
                  <a:cxn ang="0">
                    <a:pos x="83" y="0"/>
                  </a:cxn>
                  <a:cxn ang="0">
                    <a:pos x="55" y="3"/>
                  </a:cxn>
                  <a:cxn ang="0">
                    <a:pos x="27" y="9"/>
                  </a:cxn>
                  <a:cxn ang="0">
                    <a:pos x="0" y="18"/>
                  </a:cxn>
                  <a:cxn ang="0">
                    <a:pos x="3" y="30"/>
                  </a:cxn>
                  <a:cxn ang="0">
                    <a:pos x="30" y="21"/>
                  </a:cxn>
                  <a:cxn ang="0">
                    <a:pos x="55" y="15"/>
                  </a:cxn>
                  <a:cxn ang="0">
                    <a:pos x="83" y="12"/>
                  </a:cxn>
                  <a:cxn ang="0">
                    <a:pos x="110" y="12"/>
                  </a:cxn>
                  <a:cxn ang="0">
                    <a:pos x="136" y="15"/>
                  </a:cxn>
                  <a:cxn ang="0">
                    <a:pos x="160" y="20"/>
                  </a:cxn>
                  <a:cxn ang="0">
                    <a:pos x="185" y="27"/>
                  </a:cxn>
                  <a:cxn ang="0">
                    <a:pos x="209" y="37"/>
                  </a:cxn>
                  <a:cxn ang="0">
                    <a:pos x="232" y="49"/>
                  </a:cxn>
                  <a:cxn ang="0">
                    <a:pos x="255" y="63"/>
                  </a:cxn>
                  <a:cxn ang="0">
                    <a:pos x="274" y="77"/>
                  </a:cxn>
                  <a:cxn ang="0">
                    <a:pos x="293" y="97"/>
                  </a:cxn>
                  <a:cxn ang="0">
                    <a:pos x="311" y="117"/>
                  </a:cxn>
                  <a:cxn ang="0">
                    <a:pos x="324" y="138"/>
                  </a:cxn>
                  <a:cxn ang="0">
                    <a:pos x="337" y="162"/>
                  </a:cxn>
                  <a:cxn ang="0">
                    <a:pos x="349" y="187"/>
                  </a:cxn>
                  <a:cxn ang="0">
                    <a:pos x="349" y="187"/>
                  </a:cxn>
                  <a:cxn ang="0">
                    <a:pos x="349" y="187"/>
                  </a:cxn>
                  <a:cxn ang="0">
                    <a:pos x="352" y="190"/>
                  </a:cxn>
                  <a:cxn ang="0">
                    <a:pos x="357" y="192"/>
                  </a:cxn>
                  <a:cxn ang="0">
                    <a:pos x="360" y="189"/>
                  </a:cxn>
                  <a:cxn ang="0">
                    <a:pos x="361" y="184"/>
                  </a:cxn>
                </a:cxnLst>
                <a:rect l="0" t="0" r="r" b="b"/>
                <a:pathLst>
                  <a:path w="361" h="192">
                    <a:moveTo>
                      <a:pt x="361" y="184"/>
                    </a:moveTo>
                    <a:lnTo>
                      <a:pt x="361" y="184"/>
                    </a:lnTo>
                    <a:lnTo>
                      <a:pt x="349" y="156"/>
                    </a:lnTo>
                    <a:lnTo>
                      <a:pt x="336" y="132"/>
                    </a:lnTo>
                    <a:lnTo>
                      <a:pt x="320" y="109"/>
                    </a:lnTo>
                    <a:lnTo>
                      <a:pt x="302" y="88"/>
                    </a:lnTo>
                    <a:lnTo>
                      <a:pt x="283" y="69"/>
                    </a:lnTo>
                    <a:lnTo>
                      <a:pt x="260" y="51"/>
                    </a:lnTo>
                    <a:lnTo>
                      <a:pt x="238" y="37"/>
                    </a:lnTo>
                    <a:lnTo>
                      <a:pt x="215" y="26"/>
                    </a:lnTo>
                    <a:lnTo>
                      <a:pt x="188" y="15"/>
                    </a:lnTo>
                    <a:lnTo>
                      <a:pt x="163" y="8"/>
                    </a:lnTo>
                    <a:lnTo>
                      <a:pt x="136" y="3"/>
                    </a:lnTo>
                    <a:lnTo>
                      <a:pt x="110" y="0"/>
                    </a:lnTo>
                    <a:lnTo>
                      <a:pt x="83" y="0"/>
                    </a:lnTo>
                    <a:lnTo>
                      <a:pt x="55" y="3"/>
                    </a:lnTo>
                    <a:lnTo>
                      <a:pt x="27" y="9"/>
                    </a:lnTo>
                    <a:lnTo>
                      <a:pt x="0" y="18"/>
                    </a:lnTo>
                    <a:lnTo>
                      <a:pt x="3" y="30"/>
                    </a:lnTo>
                    <a:lnTo>
                      <a:pt x="30" y="21"/>
                    </a:lnTo>
                    <a:lnTo>
                      <a:pt x="55" y="15"/>
                    </a:lnTo>
                    <a:lnTo>
                      <a:pt x="83" y="12"/>
                    </a:lnTo>
                    <a:lnTo>
                      <a:pt x="110" y="12"/>
                    </a:lnTo>
                    <a:lnTo>
                      <a:pt x="136" y="15"/>
                    </a:lnTo>
                    <a:lnTo>
                      <a:pt x="160" y="20"/>
                    </a:lnTo>
                    <a:lnTo>
                      <a:pt x="185" y="27"/>
                    </a:lnTo>
                    <a:lnTo>
                      <a:pt x="209" y="37"/>
                    </a:lnTo>
                    <a:lnTo>
                      <a:pt x="232" y="49"/>
                    </a:lnTo>
                    <a:lnTo>
                      <a:pt x="255" y="63"/>
                    </a:lnTo>
                    <a:lnTo>
                      <a:pt x="274" y="77"/>
                    </a:lnTo>
                    <a:lnTo>
                      <a:pt x="293" y="97"/>
                    </a:lnTo>
                    <a:lnTo>
                      <a:pt x="311" y="117"/>
                    </a:lnTo>
                    <a:lnTo>
                      <a:pt x="324" y="138"/>
                    </a:lnTo>
                    <a:lnTo>
                      <a:pt x="337" y="162"/>
                    </a:lnTo>
                    <a:lnTo>
                      <a:pt x="349" y="187"/>
                    </a:lnTo>
                    <a:lnTo>
                      <a:pt x="349" y="187"/>
                    </a:lnTo>
                    <a:lnTo>
                      <a:pt x="349" y="187"/>
                    </a:lnTo>
                    <a:lnTo>
                      <a:pt x="352" y="190"/>
                    </a:lnTo>
                    <a:lnTo>
                      <a:pt x="357" y="192"/>
                    </a:lnTo>
                    <a:lnTo>
                      <a:pt x="360" y="189"/>
                    </a:lnTo>
                    <a:lnTo>
                      <a:pt x="361" y="1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80">
                <a:extLst>
                  <a:ext uri="{FF2B5EF4-FFF2-40B4-BE49-F238E27FC236}">
                    <a16:creationId xmlns:a16="http://schemas.microsoft.com/office/drawing/2014/main" id="{160B5B20-00B1-934D-90F1-E93EF28ED015}"/>
                  </a:ext>
                </a:extLst>
              </p:cNvPr>
              <p:cNvSpPr>
                <a:spLocks/>
              </p:cNvSpPr>
              <p:nvPr/>
            </p:nvSpPr>
            <p:spPr bwMode="auto">
              <a:xfrm>
                <a:off x="3050" y="1223"/>
                <a:ext cx="27" cy="61"/>
              </a:xfrm>
              <a:custGeom>
                <a:avLst/>
                <a:gdLst/>
                <a:ahLst/>
                <a:cxnLst>
                  <a:cxn ang="0">
                    <a:pos x="80" y="177"/>
                  </a:cxn>
                  <a:cxn ang="0">
                    <a:pos x="80" y="177"/>
                  </a:cxn>
                  <a:cxn ang="0">
                    <a:pos x="12" y="0"/>
                  </a:cxn>
                  <a:cxn ang="0">
                    <a:pos x="0" y="3"/>
                  </a:cxn>
                  <a:cxn ang="0">
                    <a:pos x="68" y="180"/>
                  </a:cxn>
                  <a:cxn ang="0">
                    <a:pos x="68" y="180"/>
                  </a:cxn>
                  <a:cxn ang="0">
                    <a:pos x="68" y="180"/>
                  </a:cxn>
                  <a:cxn ang="0">
                    <a:pos x="71" y="183"/>
                  </a:cxn>
                  <a:cxn ang="0">
                    <a:pos x="76" y="184"/>
                  </a:cxn>
                  <a:cxn ang="0">
                    <a:pos x="79" y="181"/>
                  </a:cxn>
                  <a:cxn ang="0">
                    <a:pos x="80" y="177"/>
                  </a:cxn>
                </a:cxnLst>
                <a:rect l="0" t="0" r="r" b="b"/>
                <a:pathLst>
                  <a:path w="80" h="184">
                    <a:moveTo>
                      <a:pt x="80" y="177"/>
                    </a:moveTo>
                    <a:lnTo>
                      <a:pt x="80" y="177"/>
                    </a:lnTo>
                    <a:lnTo>
                      <a:pt x="12" y="0"/>
                    </a:lnTo>
                    <a:lnTo>
                      <a:pt x="0" y="3"/>
                    </a:lnTo>
                    <a:lnTo>
                      <a:pt x="68" y="180"/>
                    </a:lnTo>
                    <a:lnTo>
                      <a:pt x="68" y="180"/>
                    </a:lnTo>
                    <a:lnTo>
                      <a:pt x="68" y="180"/>
                    </a:lnTo>
                    <a:lnTo>
                      <a:pt x="71" y="183"/>
                    </a:lnTo>
                    <a:lnTo>
                      <a:pt x="76" y="184"/>
                    </a:lnTo>
                    <a:lnTo>
                      <a:pt x="79" y="181"/>
                    </a:lnTo>
                    <a:lnTo>
                      <a:pt x="80" y="17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Freeform 181">
                <a:extLst>
                  <a:ext uri="{FF2B5EF4-FFF2-40B4-BE49-F238E27FC236}">
                    <a16:creationId xmlns:a16="http://schemas.microsoft.com/office/drawing/2014/main" id="{B1E632B8-9655-174B-8D29-D2B8D1B84BC3}"/>
                  </a:ext>
                </a:extLst>
              </p:cNvPr>
              <p:cNvSpPr>
                <a:spLocks/>
              </p:cNvSpPr>
              <p:nvPr/>
            </p:nvSpPr>
            <p:spPr bwMode="auto">
              <a:xfrm>
                <a:off x="2747" y="1365"/>
                <a:ext cx="104" cy="84"/>
              </a:xfrm>
              <a:custGeom>
                <a:avLst/>
                <a:gdLst/>
                <a:ahLst/>
                <a:cxnLst>
                  <a:cxn ang="0">
                    <a:pos x="314" y="254"/>
                  </a:cxn>
                  <a:cxn ang="0">
                    <a:pos x="312" y="231"/>
                  </a:cxn>
                  <a:cxn ang="0">
                    <a:pos x="308" y="197"/>
                  </a:cxn>
                  <a:cxn ang="0">
                    <a:pos x="299" y="156"/>
                  </a:cxn>
                  <a:cxn ang="0">
                    <a:pos x="285" y="111"/>
                  </a:cxn>
                  <a:cxn ang="0">
                    <a:pos x="263" y="68"/>
                  </a:cxn>
                  <a:cxn ang="0">
                    <a:pos x="234" y="33"/>
                  </a:cxn>
                  <a:cxn ang="0">
                    <a:pos x="195" y="7"/>
                  </a:cxn>
                  <a:cxn ang="0">
                    <a:pos x="146" y="0"/>
                  </a:cxn>
                  <a:cxn ang="0">
                    <a:pos x="109" y="9"/>
                  </a:cxn>
                  <a:cxn ang="0">
                    <a:pos x="78" y="33"/>
                  </a:cxn>
                  <a:cxn ang="0">
                    <a:pos x="53" y="65"/>
                  </a:cxn>
                  <a:cxn ang="0">
                    <a:pos x="32" y="105"/>
                  </a:cxn>
                  <a:cxn ang="0">
                    <a:pos x="18" y="148"/>
                  </a:cxn>
                  <a:cxn ang="0">
                    <a:pos x="7" y="190"/>
                  </a:cxn>
                  <a:cxn ang="0">
                    <a:pos x="1" y="225"/>
                  </a:cxn>
                  <a:cxn ang="0">
                    <a:pos x="0" y="254"/>
                  </a:cxn>
                  <a:cxn ang="0">
                    <a:pos x="314" y="254"/>
                  </a:cxn>
                </a:cxnLst>
                <a:rect l="0" t="0" r="r" b="b"/>
                <a:pathLst>
                  <a:path w="314" h="254">
                    <a:moveTo>
                      <a:pt x="314" y="254"/>
                    </a:moveTo>
                    <a:lnTo>
                      <a:pt x="312" y="231"/>
                    </a:lnTo>
                    <a:lnTo>
                      <a:pt x="308" y="197"/>
                    </a:lnTo>
                    <a:lnTo>
                      <a:pt x="299" y="156"/>
                    </a:lnTo>
                    <a:lnTo>
                      <a:pt x="285" y="111"/>
                    </a:lnTo>
                    <a:lnTo>
                      <a:pt x="263" y="68"/>
                    </a:lnTo>
                    <a:lnTo>
                      <a:pt x="234" y="33"/>
                    </a:lnTo>
                    <a:lnTo>
                      <a:pt x="195" y="7"/>
                    </a:lnTo>
                    <a:lnTo>
                      <a:pt x="146" y="0"/>
                    </a:lnTo>
                    <a:lnTo>
                      <a:pt x="109" y="9"/>
                    </a:lnTo>
                    <a:lnTo>
                      <a:pt x="78" y="33"/>
                    </a:lnTo>
                    <a:lnTo>
                      <a:pt x="53" y="65"/>
                    </a:lnTo>
                    <a:lnTo>
                      <a:pt x="32" y="105"/>
                    </a:lnTo>
                    <a:lnTo>
                      <a:pt x="18" y="148"/>
                    </a:lnTo>
                    <a:lnTo>
                      <a:pt x="7" y="190"/>
                    </a:lnTo>
                    <a:lnTo>
                      <a:pt x="1" y="225"/>
                    </a:lnTo>
                    <a:lnTo>
                      <a:pt x="0" y="254"/>
                    </a:lnTo>
                    <a:lnTo>
                      <a:pt x="314" y="254"/>
                    </a:lnTo>
                    <a:close/>
                  </a:path>
                </a:pathLst>
              </a:custGeom>
              <a:solidFill>
                <a:srgbClr val="7F001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1" name="Freeform 182">
                <a:extLst>
                  <a:ext uri="{FF2B5EF4-FFF2-40B4-BE49-F238E27FC236}">
                    <a16:creationId xmlns:a16="http://schemas.microsoft.com/office/drawing/2014/main" id="{092EFD4C-6EF8-BC41-8F28-DD67C389480D}"/>
                  </a:ext>
                </a:extLst>
              </p:cNvPr>
              <p:cNvSpPr>
                <a:spLocks/>
              </p:cNvSpPr>
              <p:nvPr/>
            </p:nvSpPr>
            <p:spPr bwMode="auto">
              <a:xfrm>
                <a:off x="2795" y="1363"/>
                <a:ext cx="59" cy="86"/>
              </a:xfrm>
              <a:custGeom>
                <a:avLst/>
                <a:gdLst/>
                <a:ahLst/>
                <a:cxnLst>
                  <a:cxn ang="0">
                    <a:pos x="0" y="12"/>
                  </a:cxn>
                  <a:cxn ang="0">
                    <a:pos x="0" y="12"/>
                  </a:cxn>
                  <a:cxn ang="0">
                    <a:pos x="48" y="19"/>
                  </a:cxn>
                  <a:cxn ang="0">
                    <a:pos x="83" y="43"/>
                  </a:cxn>
                  <a:cxn ang="0">
                    <a:pos x="111" y="77"/>
                  </a:cxn>
                  <a:cxn ang="0">
                    <a:pos x="134" y="119"/>
                  </a:cxn>
                  <a:cxn ang="0">
                    <a:pos x="147" y="163"/>
                  </a:cxn>
                  <a:cxn ang="0">
                    <a:pos x="156" y="203"/>
                  </a:cxn>
                  <a:cxn ang="0">
                    <a:pos x="160" y="237"/>
                  </a:cxn>
                  <a:cxn ang="0">
                    <a:pos x="160" y="260"/>
                  </a:cxn>
                  <a:cxn ang="0">
                    <a:pos x="175" y="260"/>
                  </a:cxn>
                  <a:cxn ang="0">
                    <a:pos x="172" y="237"/>
                  </a:cxn>
                  <a:cxn ang="0">
                    <a:pos x="168" y="203"/>
                  </a:cxn>
                  <a:cxn ang="0">
                    <a:pos x="159" y="160"/>
                  </a:cxn>
                  <a:cxn ang="0">
                    <a:pos x="145" y="116"/>
                  </a:cxn>
                  <a:cxn ang="0">
                    <a:pos x="123" y="71"/>
                  </a:cxn>
                  <a:cxn ang="0">
                    <a:pos x="92" y="34"/>
                  </a:cxn>
                  <a:cxn ang="0">
                    <a:pos x="51" y="7"/>
                  </a:cxn>
                  <a:cxn ang="0">
                    <a:pos x="0" y="0"/>
                  </a:cxn>
                  <a:cxn ang="0">
                    <a:pos x="0" y="0"/>
                  </a:cxn>
                  <a:cxn ang="0">
                    <a:pos x="0" y="12"/>
                  </a:cxn>
                </a:cxnLst>
                <a:rect l="0" t="0" r="r" b="b"/>
                <a:pathLst>
                  <a:path w="175" h="260">
                    <a:moveTo>
                      <a:pt x="0" y="12"/>
                    </a:moveTo>
                    <a:lnTo>
                      <a:pt x="0" y="12"/>
                    </a:lnTo>
                    <a:lnTo>
                      <a:pt x="48" y="19"/>
                    </a:lnTo>
                    <a:lnTo>
                      <a:pt x="83" y="43"/>
                    </a:lnTo>
                    <a:lnTo>
                      <a:pt x="111" y="77"/>
                    </a:lnTo>
                    <a:lnTo>
                      <a:pt x="134" y="119"/>
                    </a:lnTo>
                    <a:lnTo>
                      <a:pt x="147" y="163"/>
                    </a:lnTo>
                    <a:lnTo>
                      <a:pt x="156" y="203"/>
                    </a:lnTo>
                    <a:lnTo>
                      <a:pt x="160" y="237"/>
                    </a:lnTo>
                    <a:lnTo>
                      <a:pt x="160" y="260"/>
                    </a:lnTo>
                    <a:lnTo>
                      <a:pt x="175" y="260"/>
                    </a:lnTo>
                    <a:lnTo>
                      <a:pt x="172" y="237"/>
                    </a:lnTo>
                    <a:lnTo>
                      <a:pt x="168" y="203"/>
                    </a:lnTo>
                    <a:lnTo>
                      <a:pt x="159" y="160"/>
                    </a:lnTo>
                    <a:lnTo>
                      <a:pt x="145" y="116"/>
                    </a:lnTo>
                    <a:lnTo>
                      <a:pt x="123" y="71"/>
                    </a:lnTo>
                    <a:lnTo>
                      <a:pt x="92" y="34"/>
                    </a:lnTo>
                    <a:lnTo>
                      <a:pt x="51" y="7"/>
                    </a:lnTo>
                    <a:lnTo>
                      <a:pt x="0" y="0"/>
                    </a:lnTo>
                    <a:lnTo>
                      <a:pt x="0" y="0"/>
                    </a:lnTo>
                    <a:lnTo>
                      <a:pt x="0"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83">
                <a:extLst>
                  <a:ext uri="{FF2B5EF4-FFF2-40B4-BE49-F238E27FC236}">
                    <a16:creationId xmlns:a16="http://schemas.microsoft.com/office/drawing/2014/main" id="{B064A1A0-D75E-934D-A648-0AC14B47791A}"/>
                  </a:ext>
                </a:extLst>
              </p:cNvPr>
              <p:cNvSpPr>
                <a:spLocks/>
              </p:cNvSpPr>
              <p:nvPr/>
            </p:nvSpPr>
            <p:spPr bwMode="auto">
              <a:xfrm>
                <a:off x="2744" y="1363"/>
                <a:ext cx="51" cy="89"/>
              </a:xfrm>
              <a:custGeom>
                <a:avLst/>
                <a:gdLst/>
                <a:ahLst/>
                <a:cxnLst>
                  <a:cxn ang="0">
                    <a:pos x="8" y="252"/>
                  </a:cxn>
                  <a:cxn ang="0">
                    <a:pos x="15" y="260"/>
                  </a:cxn>
                  <a:cxn ang="0">
                    <a:pos x="15" y="231"/>
                  </a:cxn>
                  <a:cxn ang="0">
                    <a:pos x="21" y="197"/>
                  </a:cxn>
                  <a:cxn ang="0">
                    <a:pos x="32" y="156"/>
                  </a:cxn>
                  <a:cxn ang="0">
                    <a:pos x="46" y="113"/>
                  </a:cxn>
                  <a:cxn ang="0">
                    <a:pos x="67" y="74"/>
                  </a:cxn>
                  <a:cxn ang="0">
                    <a:pos x="91" y="43"/>
                  </a:cxn>
                  <a:cxn ang="0">
                    <a:pos x="120" y="21"/>
                  </a:cxn>
                  <a:cxn ang="0">
                    <a:pos x="154" y="12"/>
                  </a:cxn>
                  <a:cxn ang="0">
                    <a:pos x="154" y="0"/>
                  </a:cxn>
                  <a:cxn ang="0">
                    <a:pos x="114" y="9"/>
                  </a:cxn>
                  <a:cxn ang="0">
                    <a:pos x="82" y="34"/>
                  </a:cxn>
                  <a:cxn ang="0">
                    <a:pos x="55" y="68"/>
                  </a:cxn>
                  <a:cxn ang="0">
                    <a:pos x="35" y="110"/>
                  </a:cxn>
                  <a:cxn ang="0">
                    <a:pos x="20" y="153"/>
                  </a:cxn>
                  <a:cxn ang="0">
                    <a:pos x="9" y="194"/>
                  </a:cxn>
                  <a:cxn ang="0">
                    <a:pos x="3" y="231"/>
                  </a:cxn>
                  <a:cxn ang="0">
                    <a:pos x="0" y="260"/>
                  </a:cxn>
                  <a:cxn ang="0">
                    <a:pos x="8" y="267"/>
                  </a:cxn>
                  <a:cxn ang="0">
                    <a:pos x="0" y="260"/>
                  </a:cxn>
                  <a:cxn ang="0">
                    <a:pos x="3" y="264"/>
                  </a:cxn>
                  <a:cxn ang="0">
                    <a:pos x="8" y="266"/>
                  </a:cxn>
                  <a:cxn ang="0">
                    <a:pos x="12" y="264"/>
                  </a:cxn>
                  <a:cxn ang="0">
                    <a:pos x="15" y="260"/>
                  </a:cxn>
                  <a:cxn ang="0">
                    <a:pos x="8" y="252"/>
                  </a:cxn>
                </a:cxnLst>
                <a:rect l="0" t="0" r="r" b="b"/>
                <a:pathLst>
                  <a:path w="154" h="267">
                    <a:moveTo>
                      <a:pt x="8" y="252"/>
                    </a:moveTo>
                    <a:lnTo>
                      <a:pt x="15" y="260"/>
                    </a:lnTo>
                    <a:lnTo>
                      <a:pt x="15" y="231"/>
                    </a:lnTo>
                    <a:lnTo>
                      <a:pt x="21" y="197"/>
                    </a:lnTo>
                    <a:lnTo>
                      <a:pt x="32" y="156"/>
                    </a:lnTo>
                    <a:lnTo>
                      <a:pt x="46" y="113"/>
                    </a:lnTo>
                    <a:lnTo>
                      <a:pt x="67" y="74"/>
                    </a:lnTo>
                    <a:lnTo>
                      <a:pt x="91" y="43"/>
                    </a:lnTo>
                    <a:lnTo>
                      <a:pt x="120" y="21"/>
                    </a:lnTo>
                    <a:lnTo>
                      <a:pt x="154" y="12"/>
                    </a:lnTo>
                    <a:lnTo>
                      <a:pt x="154" y="0"/>
                    </a:lnTo>
                    <a:lnTo>
                      <a:pt x="114" y="9"/>
                    </a:lnTo>
                    <a:lnTo>
                      <a:pt x="82" y="34"/>
                    </a:lnTo>
                    <a:lnTo>
                      <a:pt x="55" y="68"/>
                    </a:lnTo>
                    <a:lnTo>
                      <a:pt x="35" y="110"/>
                    </a:lnTo>
                    <a:lnTo>
                      <a:pt x="20" y="153"/>
                    </a:lnTo>
                    <a:lnTo>
                      <a:pt x="9" y="194"/>
                    </a:lnTo>
                    <a:lnTo>
                      <a:pt x="3" y="231"/>
                    </a:lnTo>
                    <a:lnTo>
                      <a:pt x="0" y="260"/>
                    </a:lnTo>
                    <a:lnTo>
                      <a:pt x="8" y="267"/>
                    </a:lnTo>
                    <a:lnTo>
                      <a:pt x="0" y="260"/>
                    </a:lnTo>
                    <a:lnTo>
                      <a:pt x="3" y="264"/>
                    </a:lnTo>
                    <a:lnTo>
                      <a:pt x="8" y="266"/>
                    </a:lnTo>
                    <a:lnTo>
                      <a:pt x="12" y="264"/>
                    </a:lnTo>
                    <a:lnTo>
                      <a:pt x="15" y="260"/>
                    </a:lnTo>
                    <a:lnTo>
                      <a:pt x="8" y="2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84">
                <a:extLst>
                  <a:ext uri="{FF2B5EF4-FFF2-40B4-BE49-F238E27FC236}">
                    <a16:creationId xmlns:a16="http://schemas.microsoft.com/office/drawing/2014/main" id="{50A0B97C-83AF-134B-8CEE-136A1B8CFA88}"/>
                  </a:ext>
                </a:extLst>
              </p:cNvPr>
              <p:cNvSpPr>
                <a:spLocks/>
              </p:cNvSpPr>
              <p:nvPr/>
            </p:nvSpPr>
            <p:spPr bwMode="auto">
              <a:xfrm>
                <a:off x="2747" y="1447"/>
                <a:ext cx="107" cy="5"/>
              </a:xfrm>
              <a:custGeom>
                <a:avLst/>
                <a:gdLst/>
                <a:ahLst/>
                <a:cxnLst>
                  <a:cxn ang="0">
                    <a:pos x="306" y="8"/>
                  </a:cxn>
                  <a:cxn ang="0">
                    <a:pos x="314" y="0"/>
                  </a:cxn>
                  <a:cxn ang="0">
                    <a:pos x="0" y="0"/>
                  </a:cxn>
                  <a:cxn ang="0">
                    <a:pos x="0" y="15"/>
                  </a:cxn>
                  <a:cxn ang="0">
                    <a:pos x="314" y="15"/>
                  </a:cxn>
                  <a:cxn ang="0">
                    <a:pos x="321" y="8"/>
                  </a:cxn>
                  <a:cxn ang="0">
                    <a:pos x="314" y="15"/>
                  </a:cxn>
                  <a:cxn ang="0">
                    <a:pos x="318" y="12"/>
                  </a:cxn>
                  <a:cxn ang="0">
                    <a:pos x="321" y="8"/>
                  </a:cxn>
                  <a:cxn ang="0">
                    <a:pos x="318" y="3"/>
                  </a:cxn>
                  <a:cxn ang="0">
                    <a:pos x="314" y="0"/>
                  </a:cxn>
                  <a:cxn ang="0">
                    <a:pos x="306" y="8"/>
                  </a:cxn>
                </a:cxnLst>
                <a:rect l="0" t="0" r="r" b="b"/>
                <a:pathLst>
                  <a:path w="321" h="15">
                    <a:moveTo>
                      <a:pt x="306" y="8"/>
                    </a:moveTo>
                    <a:lnTo>
                      <a:pt x="314" y="0"/>
                    </a:lnTo>
                    <a:lnTo>
                      <a:pt x="0" y="0"/>
                    </a:lnTo>
                    <a:lnTo>
                      <a:pt x="0" y="15"/>
                    </a:lnTo>
                    <a:lnTo>
                      <a:pt x="314" y="15"/>
                    </a:lnTo>
                    <a:lnTo>
                      <a:pt x="321" y="8"/>
                    </a:lnTo>
                    <a:lnTo>
                      <a:pt x="314" y="15"/>
                    </a:lnTo>
                    <a:lnTo>
                      <a:pt x="318" y="12"/>
                    </a:lnTo>
                    <a:lnTo>
                      <a:pt x="321" y="8"/>
                    </a:lnTo>
                    <a:lnTo>
                      <a:pt x="318" y="3"/>
                    </a:lnTo>
                    <a:lnTo>
                      <a:pt x="314" y="0"/>
                    </a:lnTo>
                    <a:lnTo>
                      <a:pt x="306" y="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85">
                <a:extLst>
                  <a:ext uri="{FF2B5EF4-FFF2-40B4-BE49-F238E27FC236}">
                    <a16:creationId xmlns:a16="http://schemas.microsoft.com/office/drawing/2014/main" id="{A5193241-9F1F-E54D-9BCA-418F81918D04}"/>
                  </a:ext>
                </a:extLst>
              </p:cNvPr>
              <p:cNvSpPr>
                <a:spLocks/>
              </p:cNvSpPr>
              <p:nvPr/>
            </p:nvSpPr>
            <p:spPr bwMode="auto">
              <a:xfrm>
                <a:off x="2857" y="1376"/>
                <a:ext cx="320" cy="142"/>
              </a:xfrm>
              <a:custGeom>
                <a:avLst/>
                <a:gdLst/>
                <a:ahLst/>
                <a:cxnLst>
                  <a:cxn ang="0">
                    <a:pos x="0" y="426"/>
                  </a:cxn>
                  <a:cxn ang="0">
                    <a:pos x="747" y="426"/>
                  </a:cxn>
                  <a:cxn ang="0">
                    <a:pos x="790" y="421"/>
                  </a:cxn>
                  <a:cxn ang="0">
                    <a:pos x="830" y="409"/>
                  </a:cxn>
                  <a:cxn ang="0">
                    <a:pos x="867" y="389"/>
                  </a:cxn>
                  <a:cxn ang="0">
                    <a:pos x="898" y="363"/>
                  </a:cxn>
                  <a:cxn ang="0">
                    <a:pos x="924" y="331"/>
                  </a:cxn>
                  <a:cxn ang="0">
                    <a:pos x="944" y="295"/>
                  </a:cxn>
                  <a:cxn ang="0">
                    <a:pos x="956" y="255"/>
                  </a:cxn>
                  <a:cxn ang="0">
                    <a:pos x="960" y="212"/>
                  </a:cxn>
                  <a:cxn ang="0">
                    <a:pos x="960" y="134"/>
                  </a:cxn>
                  <a:cxn ang="0">
                    <a:pos x="951" y="122"/>
                  </a:cxn>
                  <a:cxn ang="0">
                    <a:pos x="941" y="108"/>
                  </a:cxn>
                  <a:cxn ang="0">
                    <a:pos x="929" y="95"/>
                  </a:cxn>
                  <a:cxn ang="0">
                    <a:pos x="916" y="82"/>
                  </a:cxn>
                  <a:cxn ang="0">
                    <a:pos x="899" y="68"/>
                  </a:cxn>
                  <a:cxn ang="0">
                    <a:pos x="883" y="53"/>
                  </a:cxn>
                  <a:cxn ang="0">
                    <a:pos x="864" y="42"/>
                  </a:cxn>
                  <a:cxn ang="0">
                    <a:pos x="843" y="30"/>
                  </a:cxn>
                  <a:cxn ang="0">
                    <a:pos x="819" y="19"/>
                  </a:cxn>
                  <a:cxn ang="0">
                    <a:pos x="796" y="10"/>
                  </a:cxn>
                  <a:cxn ang="0">
                    <a:pos x="769" y="5"/>
                  </a:cxn>
                  <a:cxn ang="0">
                    <a:pos x="741" y="2"/>
                  </a:cxn>
                  <a:cxn ang="0">
                    <a:pos x="710" y="0"/>
                  </a:cxn>
                  <a:cxn ang="0">
                    <a:pos x="679" y="3"/>
                  </a:cxn>
                  <a:cxn ang="0">
                    <a:pos x="645" y="9"/>
                  </a:cxn>
                  <a:cxn ang="0">
                    <a:pos x="609" y="19"/>
                  </a:cxn>
                  <a:cxn ang="0">
                    <a:pos x="574" y="31"/>
                  </a:cxn>
                  <a:cxn ang="0">
                    <a:pos x="537" y="43"/>
                  </a:cxn>
                  <a:cxn ang="0">
                    <a:pos x="503" y="55"/>
                  </a:cxn>
                  <a:cxn ang="0">
                    <a:pos x="469" y="67"/>
                  </a:cxn>
                  <a:cxn ang="0">
                    <a:pos x="435" y="79"/>
                  </a:cxn>
                  <a:cxn ang="0">
                    <a:pos x="404" y="91"/>
                  </a:cxn>
                  <a:cxn ang="0">
                    <a:pos x="373" y="101"/>
                  </a:cxn>
                  <a:cxn ang="0">
                    <a:pos x="343" y="111"/>
                  </a:cxn>
                  <a:cxn ang="0">
                    <a:pos x="315" y="122"/>
                  </a:cxn>
                  <a:cxn ang="0">
                    <a:pos x="288" y="132"/>
                  </a:cxn>
                  <a:cxn ang="0">
                    <a:pos x="265" y="141"/>
                  </a:cxn>
                  <a:cxn ang="0">
                    <a:pos x="242" y="150"/>
                  </a:cxn>
                  <a:cxn ang="0">
                    <a:pos x="223" y="157"/>
                  </a:cxn>
                  <a:cxn ang="0">
                    <a:pos x="205" y="165"/>
                  </a:cxn>
                  <a:cxn ang="0">
                    <a:pos x="189" y="171"/>
                  </a:cxn>
                  <a:cxn ang="0">
                    <a:pos x="177" y="177"/>
                  </a:cxn>
                  <a:cxn ang="0">
                    <a:pos x="143" y="197"/>
                  </a:cxn>
                  <a:cxn ang="0">
                    <a:pos x="112" y="227"/>
                  </a:cxn>
                  <a:cxn ang="0">
                    <a:pos x="83" y="261"/>
                  </a:cxn>
                  <a:cxn ang="0">
                    <a:pos x="58" y="298"/>
                  </a:cxn>
                  <a:cxn ang="0">
                    <a:pos x="35" y="337"/>
                  </a:cxn>
                  <a:cxn ang="0">
                    <a:pos x="18" y="372"/>
                  </a:cxn>
                  <a:cxn ang="0">
                    <a:pos x="6" y="402"/>
                  </a:cxn>
                  <a:cxn ang="0">
                    <a:pos x="0" y="426"/>
                  </a:cxn>
                </a:cxnLst>
                <a:rect l="0" t="0" r="r" b="b"/>
                <a:pathLst>
                  <a:path w="960" h="426">
                    <a:moveTo>
                      <a:pt x="0" y="426"/>
                    </a:moveTo>
                    <a:lnTo>
                      <a:pt x="747" y="426"/>
                    </a:lnTo>
                    <a:lnTo>
                      <a:pt x="790" y="421"/>
                    </a:lnTo>
                    <a:lnTo>
                      <a:pt x="830" y="409"/>
                    </a:lnTo>
                    <a:lnTo>
                      <a:pt x="867" y="389"/>
                    </a:lnTo>
                    <a:lnTo>
                      <a:pt x="898" y="363"/>
                    </a:lnTo>
                    <a:lnTo>
                      <a:pt x="924" y="331"/>
                    </a:lnTo>
                    <a:lnTo>
                      <a:pt x="944" y="295"/>
                    </a:lnTo>
                    <a:lnTo>
                      <a:pt x="956" y="255"/>
                    </a:lnTo>
                    <a:lnTo>
                      <a:pt x="960" y="212"/>
                    </a:lnTo>
                    <a:lnTo>
                      <a:pt x="960" y="134"/>
                    </a:lnTo>
                    <a:lnTo>
                      <a:pt x="951" y="122"/>
                    </a:lnTo>
                    <a:lnTo>
                      <a:pt x="941" y="108"/>
                    </a:lnTo>
                    <a:lnTo>
                      <a:pt x="929" y="95"/>
                    </a:lnTo>
                    <a:lnTo>
                      <a:pt x="916" y="82"/>
                    </a:lnTo>
                    <a:lnTo>
                      <a:pt x="899" y="68"/>
                    </a:lnTo>
                    <a:lnTo>
                      <a:pt x="883" y="53"/>
                    </a:lnTo>
                    <a:lnTo>
                      <a:pt x="864" y="42"/>
                    </a:lnTo>
                    <a:lnTo>
                      <a:pt x="843" y="30"/>
                    </a:lnTo>
                    <a:lnTo>
                      <a:pt x="819" y="19"/>
                    </a:lnTo>
                    <a:lnTo>
                      <a:pt x="796" y="10"/>
                    </a:lnTo>
                    <a:lnTo>
                      <a:pt x="769" y="5"/>
                    </a:lnTo>
                    <a:lnTo>
                      <a:pt x="741" y="2"/>
                    </a:lnTo>
                    <a:lnTo>
                      <a:pt x="710" y="0"/>
                    </a:lnTo>
                    <a:lnTo>
                      <a:pt x="679" y="3"/>
                    </a:lnTo>
                    <a:lnTo>
                      <a:pt x="645" y="9"/>
                    </a:lnTo>
                    <a:lnTo>
                      <a:pt x="609" y="19"/>
                    </a:lnTo>
                    <a:lnTo>
                      <a:pt x="574" y="31"/>
                    </a:lnTo>
                    <a:lnTo>
                      <a:pt x="537" y="43"/>
                    </a:lnTo>
                    <a:lnTo>
                      <a:pt x="503" y="55"/>
                    </a:lnTo>
                    <a:lnTo>
                      <a:pt x="469" y="67"/>
                    </a:lnTo>
                    <a:lnTo>
                      <a:pt x="435" y="79"/>
                    </a:lnTo>
                    <a:lnTo>
                      <a:pt x="404" y="91"/>
                    </a:lnTo>
                    <a:lnTo>
                      <a:pt x="373" y="101"/>
                    </a:lnTo>
                    <a:lnTo>
                      <a:pt x="343" y="111"/>
                    </a:lnTo>
                    <a:lnTo>
                      <a:pt x="315" y="122"/>
                    </a:lnTo>
                    <a:lnTo>
                      <a:pt x="288" y="132"/>
                    </a:lnTo>
                    <a:lnTo>
                      <a:pt x="265" y="141"/>
                    </a:lnTo>
                    <a:lnTo>
                      <a:pt x="242" y="150"/>
                    </a:lnTo>
                    <a:lnTo>
                      <a:pt x="223" y="157"/>
                    </a:lnTo>
                    <a:lnTo>
                      <a:pt x="205" y="165"/>
                    </a:lnTo>
                    <a:lnTo>
                      <a:pt x="189" y="171"/>
                    </a:lnTo>
                    <a:lnTo>
                      <a:pt x="177" y="177"/>
                    </a:lnTo>
                    <a:lnTo>
                      <a:pt x="143" y="197"/>
                    </a:lnTo>
                    <a:lnTo>
                      <a:pt x="112" y="227"/>
                    </a:lnTo>
                    <a:lnTo>
                      <a:pt x="83" y="261"/>
                    </a:lnTo>
                    <a:lnTo>
                      <a:pt x="58" y="298"/>
                    </a:lnTo>
                    <a:lnTo>
                      <a:pt x="35" y="337"/>
                    </a:lnTo>
                    <a:lnTo>
                      <a:pt x="18" y="372"/>
                    </a:lnTo>
                    <a:lnTo>
                      <a:pt x="6" y="402"/>
                    </a:lnTo>
                    <a:lnTo>
                      <a:pt x="0" y="426"/>
                    </a:lnTo>
                    <a:close/>
                  </a:path>
                </a:pathLst>
              </a:custGeom>
              <a:solidFill>
                <a:srgbClr val="66D1C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Freeform 186">
                <a:extLst>
                  <a:ext uri="{FF2B5EF4-FFF2-40B4-BE49-F238E27FC236}">
                    <a16:creationId xmlns:a16="http://schemas.microsoft.com/office/drawing/2014/main" id="{F3CD594B-4C84-004A-8FF7-FCE32F29B66F}"/>
                  </a:ext>
                </a:extLst>
              </p:cNvPr>
              <p:cNvSpPr>
                <a:spLocks/>
              </p:cNvSpPr>
              <p:nvPr/>
            </p:nvSpPr>
            <p:spPr bwMode="auto">
              <a:xfrm>
                <a:off x="2857" y="1515"/>
                <a:ext cx="251" cy="5"/>
              </a:xfrm>
              <a:custGeom>
                <a:avLst/>
                <a:gdLst/>
                <a:ahLst/>
                <a:cxnLst>
                  <a:cxn ang="0">
                    <a:pos x="747" y="0"/>
                  </a:cxn>
                  <a:cxn ang="0">
                    <a:pos x="747" y="0"/>
                  </a:cxn>
                  <a:cxn ang="0">
                    <a:pos x="0" y="0"/>
                  </a:cxn>
                  <a:cxn ang="0">
                    <a:pos x="0" y="15"/>
                  </a:cxn>
                  <a:cxn ang="0">
                    <a:pos x="747" y="15"/>
                  </a:cxn>
                  <a:cxn ang="0">
                    <a:pos x="747" y="15"/>
                  </a:cxn>
                  <a:cxn ang="0">
                    <a:pos x="747" y="15"/>
                  </a:cxn>
                  <a:cxn ang="0">
                    <a:pos x="751" y="12"/>
                  </a:cxn>
                  <a:cxn ang="0">
                    <a:pos x="754" y="8"/>
                  </a:cxn>
                  <a:cxn ang="0">
                    <a:pos x="751" y="3"/>
                  </a:cxn>
                  <a:cxn ang="0">
                    <a:pos x="747" y="0"/>
                  </a:cxn>
                </a:cxnLst>
                <a:rect l="0" t="0" r="r" b="b"/>
                <a:pathLst>
                  <a:path w="754" h="15">
                    <a:moveTo>
                      <a:pt x="747" y="0"/>
                    </a:moveTo>
                    <a:lnTo>
                      <a:pt x="747" y="0"/>
                    </a:lnTo>
                    <a:lnTo>
                      <a:pt x="0" y="0"/>
                    </a:lnTo>
                    <a:lnTo>
                      <a:pt x="0" y="15"/>
                    </a:lnTo>
                    <a:lnTo>
                      <a:pt x="747" y="15"/>
                    </a:lnTo>
                    <a:lnTo>
                      <a:pt x="747" y="15"/>
                    </a:lnTo>
                    <a:lnTo>
                      <a:pt x="747" y="15"/>
                    </a:lnTo>
                    <a:lnTo>
                      <a:pt x="751" y="12"/>
                    </a:lnTo>
                    <a:lnTo>
                      <a:pt x="754" y="8"/>
                    </a:lnTo>
                    <a:lnTo>
                      <a:pt x="751" y="3"/>
                    </a:lnTo>
                    <a:lnTo>
                      <a:pt x="74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87">
                <a:extLst>
                  <a:ext uri="{FF2B5EF4-FFF2-40B4-BE49-F238E27FC236}">
                    <a16:creationId xmlns:a16="http://schemas.microsoft.com/office/drawing/2014/main" id="{28BB4D53-5C35-2944-9CB6-60816CFA8AC5}"/>
                  </a:ext>
                </a:extLst>
              </p:cNvPr>
              <p:cNvSpPr>
                <a:spLocks/>
              </p:cNvSpPr>
              <p:nvPr/>
            </p:nvSpPr>
            <p:spPr bwMode="auto">
              <a:xfrm>
                <a:off x="3106" y="1444"/>
                <a:ext cx="73" cy="76"/>
              </a:xfrm>
              <a:custGeom>
                <a:avLst/>
                <a:gdLst/>
                <a:ahLst/>
                <a:cxnLst>
                  <a:cxn ang="0">
                    <a:pos x="206" y="7"/>
                  </a:cxn>
                  <a:cxn ang="0">
                    <a:pos x="206" y="7"/>
                  </a:cxn>
                  <a:cxn ang="0">
                    <a:pos x="203" y="50"/>
                  </a:cxn>
                  <a:cxn ang="0">
                    <a:pos x="191" y="89"/>
                  </a:cxn>
                  <a:cxn ang="0">
                    <a:pos x="172" y="123"/>
                  </a:cxn>
                  <a:cxn ang="0">
                    <a:pos x="146" y="154"/>
                  </a:cxn>
                  <a:cxn ang="0">
                    <a:pos x="117" y="178"/>
                  </a:cxn>
                  <a:cxn ang="0">
                    <a:pos x="81" y="199"/>
                  </a:cxn>
                  <a:cxn ang="0">
                    <a:pos x="43" y="210"/>
                  </a:cxn>
                  <a:cxn ang="0">
                    <a:pos x="0" y="213"/>
                  </a:cxn>
                  <a:cxn ang="0">
                    <a:pos x="0" y="228"/>
                  </a:cxn>
                  <a:cxn ang="0">
                    <a:pos x="43" y="222"/>
                  </a:cxn>
                  <a:cxn ang="0">
                    <a:pos x="84" y="210"/>
                  </a:cxn>
                  <a:cxn ang="0">
                    <a:pos x="123" y="190"/>
                  </a:cxn>
                  <a:cxn ang="0">
                    <a:pos x="155" y="163"/>
                  </a:cxn>
                  <a:cxn ang="0">
                    <a:pos x="183" y="129"/>
                  </a:cxn>
                  <a:cxn ang="0">
                    <a:pos x="203" y="92"/>
                  </a:cxn>
                  <a:cxn ang="0">
                    <a:pos x="214" y="50"/>
                  </a:cxn>
                  <a:cxn ang="0">
                    <a:pos x="220" y="7"/>
                  </a:cxn>
                  <a:cxn ang="0">
                    <a:pos x="220" y="7"/>
                  </a:cxn>
                  <a:cxn ang="0">
                    <a:pos x="220" y="7"/>
                  </a:cxn>
                  <a:cxn ang="0">
                    <a:pos x="217" y="3"/>
                  </a:cxn>
                  <a:cxn ang="0">
                    <a:pos x="213" y="0"/>
                  </a:cxn>
                  <a:cxn ang="0">
                    <a:pos x="209" y="3"/>
                  </a:cxn>
                  <a:cxn ang="0">
                    <a:pos x="206" y="7"/>
                  </a:cxn>
                </a:cxnLst>
                <a:rect l="0" t="0" r="r" b="b"/>
                <a:pathLst>
                  <a:path w="220" h="228">
                    <a:moveTo>
                      <a:pt x="206" y="7"/>
                    </a:moveTo>
                    <a:lnTo>
                      <a:pt x="206" y="7"/>
                    </a:lnTo>
                    <a:lnTo>
                      <a:pt x="203" y="50"/>
                    </a:lnTo>
                    <a:lnTo>
                      <a:pt x="191" y="89"/>
                    </a:lnTo>
                    <a:lnTo>
                      <a:pt x="172" y="123"/>
                    </a:lnTo>
                    <a:lnTo>
                      <a:pt x="146" y="154"/>
                    </a:lnTo>
                    <a:lnTo>
                      <a:pt x="117" y="178"/>
                    </a:lnTo>
                    <a:lnTo>
                      <a:pt x="81" y="199"/>
                    </a:lnTo>
                    <a:lnTo>
                      <a:pt x="43" y="210"/>
                    </a:lnTo>
                    <a:lnTo>
                      <a:pt x="0" y="213"/>
                    </a:lnTo>
                    <a:lnTo>
                      <a:pt x="0" y="228"/>
                    </a:lnTo>
                    <a:lnTo>
                      <a:pt x="43" y="222"/>
                    </a:lnTo>
                    <a:lnTo>
                      <a:pt x="84" y="210"/>
                    </a:lnTo>
                    <a:lnTo>
                      <a:pt x="123" y="190"/>
                    </a:lnTo>
                    <a:lnTo>
                      <a:pt x="155" y="163"/>
                    </a:lnTo>
                    <a:lnTo>
                      <a:pt x="183" y="129"/>
                    </a:lnTo>
                    <a:lnTo>
                      <a:pt x="203" y="92"/>
                    </a:lnTo>
                    <a:lnTo>
                      <a:pt x="214" y="50"/>
                    </a:lnTo>
                    <a:lnTo>
                      <a:pt x="220" y="7"/>
                    </a:lnTo>
                    <a:lnTo>
                      <a:pt x="220" y="7"/>
                    </a:lnTo>
                    <a:lnTo>
                      <a:pt x="220" y="7"/>
                    </a:lnTo>
                    <a:lnTo>
                      <a:pt x="217" y="3"/>
                    </a:lnTo>
                    <a:lnTo>
                      <a:pt x="213" y="0"/>
                    </a:lnTo>
                    <a:lnTo>
                      <a:pt x="209" y="3"/>
                    </a:lnTo>
                    <a:lnTo>
                      <a:pt x="20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Freeform 188">
                <a:extLst>
                  <a:ext uri="{FF2B5EF4-FFF2-40B4-BE49-F238E27FC236}">
                    <a16:creationId xmlns:a16="http://schemas.microsoft.com/office/drawing/2014/main" id="{E987D0B6-932A-094B-AC83-D1C640E8A10B}"/>
                  </a:ext>
                </a:extLst>
              </p:cNvPr>
              <p:cNvSpPr>
                <a:spLocks/>
              </p:cNvSpPr>
              <p:nvPr/>
            </p:nvSpPr>
            <p:spPr bwMode="auto">
              <a:xfrm>
                <a:off x="3174" y="1418"/>
                <a:ext cx="5" cy="29"/>
              </a:xfrm>
              <a:custGeom>
                <a:avLst/>
                <a:gdLst/>
                <a:ahLst/>
                <a:cxnLst>
                  <a:cxn ang="0">
                    <a:pos x="1" y="11"/>
                  </a:cxn>
                  <a:cxn ang="0">
                    <a:pos x="0" y="8"/>
                  </a:cxn>
                  <a:cxn ang="0">
                    <a:pos x="0" y="86"/>
                  </a:cxn>
                  <a:cxn ang="0">
                    <a:pos x="14" y="86"/>
                  </a:cxn>
                  <a:cxn ang="0">
                    <a:pos x="14" y="8"/>
                  </a:cxn>
                  <a:cxn ang="0">
                    <a:pos x="13" y="5"/>
                  </a:cxn>
                  <a:cxn ang="0">
                    <a:pos x="14" y="8"/>
                  </a:cxn>
                  <a:cxn ang="0">
                    <a:pos x="11" y="3"/>
                  </a:cxn>
                  <a:cxn ang="0">
                    <a:pos x="7" y="0"/>
                  </a:cxn>
                  <a:cxn ang="0">
                    <a:pos x="3" y="3"/>
                  </a:cxn>
                  <a:cxn ang="0">
                    <a:pos x="0" y="8"/>
                  </a:cxn>
                  <a:cxn ang="0">
                    <a:pos x="1" y="11"/>
                  </a:cxn>
                </a:cxnLst>
                <a:rect l="0" t="0" r="r" b="b"/>
                <a:pathLst>
                  <a:path w="14" h="86">
                    <a:moveTo>
                      <a:pt x="1" y="11"/>
                    </a:moveTo>
                    <a:lnTo>
                      <a:pt x="0" y="8"/>
                    </a:lnTo>
                    <a:lnTo>
                      <a:pt x="0" y="86"/>
                    </a:lnTo>
                    <a:lnTo>
                      <a:pt x="14" y="86"/>
                    </a:lnTo>
                    <a:lnTo>
                      <a:pt x="14" y="8"/>
                    </a:lnTo>
                    <a:lnTo>
                      <a:pt x="13" y="5"/>
                    </a:lnTo>
                    <a:lnTo>
                      <a:pt x="14" y="8"/>
                    </a:lnTo>
                    <a:lnTo>
                      <a:pt x="11" y="3"/>
                    </a:lnTo>
                    <a:lnTo>
                      <a:pt x="7" y="0"/>
                    </a:lnTo>
                    <a:lnTo>
                      <a:pt x="3" y="3"/>
                    </a:lnTo>
                    <a:lnTo>
                      <a:pt x="0" y="8"/>
                    </a:lnTo>
                    <a:lnTo>
                      <a:pt x="1" y="1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8" name="Freeform 189">
                <a:extLst>
                  <a:ext uri="{FF2B5EF4-FFF2-40B4-BE49-F238E27FC236}">
                    <a16:creationId xmlns:a16="http://schemas.microsoft.com/office/drawing/2014/main" id="{D34F492C-52B8-B141-A498-BA22D34DBF91}"/>
                  </a:ext>
                </a:extLst>
              </p:cNvPr>
              <p:cNvSpPr>
                <a:spLocks/>
              </p:cNvSpPr>
              <p:nvPr/>
            </p:nvSpPr>
            <p:spPr bwMode="auto">
              <a:xfrm>
                <a:off x="3059" y="1374"/>
                <a:ext cx="120" cy="48"/>
              </a:xfrm>
              <a:custGeom>
                <a:avLst/>
                <a:gdLst/>
                <a:ahLst/>
                <a:cxnLst>
                  <a:cxn ang="0">
                    <a:pos x="3" y="32"/>
                  </a:cxn>
                  <a:cxn ang="0">
                    <a:pos x="3" y="32"/>
                  </a:cxn>
                  <a:cxn ang="0">
                    <a:pos x="38" y="22"/>
                  </a:cxn>
                  <a:cxn ang="0">
                    <a:pos x="71" y="16"/>
                  </a:cxn>
                  <a:cxn ang="0">
                    <a:pos x="102" y="14"/>
                  </a:cxn>
                  <a:cxn ang="0">
                    <a:pos x="133" y="14"/>
                  </a:cxn>
                  <a:cxn ang="0">
                    <a:pos x="161" y="17"/>
                  </a:cxn>
                  <a:cxn ang="0">
                    <a:pos x="186" y="23"/>
                  </a:cxn>
                  <a:cxn ang="0">
                    <a:pos x="210" y="32"/>
                  </a:cxn>
                  <a:cxn ang="0">
                    <a:pos x="232" y="43"/>
                  </a:cxn>
                  <a:cxn ang="0">
                    <a:pos x="253" y="55"/>
                  </a:cxn>
                  <a:cxn ang="0">
                    <a:pos x="272" y="65"/>
                  </a:cxn>
                  <a:cxn ang="0">
                    <a:pos x="287" y="80"/>
                  </a:cxn>
                  <a:cxn ang="0">
                    <a:pos x="303" y="93"/>
                  </a:cxn>
                  <a:cxn ang="0">
                    <a:pos x="316" y="106"/>
                  </a:cxn>
                  <a:cxn ang="0">
                    <a:pos x="328" y="120"/>
                  </a:cxn>
                  <a:cxn ang="0">
                    <a:pos x="339" y="133"/>
                  </a:cxn>
                  <a:cxn ang="0">
                    <a:pos x="346" y="144"/>
                  </a:cxn>
                  <a:cxn ang="0">
                    <a:pos x="358" y="138"/>
                  </a:cxn>
                  <a:cxn ang="0">
                    <a:pos x="348" y="124"/>
                  </a:cxn>
                  <a:cxn ang="0">
                    <a:pos x="337" y="111"/>
                  </a:cxn>
                  <a:cxn ang="0">
                    <a:pos x="325" y="98"/>
                  </a:cxn>
                  <a:cxn ang="0">
                    <a:pos x="312" y="84"/>
                  </a:cxn>
                  <a:cxn ang="0">
                    <a:pos x="296" y="71"/>
                  </a:cxn>
                  <a:cxn ang="0">
                    <a:pos x="278" y="56"/>
                  </a:cxn>
                  <a:cxn ang="0">
                    <a:pos x="259" y="43"/>
                  </a:cxn>
                  <a:cxn ang="0">
                    <a:pos x="238" y="31"/>
                  </a:cxn>
                  <a:cxn ang="0">
                    <a:pos x="213" y="20"/>
                  </a:cxn>
                  <a:cxn ang="0">
                    <a:pos x="189" y="12"/>
                  </a:cxn>
                  <a:cxn ang="0">
                    <a:pos x="161" y="6"/>
                  </a:cxn>
                  <a:cxn ang="0">
                    <a:pos x="133" y="3"/>
                  </a:cxn>
                  <a:cxn ang="0">
                    <a:pos x="102" y="0"/>
                  </a:cxn>
                  <a:cxn ang="0">
                    <a:pos x="71" y="4"/>
                  </a:cxn>
                  <a:cxn ang="0">
                    <a:pos x="35" y="10"/>
                  </a:cxn>
                  <a:cxn ang="0">
                    <a:pos x="0" y="20"/>
                  </a:cxn>
                  <a:cxn ang="0">
                    <a:pos x="0" y="20"/>
                  </a:cxn>
                  <a:cxn ang="0">
                    <a:pos x="3" y="32"/>
                  </a:cxn>
                </a:cxnLst>
                <a:rect l="0" t="0" r="r" b="b"/>
                <a:pathLst>
                  <a:path w="358" h="144">
                    <a:moveTo>
                      <a:pt x="3" y="32"/>
                    </a:moveTo>
                    <a:lnTo>
                      <a:pt x="3" y="32"/>
                    </a:lnTo>
                    <a:lnTo>
                      <a:pt x="38" y="22"/>
                    </a:lnTo>
                    <a:lnTo>
                      <a:pt x="71" y="16"/>
                    </a:lnTo>
                    <a:lnTo>
                      <a:pt x="102" y="14"/>
                    </a:lnTo>
                    <a:lnTo>
                      <a:pt x="133" y="14"/>
                    </a:lnTo>
                    <a:lnTo>
                      <a:pt x="161" y="17"/>
                    </a:lnTo>
                    <a:lnTo>
                      <a:pt x="186" y="23"/>
                    </a:lnTo>
                    <a:lnTo>
                      <a:pt x="210" y="32"/>
                    </a:lnTo>
                    <a:lnTo>
                      <a:pt x="232" y="43"/>
                    </a:lnTo>
                    <a:lnTo>
                      <a:pt x="253" y="55"/>
                    </a:lnTo>
                    <a:lnTo>
                      <a:pt x="272" y="65"/>
                    </a:lnTo>
                    <a:lnTo>
                      <a:pt x="287" y="80"/>
                    </a:lnTo>
                    <a:lnTo>
                      <a:pt x="303" y="93"/>
                    </a:lnTo>
                    <a:lnTo>
                      <a:pt x="316" y="106"/>
                    </a:lnTo>
                    <a:lnTo>
                      <a:pt x="328" y="120"/>
                    </a:lnTo>
                    <a:lnTo>
                      <a:pt x="339" y="133"/>
                    </a:lnTo>
                    <a:lnTo>
                      <a:pt x="346" y="144"/>
                    </a:lnTo>
                    <a:lnTo>
                      <a:pt x="358" y="138"/>
                    </a:lnTo>
                    <a:lnTo>
                      <a:pt x="348" y="124"/>
                    </a:lnTo>
                    <a:lnTo>
                      <a:pt x="337" y="111"/>
                    </a:lnTo>
                    <a:lnTo>
                      <a:pt x="325" y="98"/>
                    </a:lnTo>
                    <a:lnTo>
                      <a:pt x="312" y="84"/>
                    </a:lnTo>
                    <a:lnTo>
                      <a:pt x="296" y="71"/>
                    </a:lnTo>
                    <a:lnTo>
                      <a:pt x="278" y="56"/>
                    </a:lnTo>
                    <a:lnTo>
                      <a:pt x="259" y="43"/>
                    </a:lnTo>
                    <a:lnTo>
                      <a:pt x="238" y="31"/>
                    </a:lnTo>
                    <a:lnTo>
                      <a:pt x="213" y="20"/>
                    </a:lnTo>
                    <a:lnTo>
                      <a:pt x="189" y="12"/>
                    </a:lnTo>
                    <a:lnTo>
                      <a:pt x="161" y="6"/>
                    </a:lnTo>
                    <a:lnTo>
                      <a:pt x="133" y="3"/>
                    </a:lnTo>
                    <a:lnTo>
                      <a:pt x="102" y="0"/>
                    </a:lnTo>
                    <a:lnTo>
                      <a:pt x="71" y="4"/>
                    </a:lnTo>
                    <a:lnTo>
                      <a:pt x="35" y="10"/>
                    </a:lnTo>
                    <a:lnTo>
                      <a:pt x="0" y="20"/>
                    </a:lnTo>
                    <a:lnTo>
                      <a:pt x="0" y="20"/>
                    </a:lnTo>
                    <a:lnTo>
                      <a:pt x="3" y="3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90">
                <a:extLst>
                  <a:ext uri="{FF2B5EF4-FFF2-40B4-BE49-F238E27FC236}">
                    <a16:creationId xmlns:a16="http://schemas.microsoft.com/office/drawing/2014/main" id="{09B1579F-5E93-D94A-95AD-E86CB3DDEC4E}"/>
                  </a:ext>
                </a:extLst>
              </p:cNvPr>
              <p:cNvSpPr>
                <a:spLocks/>
              </p:cNvSpPr>
              <p:nvPr/>
            </p:nvSpPr>
            <p:spPr bwMode="auto">
              <a:xfrm>
                <a:off x="2915" y="1380"/>
                <a:ext cx="145" cy="57"/>
              </a:xfrm>
              <a:custGeom>
                <a:avLst/>
                <a:gdLst/>
                <a:ahLst/>
                <a:cxnLst>
                  <a:cxn ang="0">
                    <a:pos x="6" y="169"/>
                  </a:cxn>
                  <a:cxn ang="0">
                    <a:pos x="6" y="169"/>
                  </a:cxn>
                  <a:cxn ang="0">
                    <a:pos x="17" y="164"/>
                  </a:cxn>
                  <a:cxn ang="0">
                    <a:pos x="33" y="158"/>
                  </a:cxn>
                  <a:cxn ang="0">
                    <a:pos x="51" y="150"/>
                  </a:cxn>
                  <a:cxn ang="0">
                    <a:pos x="70" y="143"/>
                  </a:cxn>
                  <a:cxn ang="0">
                    <a:pos x="92" y="134"/>
                  </a:cxn>
                  <a:cxn ang="0">
                    <a:pos x="116" y="125"/>
                  </a:cxn>
                  <a:cxn ang="0">
                    <a:pos x="142" y="115"/>
                  </a:cxn>
                  <a:cxn ang="0">
                    <a:pos x="171" y="104"/>
                  </a:cxn>
                  <a:cxn ang="0">
                    <a:pos x="200" y="94"/>
                  </a:cxn>
                  <a:cxn ang="0">
                    <a:pos x="231" y="83"/>
                  </a:cxn>
                  <a:cxn ang="0">
                    <a:pos x="262" y="72"/>
                  </a:cxn>
                  <a:cxn ang="0">
                    <a:pos x="296" y="60"/>
                  </a:cxn>
                  <a:cxn ang="0">
                    <a:pos x="330" y="48"/>
                  </a:cxn>
                  <a:cxn ang="0">
                    <a:pos x="364" y="36"/>
                  </a:cxn>
                  <a:cxn ang="0">
                    <a:pos x="401" y="24"/>
                  </a:cxn>
                  <a:cxn ang="0">
                    <a:pos x="437" y="12"/>
                  </a:cxn>
                  <a:cxn ang="0">
                    <a:pos x="434" y="0"/>
                  </a:cxn>
                  <a:cxn ang="0">
                    <a:pos x="398" y="12"/>
                  </a:cxn>
                  <a:cxn ang="0">
                    <a:pos x="361" y="24"/>
                  </a:cxn>
                  <a:cxn ang="0">
                    <a:pos x="327" y="36"/>
                  </a:cxn>
                  <a:cxn ang="0">
                    <a:pos x="293" y="48"/>
                  </a:cxn>
                  <a:cxn ang="0">
                    <a:pos x="259" y="60"/>
                  </a:cxn>
                  <a:cxn ang="0">
                    <a:pos x="228" y="72"/>
                  </a:cxn>
                  <a:cxn ang="0">
                    <a:pos x="197" y="82"/>
                  </a:cxn>
                  <a:cxn ang="0">
                    <a:pos x="168" y="92"/>
                  </a:cxn>
                  <a:cxn ang="0">
                    <a:pos x="139" y="103"/>
                  </a:cxn>
                  <a:cxn ang="0">
                    <a:pos x="113" y="113"/>
                  </a:cxn>
                  <a:cxn ang="0">
                    <a:pos x="89" y="122"/>
                  </a:cxn>
                  <a:cxn ang="0">
                    <a:pos x="67" y="131"/>
                  </a:cxn>
                  <a:cxn ang="0">
                    <a:pos x="48" y="138"/>
                  </a:cxn>
                  <a:cxn ang="0">
                    <a:pos x="30" y="146"/>
                  </a:cxn>
                  <a:cxn ang="0">
                    <a:pos x="14" y="152"/>
                  </a:cxn>
                  <a:cxn ang="0">
                    <a:pos x="0" y="158"/>
                  </a:cxn>
                  <a:cxn ang="0">
                    <a:pos x="0" y="158"/>
                  </a:cxn>
                  <a:cxn ang="0">
                    <a:pos x="6" y="169"/>
                  </a:cxn>
                </a:cxnLst>
                <a:rect l="0" t="0" r="r" b="b"/>
                <a:pathLst>
                  <a:path w="437" h="169">
                    <a:moveTo>
                      <a:pt x="6" y="169"/>
                    </a:moveTo>
                    <a:lnTo>
                      <a:pt x="6" y="169"/>
                    </a:lnTo>
                    <a:lnTo>
                      <a:pt x="17" y="164"/>
                    </a:lnTo>
                    <a:lnTo>
                      <a:pt x="33" y="158"/>
                    </a:lnTo>
                    <a:lnTo>
                      <a:pt x="51" y="150"/>
                    </a:lnTo>
                    <a:lnTo>
                      <a:pt x="70" y="143"/>
                    </a:lnTo>
                    <a:lnTo>
                      <a:pt x="92" y="134"/>
                    </a:lnTo>
                    <a:lnTo>
                      <a:pt x="116" y="125"/>
                    </a:lnTo>
                    <a:lnTo>
                      <a:pt x="142" y="115"/>
                    </a:lnTo>
                    <a:lnTo>
                      <a:pt x="171" y="104"/>
                    </a:lnTo>
                    <a:lnTo>
                      <a:pt x="200" y="94"/>
                    </a:lnTo>
                    <a:lnTo>
                      <a:pt x="231" y="83"/>
                    </a:lnTo>
                    <a:lnTo>
                      <a:pt x="262" y="72"/>
                    </a:lnTo>
                    <a:lnTo>
                      <a:pt x="296" y="60"/>
                    </a:lnTo>
                    <a:lnTo>
                      <a:pt x="330" y="48"/>
                    </a:lnTo>
                    <a:lnTo>
                      <a:pt x="364" y="36"/>
                    </a:lnTo>
                    <a:lnTo>
                      <a:pt x="401" y="24"/>
                    </a:lnTo>
                    <a:lnTo>
                      <a:pt x="437" y="12"/>
                    </a:lnTo>
                    <a:lnTo>
                      <a:pt x="434" y="0"/>
                    </a:lnTo>
                    <a:lnTo>
                      <a:pt x="398" y="12"/>
                    </a:lnTo>
                    <a:lnTo>
                      <a:pt x="361" y="24"/>
                    </a:lnTo>
                    <a:lnTo>
                      <a:pt x="327" y="36"/>
                    </a:lnTo>
                    <a:lnTo>
                      <a:pt x="293" y="48"/>
                    </a:lnTo>
                    <a:lnTo>
                      <a:pt x="259" y="60"/>
                    </a:lnTo>
                    <a:lnTo>
                      <a:pt x="228" y="72"/>
                    </a:lnTo>
                    <a:lnTo>
                      <a:pt x="197" y="82"/>
                    </a:lnTo>
                    <a:lnTo>
                      <a:pt x="168" y="92"/>
                    </a:lnTo>
                    <a:lnTo>
                      <a:pt x="139" y="103"/>
                    </a:lnTo>
                    <a:lnTo>
                      <a:pt x="113" y="113"/>
                    </a:lnTo>
                    <a:lnTo>
                      <a:pt x="89" y="122"/>
                    </a:lnTo>
                    <a:lnTo>
                      <a:pt x="67" y="131"/>
                    </a:lnTo>
                    <a:lnTo>
                      <a:pt x="48" y="138"/>
                    </a:lnTo>
                    <a:lnTo>
                      <a:pt x="30" y="146"/>
                    </a:lnTo>
                    <a:lnTo>
                      <a:pt x="14" y="152"/>
                    </a:lnTo>
                    <a:lnTo>
                      <a:pt x="0" y="158"/>
                    </a:lnTo>
                    <a:lnTo>
                      <a:pt x="0" y="158"/>
                    </a:lnTo>
                    <a:lnTo>
                      <a:pt x="6" y="16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Freeform 191">
                <a:extLst>
                  <a:ext uri="{FF2B5EF4-FFF2-40B4-BE49-F238E27FC236}">
                    <a16:creationId xmlns:a16="http://schemas.microsoft.com/office/drawing/2014/main" id="{03051C8D-85E0-C742-BF99-675A87464D11}"/>
                  </a:ext>
                </a:extLst>
              </p:cNvPr>
              <p:cNvSpPr>
                <a:spLocks/>
              </p:cNvSpPr>
              <p:nvPr/>
            </p:nvSpPr>
            <p:spPr bwMode="auto">
              <a:xfrm>
                <a:off x="2855" y="1433"/>
                <a:ext cx="62" cy="87"/>
              </a:xfrm>
              <a:custGeom>
                <a:avLst/>
                <a:gdLst/>
                <a:ahLst/>
                <a:cxnLst>
                  <a:cxn ang="0">
                    <a:pos x="6" y="247"/>
                  </a:cxn>
                  <a:cxn ang="0">
                    <a:pos x="12" y="255"/>
                  </a:cxn>
                  <a:cxn ang="0">
                    <a:pos x="18" y="233"/>
                  </a:cxn>
                  <a:cxn ang="0">
                    <a:pos x="29" y="204"/>
                  </a:cxn>
                  <a:cxn ang="0">
                    <a:pos x="47" y="169"/>
                  </a:cxn>
                  <a:cxn ang="0">
                    <a:pos x="69" y="130"/>
                  </a:cxn>
                  <a:cxn ang="0">
                    <a:pos x="93" y="95"/>
                  </a:cxn>
                  <a:cxn ang="0">
                    <a:pos x="123" y="60"/>
                  </a:cxn>
                  <a:cxn ang="0">
                    <a:pos x="154" y="31"/>
                  </a:cxn>
                  <a:cxn ang="0">
                    <a:pos x="186" y="11"/>
                  </a:cxn>
                  <a:cxn ang="0">
                    <a:pos x="180" y="0"/>
                  </a:cxn>
                  <a:cxn ang="0">
                    <a:pos x="145" y="22"/>
                  </a:cxn>
                  <a:cxn ang="0">
                    <a:pos x="114" y="52"/>
                  </a:cxn>
                  <a:cxn ang="0">
                    <a:pos x="84" y="86"/>
                  </a:cxn>
                  <a:cxn ang="0">
                    <a:pos x="58" y="124"/>
                  </a:cxn>
                  <a:cxn ang="0">
                    <a:pos x="35" y="163"/>
                  </a:cxn>
                  <a:cxn ang="0">
                    <a:pos x="18" y="198"/>
                  </a:cxn>
                  <a:cxn ang="0">
                    <a:pos x="6" y="230"/>
                  </a:cxn>
                  <a:cxn ang="0">
                    <a:pos x="0" y="255"/>
                  </a:cxn>
                  <a:cxn ang="0">
                    <a:pos x="6" y="262"/>
                  </a:cxn>
                  <a:cxn ang="0">
                    <a:pos x="0" y="255"/>
                  </a:cxn>
                  <a:cxn ang="0">
                    <a:pos x="1" y="259"/>
                  </a:cxn>
                  <a:cxn ang="0">
                    <a:pos x="6" y="261"/>
                  </a:cxn>
                  <a:cxn ang="0">
                    <a:pos x="10" y="259"/>
                  </a:cxn>
                  <a:cxn ang="0">
                    <a:pos x="12" y="255"/>
                  </a:cxn>
                  <a:cxn ang="0">
                    <a:pos x="6" y="247"/>
                  </a:cxn>
                </a:cxnLst>
                <a:rect l="0" t="0" r="r" b="b"/>
                <a:pathLst>
                  <a:path w="186" h="262">
                    <a:moveTo>
                      <a:pt x="6" y="247"/>
                    </a:moveTo>
                    <a:lnTo>
                      <a:pt x="12" y="255"/>
                    </a:lnTo>
                    <a:lnTo>
                      <a:pt x="18" y="233"/>
                    </a:lnTo>
                    <a:lnTo>
                      <a:pt x="29" y="204"/>
                    </a:lnTo>
                    <a:lnTo>
                      <a:pt x="47" y="169"/>
                    </a:lnTo>
                    <a:lnTo>
                      <a:pt x="69" y="130"/>
                    </a:lnTo>
                    <a:lnTo>
                      <a:pt x="93" y="95"/>
                    </a:lnTo>
                    <a:lnTo>
                      <a:pt x="123" y="60"/>
                    </a:lnTo>
                    <a:lnTo>
                      <a:pt x="154" y="31"/>
                    </a:lnTo>
                    <a:lnTo>
                      <a:pt x="186" y="11"/>
                    </a:lnTo>
                    <a:lnTo>
                      <a:pt x="180" y="0"/>
                    </a:lnTo>
                    <a:lnTo>
                      <a:pt x="145" y="22"/>
                    </a:lnTo>
                    <a:lnTo>
                      <a:pt x="114" y="52"/>
                    </a:lnTo>
                    <a:lnTo>
                      <a:pt x="84" y="86"/>
                    </a:lnTo>
                    <a:lnTo>
                      <a:pt x="58" y="124"/>
                    </a:lnTo>
                    <a:lnTo>
                      <a:pt x="35" y="163"/>
                    </a:lnTo>
                    <a:lnTo>
                      <a:pt x="18" y="198"/>
                    </a:lnTo>
                    <a:lnTo>
                      <a:pt x="6" y="230"/>
                    </a:lnTo>
                    <a:lnTo>
                      <a:pt x="0" y="255"/>
                    </a:lnTo>
                    <a:lnTo>
                      <a:pt x="6" y="262"/>
                    </a:lnTo>
                    <a:lnTo>
                      <a:pt x="0" y="255"/>
                    </a:lnTo>
                    <a:lnTo>
                      <a:pt x="1" y="259"/>
                    </a:lnTo>
                    <a:lnTo>
                      <a:pt x="6" y="261"/>
                    </a:lnTo>
                    <a:lnTo>
                      <a:pt x="10" y="259"/>
                    </a:lnTo>
                    <a:lnTo>
                      <a:pt x="12" y="255"/>
                    </a:lnTo>
                    <a:lnTo>
                      <a:pt x="6" y="24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1" name="Freeform 192">
                <a:extLst>
                  <a:ext uri="{FF2B5EF4-FFF2-40B4-BE49-F238E27FC236}">
                    <a16:creationId xmlns:a16="http://schemas.microsoft.com/office/drawing/2014/main" id="{ACE2478C-3A2C-494B-9AFC-A132E01E01BE}"/>
                  </a:ext>
                </a:extLst>
              </p:cNvPr>
              <p:cNvSpPr>
                <a:spLocks/>
              </p:cNvSpPr>
              <p:nvPr/>
            </p:nvSpPr>
            <p:spPr bwMode="auto">
              <a:xfrm>
                <a:off x="2747" y="1449"/>
                <a:ext cx="104" cy="69"/>
              </a:xfrm>
              <a:custGeom>
                <a:avLst/>
                <a:gdLst/>
                <a:ahLst/>
                <a:cxnLst>
                  <a:cxn ang="0">
                    <a:pos x="0" y="0"/>
                  </a:cxn>
                  <a:cxn ang="0">
                    <a:pos x="0" y="59"/>
                  </a:cxn>
                  <a:cxn ang="0">
                    <a:pos x="0" y="127"/>
                  </a:cxn>
                  <a:cxn ang="0">
                    <a:pos x="0" y="182"/>
                  </a:cxn>
                  <a:cxn ang="0">
                    <a:pos x="0" y="206"/>
                  </a:cxn>
                  <a:cxn ang="0">
                    <a:pos x="314" y="206"/>
                  </a:cxn>
                  <a:cxn ang="0">
                    <a:pos x="314" y="179"/>
                  </a:cxn>
                  <a:cxn ang="0">
                    <a:pos x="314" y="117"/>
                  </a:cxn>
                  <a:cxn ang="0">
                    <a:pos x="314" y="49"/>
                  </a:cxn>
                  <a:cxn ang="0">
                    <a:pos x="314" y="0"/>
                  </a:cxn>
                  <a:cxn ang="0">
                    <a:pos x="0" y="0"/>
                  </a:cxn>
                </a:cxnLst>
                <a:rect l="0" t="0" r="r" b="b"/>
                <a:pathLst>
                  <a:path w="314" h="206">
                    <a:moveTo>
                      <a:pt x="0" y="0"/>
                    </a:moveTo>
                    <a:lnTo>
                      <a:pt x="0" y="59"/>
                    </a:lnTo>
                    <a:lnTo>
                      <a:pt x="0" y="127"/>
                    </a:lnTo>
                    <a:lnTo>
                      <a:pt x="0" y="182"/>
                    </a:lnTo>
                    <a:lnTo>
                      <a:pt x="0" y="206"/>
                    </a:lnTo>
                    <a:lnTo>
                      <a:pt x="314" y="206"/>
                    </a:lnTo>
                    <a:lnTo>
                      <a:pt x="314" y="179"/>
                    </a:lnTo>
                    <a:lnTo>
                      <a:pt x="314" y="117"/>
                    </a:lnTo>
                    <a:lnTo>
                      <a:pt x="314" y="49"/>
                    </a:lnTo>
                    <a:lnTo>
                      <a:pt x="314" y="0"/>
                    </a:lnTo>
                    <a:lnTo>
                      <a:pt x="0" y="0"/>
                    </a:lnTo>
                    <a:close/>
                  </a:path>
                </a:pathLst>
              </a:custGeom>
              <a:solidFill>
                <a:srgbClr val="66D1C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93">
                <a:extLst>
                  <a:ext uri="{FF2B5EF4-FFF2-40B4-BE49-F238E27FC236}">
                    <a16:creationId xmlns:a16="http://schemas.microsoft.com/office/drawing/2014/main" id="{7FD6B749-3B26-8D4D-AD4C-AF8EEDCFDF68}"/>
                  </a:ext>
                </a:extLst>
              </p:cNvPr>
              <p:cNvSpPr>
                <a:spLocks/>
              </p:cNvSpPr>
              <p:nvPr/>
            </p:nvSpPr>
            <p:spPr bwMode="auto">
              <a:xfrm>
                <a:off x="2744" y="1449"/>
                <a:ext cx="5" cy="71"/>
              </a:xfrm>
              <a:custGeom>
                <a:avLst/>
                <a:gdLst/>
                <a:ahLst/>
                <a:cxnLst>
                  <a:cxn ang="0">
                    <a:pos x="8" y="198"/>
                  </a:cxn>
                  <a:cxn ang="0">
                    <a:pos x="15" y="206"/>
                  </a:cxn>
                  <a:cxn ang="0">
                    <a:pos x="15" y="182"/>
                  </a:cxn>
                  <a:cxn ang="0">
                    <a:pos x="15" y="127"/>
                  </a:cxn>
                  <a:cxn ang="0">
                    <a:pos x="15" y="59"/>
                  </a:cxn>
                  <a:cxn ang="0">
                    <a:pos x="15" y="0"/>
                  </a:cxn>
                  <a:cxn ang="0">
                    <a:pos x="0" y="0"/>
                  </a:cxn>
                  <a:cxn ang="0">
                    <a:pos x="0" y="59"/>
                  </a:cxn>
                  <a:cxn ang="0">
                    <a:pos x="0" y="127"/>
                  </a:cxn>
                  <a:cxn ang="0">
                    <a:pos x="0" y="182"/>
                  </a:cxn>
                  <a:cxn ang="0">
                    <a:pos x="0" y="206"/>
                  </a:cxn>
                  <a:cxn ang="0">
                    <a:pos x="8" y="213"/>
                  </a:cxn>
                  <a:cxn ang="0">
                    <a:pos x="0" y="206"/>
                  </a:cxn>
                  <a:cxn ang="0">
                    <a:pos x="3" y="210"/>
                  </a:cxn>
                  <a:cxn ang="0">
                    <a:pos x="8" y="212"/>
                  </a:cxn>
                  <a:cxn ang="0">
                    <a:pos x="12" y="210"/>
                  </a:cxn>
                  <a:cxn ang="0">
                    <a:pos x="15" y="206"/>
                  </a:cxn>
                  <a:cxn ang="0">
                    <a:pos x="8" y="198"/>
                  </a:cxn>
                </a:cxnLst>
                <a:rect l="0" t="0" r="r" b="b"/>
                <a:pathLst>
                  <a:path w="15" h="213">
                    <a:moveTo>
                      <a:pt x="8" y="198"/>
                    </a:moveTo>
                    <a:lnTo>
                      <a:pt x="15" y="206"/>
                    </a:lnTo>
                    <a:lnTo>
                      <a:pt x="15" y="182"/>
                    </a:lnTo>
                    <a:lnTo>
                      <a:pt x="15" y="127"/>
                    </a:lnTo>
                    <a:lnTo>
                      <a:pt x="15" y="59"/>
                    </a:lnTo>
                    <a:lnTo>
                      <a:pt x="15" y="0"/>
                    </a:lnTo>
                    <a:lnTo>
                      <a:pt x="0" y="0"/>
                    </a:lnTo>
                    <a:lnTo>
                      <a:pt x="0" y="59"/>
                    </a:lnTo>
                    <a:lnTo>
                      <a:pt x="0" y="127"/>
                    </a:lnTo>
                    <a:lnTo>
                      <a:pt x="0" y="182"/>
                    </a:lnTo>
                    <a:lnTo>
                      <a:pt x="0" y="206"/>
                    </a:lnTo>
                    <a:lnTo>
                      <a:pt x="8" y="213"/>
                    </a:lnTo>
                    <a:lnTo>
                      <a:pt x="0" y="206"/>
                    </a:lnTo>
                    <a:lnTo>
                      <a:pt x="3" y="210"/>
                    </a:lnTo>
                    <a:lnTo>
                      <a:pt x="8" y="212"/>
                    </a:lnTo>
                    <a:lnTo>
                      <a:pt x="12" y="210"/>
                    </a:lnTo>
                    <a:lnTo>
                      <a:pt x="15" y="206"/>
                    </a:lnTo>
                    <a:lnTo>
                      <a:pt x="8" y="19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94">
                <a:extLst>
                  <a:ext uri="{FF2B5EF4-FFF2-40B4-BE49-F238E27FC236}">
                    <a16:creationId xmlns:a16="http://schemas.microsoft.com/office/drawing/2014/main" id="{16C1B96E-2C1D-DD44-9613-77D27B9BBD2F}"/>
                  </a:ext>
                </a:extLst>
              </p:cNvPr>
              <p:cNvSpPr>
                <a:spLocks/>
              </p:cNvSpPr>
              <p:nvPr/>
            </p:nvSpPr>
            <p:spPr bwMode="auto">
              <a:xfrm>
                <a:off x="2747" y="1515"/>
                <a:ext cx="107" cy="5"/>
              </a:xfrm>
              <a:custGeom>
                <a:avLst/>
                <a:gdLst/>
                <a:ahLst/>
                <a:cxnLst>
                  <a:cxn ang="0">
                    <a:pos x="306" y="8"/>
                  </a:cxn>
                  <a:cxn ang="0">
                    <a:pos x="314" y="0"/>
                  </a:cxn>
                  <a:cxn ang="0">
                    <a:pos x="0" y="0"/>
                  </a:cxn>
                  <a:cxn ang="0">
                    <a:pos x="0" y="15"/>
                  </a:cxn>
                  <a:cxn ang="0">
                    <a:pos x="314" y="15"/>
                  </a:cxn>
                  <a:cxn ang="0">
                    <a:pos x="321" y="8"/>
                  </a:cxn>
                  <a:cxn ang="0">
                    <a:pos x="314" y="15"/>
                  </a:cxn>
                  <a:cxn ang="0">
                    <a:pos x="318" y="12"/>
                  </a:cxn>
                  <a:cxn ang="0">
                    <a:pos x="321" y="8"/>
                  </a:cxn>
                  <a:cxn ang="0">
                    <a:pos x="318" y="3"/>
                  </a:cxn>
                  <a:cxn ang="0">
                    <a:pos x="314" y="0"/>
                  </a:cxn>
                  <a:cxn ang="0">
                    <a:pos x="306" y="8"/>
                  </a:cxn>
                </a:cxnLst>
                <a:rect l="0" t="0" r="r" b="b"/>
                <a:pathLst>
                  <a:path w="321" h="15">
                    <a:moveTo>
                      <a:pt x="306" y="8"/>
                    </a:moveTo>
                    <a:lnTo>
                      <a:pt x="314" y="0"/>
                    </a:lnTo>
                    <a:lnTo>
                      <a:pt x="0" y="0"/>
                    </a:lnTo>
                    <a:lnTo>
                      <a:pt x="0" y="15"/>
                    </a:lnTo>
                    <a:lnTo>
                      <a:pt x="314" y="15"/>
                    </a:lnTo>
                    <a:lnTo>
                      <a:pt x="321" y="8"/>
                    </a:lnTo>
                    <a:lnTo>
                      <a:pt x="314" y="15"/>
                    </a:lnTo>
                    <a:lnTo>
                      <a:pt x="318" y="12"/>
                    </a:lnTo>
                    <a:lnTo>
                      <a:pt x="321" y="8"/>
                    </a:lnTo>
                    <a:lnTo>
                      <a:pt x="318" y="3"/>
                    </a:lnTo>
                    <a:lnTo>
                      <a:pt x="314" y="0"/>
                    </a:lnTo>
                    <a:lnTo>
                      <a:pt x="306" y="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95">
                <a:extLst>
                  <a:ext uri="{FF2B5EF4-FFF2-40B4-BE49-F238E27FC236}">
                    <a16:creationId xmlns:a16="http://schemas.microsoft.com/office/drawing/2014/main" id="{DC04994D-63D2-C645-929F-9720A28BFC72}"/>
                  </a:ext>
                </a:extLst>
              </p:cNvPr>
              <p:cNvSpPr>
                <a:spLocks/>
              </p:cNvSpPr>
              <p:nvPr/>
            </p:nvSpPr>
            <p:spPr bwMode="auto">
              <a:xfrm>
                <a:off x="2849" y="1447"/>
                <a:ext cx="5" cy="71"/>
              </a:xfrm>
              <a:custGeom>
                <a:avLst/>
                <a:gdLst/>
                <a:ahLst/>
                <a:cxnLst>
                  <a:cxn ang="0">
                    <a:pos x="8" y="15"/>
                  </a:cxn>
                  <a:cxn ang="0">
                    <a:pos x="0" y="8"/>
                  </a:cxn>
                  <a:cxn ang="0">
                    <a:pos x="0" y="57"/>
                  </a:cxn>
                  <a:cxn ang="0">
                    <a:pos x="0" y="125"/>
                  </a:cxn>
                  <a:cxn ang="0">
                    <a:pos x="0" y="187"/>
                  </a:cxn>
                  <a:cxn ang="0">
                    <a:pos x="0" y="214"/>
                  </a:cxn>
                  <a:cxn ang="0">
                    <a:pos x="15" y="214"/>
                  </a:cxn>
                  <a:cxn ang="0">
                    <a:pos x="15" y="187"/>
                  </a:cxn>
                  <a:cxn ang="0">
                    <a:pos x="15" y="125"/>
                  </a:cxn>
                  <a:cxn ang="0">
                    <a:pos x="15" y="57"/>
                  </a:cxn>
                  <a:cxn ang="0">
                    <a:pos x="15" y="8"/>
                  </a:cxn>
                  <a:cxn ang="0">
                    <a:pos x="8" y="0"/>
                  </a:cxn>
                  <a:cxn ang="0">
                    <a:pos x="15" y="8"/>
                  </a:cxn>
                  <a:cxn ang="0">
                    <a:pos x="12" y="3"/>
                  </a:cxn>
                  <a:cxn ang="0">
                    <a:pos x="8" y="0"/>
                  </a:cxn>
                  <a:cxn ang="0">
                    <a:pos x="3" y="3"/>
                  </a:cxn>
                  <a:cxn ang="0">
                    <a:pos x="0" y="8"/>
                  </a:cxn>
                  <a:cxn ang="0">
                    <a:pos x="8" y="15"/>
                  </a:cxn>
                </a:cxnLst>
                <a:rect l="0" t="0" r="r" b="b"/>
                <a:pathLst>
                  <a:path w="15" h="214">
                    <a:moveTo>
                      <a:pt x="8" y="15"/>
                    </a:moveTo>
                    <a:lnTo>
                      <a:pt x="0" y="8"/>
                    </a:lnTo>
                    <a:lnTo>
                      <a:pt x="0" y="57"/>
                    </a:lnTo>
                    <a:lnTo>
                      <a:pt x="0" y="125"/>
                    </a:lnTo>
                    <a:lnTo>
                      <a:pt x="0" y="187"/>
                    </a:lnTo>
                    <a:lnTo>
                      <a:pt x="0" y="214"/>
                    </a:lnTo>
                    <a:lnTo>
                      <a:pt x="15" y="214"/>
                    </a:lnTo>
                    <a:lnTo>
                      <a:pt x="15" y="187"/>
                    </a:lnTo>
                    <a:lnTo>
                      <a:pt x="15" y="125"/>
                    </a:lnTo>
                    <a:lnTo>
                      <a:pt x="15" y="57"/>
                    </a:lnTo>
                    <a:lnTo>
                      <a:pt x="15" y="8"/>
                    </a:lnTo>
                    <a:lnTo>
                      <a:pt x="8" y="0"/>
                    </a:lnTo>
                    <a:lnTo>
                      <a:pt x="15" y="8"/>
                    </a:lnTo>
                    <a:lnTo>
                      <a:pt x="12" y="3"/>
                    </a:lnTo>
                    <a:lnTo>
                      <a:pt x="8" y="0"/>
                    </a:lnTo>
                    <a:lnTo>
                      <a:pt x="3" y="3"/>
                    </a:lnTo>
                    <a:lnTo>
                      <a:pt x="0" y="8"/>
                    </a:lnTo>
                    <a:lnTo>
                      <a:pt x="8"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96">
                <a:extLst>
                  <a:ext uri="{FF2B5EF4-FFF2-40B4-BE49-F238E27FC236}">
                    <a16:creationId xmlns:a16="http://schemas.microsoft.com/office/drawing/2014/main" id="{574A9246-D3FA-8B44-8876-38A95D7E72B1}"/>
                  </a:ext>
                </a:extLst>
              </p:cNvPr>
              <p:cNvSpPr>
                <a:spLocks/>
              </p:cNvSpPr>
              <p:nvPr/>
            </p:nvSpPr>
            <p:spPr bwMode="auto">
              <a:xfrm>
                <a:off x="2744" y="1447"/>
                <a:ext cx="107" cy="5"/>
              </a:xfrm>
              <a:custGeom>
                <a:avLst/>
                <a:gdLst/>
                <a:ahLst/>
                <a:cxnLst>
                  <a:cxn ang="0">
                    <a:pos x="15" y="8"/>
                  </a:cxn>
                  <a:cxn ang="0">
                    <a:pos x="8" y="15"/>
                  </a:cxn>
                  <a:cxn ang="0">
                    <a:pos x="322" y="15"/>
                  </a:cxn>
                  <a:cxn ang="0">
                    <a:pos x="322" y="0"/>
                  </a:cxn>
                  <a:cxn ang="0">
                    <a:pos x="8" y="0"/>
                  </a:cxn>
                  <a:cxn ang="0">
                    <a:pos x="0" y="8"/>
                  </a:cxn>
                  <a:cxn ang="0">
                    <a:pos x="8" y="0"/>
                  </a:cxn>
                  <a:cxn ang="0">
                    <a:pos x="3" y="3"/>
                  </a:cxn>
                  <a:cxn ang="0">
                    <a:pos x="2" y="8"/>
                  </a:cxn>
                  <a:cxn ang="0">
                    <a:pos x="3" y="12"/>
                  </a:cxn>
                  <a:cxn ang="0">
                    <a:pos x="8" y="15"/>
                  </a:cxn>
                  <a:cxn ang="0">
                    <a:pos x="15" y="8"/>
                  </a:cxn>
                </a:cxnLst>
                <a:rect l="0" t="0" r="r" b="b"/>
                <a:pathLst>
                  <a:path w="322" h="15">
                    <a:moveTo>
                      <a:pt x="15" y="8"/>
                    </a:moveTo>
                    <a:lnTo>
                      <a:pt x="8" y="15"/>
                    </a:lnTo>
                    <a:lnTo>
                      <a:pt x="322" y="15"/>
                    </a:lnTo>
                    <a:lnTo>
                      <a:pt x="322" y="0"/>
                    </a:lnTo>
                    <a:lnTo>
                      <a:pt x="8" y="0"/>
                    </a:lnTo>
                    <a:lnTo>
                      <a:pt x="0" y="8"/>
                    </a:lnTo>
                    <a:lnTo>
                      <a:pt x="8" y="0"/>
                    </a:lnTo>
                    <a:lnTo>
                      <a:pt x="3" y="3"/>
                    </a:lnTo>
                    <a:lnTo>
                      <a:pt x="2" y="8"/>
                    </a:lnTo>
                    <a:lnTo>
                      <a:pt x="3" y="12"/>
                    </a:lnTo>
                    <a:lnTo>
                      <a:pt x="8" y="15"/>
                    </a:lnTo>
                    <a:lnTo>
                      <a:pt x="15" y="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331">
              <a:extLst>
                <a:ext uri="{FF2B5EF4-FFF2-40B4-BE49-F238E27FC236}">
                  <a16:creationId xmlns:a16="http://schemas.microsoft.com/office/drawing/2014/main" id="{0B32E6C6-DEE4-F943-8949-EE902859089E}"/>
                </a:ext>
              </a:extLst>
            </p:cNvPr>
            <p:cNvGrpSpPr>
              <a:grpSpLocks/>
            </p:cNvGrpSpPr>
            <p:nvPr/>
          </p:nvGrpSpPr>
          <p:grpSpPr bwMode="auto">
            <a:xfrm>
              <a:off x="636898" y="1719101"/>
              <a:ext cx="1174750" cy="506413"/>
              <a:chOff x="424" y="1151"/>
              <a:chExt cx="740" cy="319"/>
            </a:xfrm>
          </p:grpSpPr>
          <p:sp>
            <p:nvSpPr>
              <p:cNvPr id="670" name="Freeform 198">
                <a:extLst>
                  <a:ext uri="{FF2B5EF4-FFF2-40B4-BE49-F238E27FC236}">
                    <a16:creationId xmlns:a16="http://schemas.microsoft.com/office/drawing/2014/main" id="{04FB1DA0-5E3D-B04E-B13C-27AA5916F16D}"/>
                  </a:ext>
                </a:extLst>
              </p:cNvPr>
              <p:cNvSpPr>
                <a:spLocks/>
              </p:cNvSpPr>
              <p:nvPr/>
            </p:nvSpPr>
            <p:spPr bwMode="auto">
              <a:xfrm>
                <a:off x="949" y="1328"/>
                <a:ext cx="215" cy="141"/>
              </a:xfrm>
              <a:custGeom>
                <a:avLst/>
                <a:gdLst/>
                <a:ahLst/>
                <a:cxnLst>
                  <a:cxn ang="0">
                    <a:pos x="531" y="22"/>
                  </a:cxn>
                  <a:cxn ang="0">
                    <a:pos x="505" y="17"/>
                  </a:cxn>
                  <a:cxn ang="0">
                    <a:pos x="478" y="13"/>
                  </a:cxn>
                  <a:cxn ang="0">
                    <a:pos x="453" y="8"/>
                  </a:cxn>
                  <a:cxn ang="0">
                    <a:pos x="429" y="6"/>
                  </a:cxn>
                  <a:cxn ang="0">
                    <a:pos x="404" y="4"/>
                  </a:cxn>
                  <a:cxn ang="0">
                    <a:pos x="382" y="1"/>
                  </a:cxn>
                  <a:cxn ang="0">
                    <a:pos x="360" y="1"/>
                  </a:cxn>
                  <a:cxn ang="0">
                    <a:pos x="339" y="0"/>
                  </a:cxn>
                  <a:cxn ang="0">
                    <a:pos x="318" y="0"/>
                  </a:cxn>
                  <a:cxn ang="0">
                    <a:pos x="300" y="0"/>
                  </a:cxn>
                  <a:cxn ang="0">
                    <a:pos x="283" y="0"/>
                  </a:cxn>
                  <a:cxn ang="0">
                    <a:pos x="266" y="1"/>
                  </a:cxn>
                  <a:cxn ang="0">
                    <a:pos x="250" y="1"/>
                  </a:cxn>
                  <a:cxn ang="0">
                    <a:pos x="237" y="3"/>
                  </a:cxn>
                  <a:cxn ang="0">
                    <a:pos x="225" y="4"/>
                  </a:cxn>
                  <a:cxn ang="0">
                    <a:pos x="214" y="6"/>
                  </a:cxn>
                  <a:cxn ang="0">
                    <a:pos x="189" y="11"/>
                  </a:cxn>
                  <a:cxn ang="0">
                    <a:pos x="169" y="19"/>
                  </a:cxn>
                  <a:cxn ang="0">
                    <a:pos x="154" y="29"/>
                  </a:cxn>
                  <a:cxn ang="0">
                    <a:pos x="140" y="41"/>
                  </a:cxn>
                  <a:cxn ang="0">
                    <a:pos x="132" y="53"/>
                  </a:cxn>
                  <a:cxn ang="0">
                    <a:pos x="124" y="66"/>
                  </a:cxn>
                  <a:cxn ang="0">
                    <a:pos x="118" y="80"/>
                  </a:cxn>
                  <a:cxn ang="0">
                    <a:pos x="114" y="93"/>
                  </a:cxn>
                  <a:cxn ang="0">
                    <a:pos x="106" y="115"/>
                  </a:cxn>
                  <a:cxn ang="0">
                    <a:pos x="92" y="157"/>
                  </a:cxn>
                  <a:cxn ang="0">
                    <a:pos x="74" y="209"/>
                  </a:cxn>
                  <a:cxn ang="0">
                    <a:pos x="53" y="268"/>
                  </a:cxn>
                  <a:cxn ang="0">
                    <a:pos x="34" y="325"/>
                  </a:cxn>
                  <a:cxn ang="0">
                    <a:pos x="16" y="373"/>
                  </a:cxn>
                  <a:cxn ang="0">
                    <a:pos x="4" y="408"/>
                  </a:cxn>
                  <a:cxn ang="0">
                    <a:pos x="0" y="421"/>
                  </a:cxn>
                  <a:cxn ang="0">
                    <a:pos x="592" y="421"/>
                  </a:cxn>
                  <a:cxn ang="0">
                    <a:pos x="595" y="409"/>
                  </a:cxn>
                  <a:cxn ang="0">
                    <a:pos x="601" y="378"/>
                  </a:cxn>
                  <a:cxn ang="0">
                    <a:pos x="610" y="333"/>
                  </a:cxn>
                  <a:cxn ang="0">
                    <a:pos x="620" y="281"/>
                  </a:cxn>
                  <a:cxn ang="0">
                    <a:pos x="630" y="227"/>
                  </a:cxn>
                  <a:cxn ang="0">
                    <a:pos x="639" y="178"/>
                  </a:cxn>
                  <a:cxn ang="0">
                    <a:pos x="644" y="138"/>
                  </a:cxn>
                  <a:cxn ang="0">
                    <a:pos x="645" y="114"/>
                  </a:cxn>
                  <a:cxn ang="0">
                    <a:pos x="642" y="100"/>
                  </a:cxn>
                  <a:cxn ang="0">
                    <a:pos x="633" y="87"/>
                  </a:cxn>
                  <a:cxn ang="0">
                    <a:pos x="623" y="72"/>
                  </a:cxn>
                  <a:cxn ang="0">
                    <a:pos x="610" y="59"/>
                  </a:cxn>
                  <a:cxn ang="0">
                    <a:pos x="593" y="47"/>
                  </a:cxn>
                  <a:cxn ang="0">
                    <a:pos x="574" y="37"/>
                  </a:cxn>
                  <a:cxn ang="0">
                    <a:pos x="553" y="28"/>
                  </a:cxn>
                  <a:cxn ang="0">
                    <a:pos x="531" y="22"/>
                  </a:cxn>
                </a:cxnLst>
                <a:rect l="0" t="0" r="r" b="b"/>
                <a:pathLst>
                  <a:path w="645" h="421">
                    <a:moveTo>
                      <a:pt x="531" y="22"/>
                    </a:moveTo>
                    <a:lnTo>
                      <a:pt x="505" y="17"/>
                    </a:lnTo>
                    <a:lnTo>
                      <a:pt x="478" y="13"/>
                    </a:lnTo>
                    <a:lnTo>
                      <a:pt x="453" y="8"/>
                    </a:lnTo>
                    <a:lnTo>
                      <a:pt x="429" y="6"/>
                    </a:lnTo>
                    <a:lnTo>
                      <a:pt x="404" y="4"/>
                    </a:lnTo>
                    <a:lnTo>
                      <a:pt x="382" y="1"/>
                    </a:lnTo>
                    <a:lnTo>
                      <a:pt x="360" y="1"/>
                    </a:lnTo>
                    <a:lnTo>
                      <a:pt x="339" y="0"/>
                    </a:lnTo>
                    <a:lnTo>
                      <a:pt x="318" y="0"/>
                    </a:lnTo>
                    <a:lnTo>
                      <a:pt x="300" y="0"/>
                    </a:lnTo>
                    <a:lnTo>
                      <a:pt x="283" y="0"/>
                    </a:lnTo>
                    <a:lnTo>
                      <a:pt x="266" y="1"/>
                    </a:lnTo>
                    <a:lnTo>
                      <a:pt x="250" y="1"/>
                    </a:lnTo>
                    <a:lnTo>
                      <a:pt x="237" y="3"/>
                    </a:lnTo>
                    <a:lnTo>
                      <a:pt x="225" y="4"/>
                    </a:lnTo>
                    <a:lnTo>
                      <a:pt x="214" y="6"/>
                    </a:lnTo>
                    <a:lnTo>
                      <a:pt x="189" y="11"/>
                    </a:lnTo>
                    <a:lnTo>
                      <a:pt x="169" y="19"/>
                    </a:lnTo>
                    <a:lnTo>
                      <a:pt x="154" y="29"/>
                    </a:lnTo>
                    <a:lnTo>
                      <a:pt x="140" y="41"/>
                    </a:lnTo>
                    <a:lnTo>
                      <a:pt x="132" y="53"/>
                    </a:lnTo>
                    <a:lnTo>
                      <a:pt x="124" y="66"/>
                    </a:lnTo>
                    <a:lnTo>
                      <a:pt x="118" y="80"/>
                    </a:lnTo>
                    <a:lnTo>
                      <a:pt x="114" y="93"/>
                    </a:lnTo>
                    <a:lnTo>
                      <a:pt x="106" y="115"/>
                    </a:lnTo>
                    <a:lnTo>
                      <a:pt x="92" y="157"/>
                    </a:lnTo>
                    <a:lnTo>
                      <a:pt x="74" y="209"/>
                    </a:lnTo>
                    <a:lnTo>
                      <a:pt x="53" y="268"/>
                    </a:lnTo>
                    <a:lnTo>
                      <a:pt x="34" y="325"/>
                    </a:lnTo>
                    <a:lnTo>
                      <a:pt x="16" y="373"/>
                    </a:lnTo>
                    <a:lnTo>
                      <a:pt x="4" y="408"/>
                    </a:lnTo>
                    <a:lnTo>
                      <a:pt x="0" y="421"/>
                    </a:lnTo>
                    <a:lnTo>
                      <a:pt x="592" y="421"/>
                    </a:lnTo>
                    <a:lnTo>
                      <a:pt x="595" y="409"/>
                    </a:lnTo>
                    <a:lnTo>
                      <a:pt x="601" y="378"/>
                    </a:lnTo>
                    <a:lnTo>
                      <a:pt x="610" y="333"/>
                    </a:lnTo>
                    <a:lnTo>
                      <a:pt x="620" y="281"/>
                    </a:lnTo>
                    <a:lnTo>
                      <a:pt x="630" y="227"/>
                    </a:lnTo>
                    <a:lnTo>
                      <a:pt x="639" y="178"/>
                    </a:lnTo>
                    <a:lnTo>
                      <a:pt x="644" y="138"/>
                    </a:lnTo>
                    <a:lnTo>
                      <a:pt x="645" y="114"/>
                    </a:lnTo>
                    <a:lnTo>
                      <a:pt x="642" y="100"/>
                    </a:lnTo>
                    <a:lnTo>
                      <a:pt x="633" y="87"/>
                    </a:lnTo>
                    <a:lnTo>
                      <a:pt x="623" y="72"/>
                    </a:lnTo>
                    <a:lnTo>
                      <a:pt x="610" y="59"/>
                    </a:lnTo>
                    <a:lnTo>
                      <a:pt x="593" y="47"/>
                    </a:lnTo>
                    <a:lnTo>
                      <a:pt x="574" y="37"/>
                    </a:lnTo>
                    <a:lnTo>
                      <a:pt x="553" y="28"/>
                    </a:lnTo>
                    <a:lnTo>
                      <a:pt x="531" y="22"/>
                    </a:lnTo>
                    <a:close/>
                  </a:path>
                </a:pathLst>
              </a:custGeom>
              <a:solidFill>
                <a:srgbClr val="7FD8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199">
                <a:extLst>
                  <a:ext uri="{FF2B5EF4-FFF2-40B4-BE49-F238E27FC236}">
                    <a16:creationId xmlns:a16="http://schemas.microsoft.com/office/drawing/2014/main" id="{585FB738-3C90-084C-8307-D692DD6C5456}"/>
                  </a:ext>
                </a:extLst>
              </p:cNvPr>
              <p:cNvSpPr>
                <a:spLocks/>
              </p:cNvSpPr>
              <p:nvPr/>
            </p:nvSpPr>
            <p:spPr bwMode="auto">
              <a:xfrm>
                <a:off x="944" y="1236"/>
                <a:ext cx="206" cy="195"/>
              </a:xfrm>
              <a:custGeom>
                <a:avLst/>
                <a:gdLst/>
                <a:ahLst/>
                <a:cxnLst>
                  <a:cxn ang="0">
                    <a:pos x="156" y="458"/>
                  </a:cxn>
                  <a:cxn ang="0">
                    <a:pos x="59" y="455"/>
                  </a:cxn>
                  <a:cxn ang="0">
                    <a:pos x="0" y="455"/>
                  </a:cxn>
                  <a:cxn ang="0">
                    <a:pos x="22" y="296"/>
                  </a:cxn>
                  <a:cxn ang="0">
                    <a:pos x="32" y="224"/>
                  </a:cxn>
                  <a:cxn ang="0">
                    <a:pos x="38" y="207"/>
                  </a:cxn>
                  <a:cxn ang="0">
                    <a:pos x="59" y="169"/>
                  </a:cxn>
                  <a:cxn ang="0">
                    <a:pos x="69" y="124"/>
                  </a:cxn>
                  <a:cxn ang="0">
                    <a:pos x="90" y="90"/>
                  </a:cxn>
                  <a:cxn ang="0">
                    <a:pos x="114" y="65"/>
                  </a:cxn>
                  <a:cxn ang="0">
                    <a:pos x="143" y="52"/>
                  </a:cxn>
                  <a:cxn ang="0">
                    <a:pos x="161" y="69"/>
                  </a:cxn>
                  <a:cxn ang="0">
                    <a:pos x="183" y="71"/>
                  </a:cxn>
                  <a:cxn ang="0">
                    <a:pos x="202" y="81"/>
                  </a:cxn>
                  <a:cxn ang="0">
                    <a:pos x="232" y="103"/>
                  </a:cxn>
                  <a:cxn ang="0">
                    <a:pos x="269" y="77"/>
                  </a:cxn>
                  <a:cxn ang="0">
                    <a:pos x="306" y="26"/>
                  </a:cxn>
                  <a:cxn ang="0">
                    <a:pos x="324" y="1"/>
                  </a:cxn>
                  <a:cxn ang="0">
                    <a:pos x="344" y="11"/>
                  </a:cxn>
                  <a:cxn ang="0">
                    <a:pos x="361" y="20"/>
                  </a:cxn>
                  <a:cxn ang="0">
                    <a:pos x="365" y="26"/>
                  </a:cxn>
                  <a:cxn ang="0">
                    <a:pos x="374" y="31"/>
                  </a:cxn>
                  <a:cxn ang="0">
                    <a:pos x="392" y="37"/>
                  </a:cxn>
                  <a:cxn ang="0">
                    <a:pos x="421" y="46"/>
                  </a:cxn>
                  <a:cxn ang="0">
                    <a:pos x="464" y="60"/>
                  </a:cxn>
                  <a:cxn ang="0">
                    <a:pos x="497" y="77"/>
                  </a:cxn>
                  <a:cxn ang="0">
                    <a:pos x="537" y="108"/>
                  </a:cxn>
                  <a:cxn ang="0">
                    <a:pos x="571" y="145"/>
                  </a:cxn>
                  <a:cxn ang="0">
                    <a:pos x="580" y="163"/>
                  </a:cxn>
                  <a:cxn ang="0">
                    <a:pos x="581" y="178"/>
                  </a:cxn>
                  <a:cxn ang="0">
                    <a:pos x="583" y="188"/>
                  </a:cxn>
                  <a:cxn ang="0">
                    <a:pos x="593" y="274"/>
                  </a:cxn>
                  <a:cxn ang="0">
                    <a:pos x="593" y="308"/>
                  </a:cxn>
                  <a:cxn ang="0">
                    <a:pos x="600" y="336"/>
                  </a:cxn>
                  <a:cxn ang="0">
                    <a:pos x="612" y="375"/>
                  </a:cxn>
                  <a:cxn ang="0">
                    <a:pos x="618" y="409"/>
                  </a:cxn>
                  <a:cxn ang="0">
                    <a:pos x="608" y="437"/>
                  </a:cxn>
                  <a:cxn ang="0">
                    <a:pos x="609" y="463"/>
                  </a:cxn>
                  <a:cxn ang="0">
                    <a:pos x="608" y="483"/>
                  </a:cxn>
                  <a:cxn ang="0">
                    <a:pos x="592" y="529"/>
                  </a:cxn>
                  <a:cxn ang="0">
                    <a:pos x="581" y="556"/>
                  </a:cxn>
                  <a:cxn ang="0">
                    <a:pos x="561" y="566"/>
                  </a:cxn>
                  <a:cxn ang="0">
                    <a:pos x="529" y="584"/>
                  </a:cxn>
                  <a:cxn ang="0">
                    <a:pos x="510" y="584"/>
                  </a:cxn>
                  <a:cxn ang="0">
                    <a:pos x="482" y="581"/>
                  </a:cxn>
                  <a:cxn ang="0">
                    <a:pos x="457" y="577"/>
                  </a:cxn>
                  <a:cxn ang="0">
                    <a:pos x="436" y="572"/>
                  </a:cxn>
                  <a:cxn ang="0">
                    <a:pos x="415" y="565"/>
                  </a:cxn>
                  <a:cxn ang="0">
                    <a:pos x="370" y="546"/>
                  </a:cxn>
                  <a:cxn ang="0">
                    <a:pos x="304" y="526"/>
                  </a:cxn>
                  <a:cxn ang="0">
                    <a:pos x="228" y="516"/>
                  </a:cxn>
                  <a:cxn ang="0">
                    <a:pos x="220" y="504"/>
                  </a:cxn>
                  <a:cxn ang="0">
                    <a:pos x="226" y="480"/>
                  </a:cxn>
                </a:cxnLst>
                <a:rect l="0" t="0" r="r" b="b"/>
                <a:pathLst>
                  <a:path w="618" h="584">
                    <a:moveTo>
                      <a:pt x="232" y="465"/>
                    </a:moveTo>
                    <a:lnTo>
                      <a:pt x="193" y="461"/>
                    </a:lnTo>
                    <a:lnTo>
                      <a:pt x="156" y="458"/>
                    </a:lnTo>
                    <a:lnTo>
                      <a:pt x="121" y="455"/>
                    </a:lnTo>
                    <a:lnTo>
                      <a:pt x="88" y="455"/>
                    </a:lnTo>
                    <a:lnTo>
                      <a:pt x="59" y="455"/>
                    </a:lnTo>
                    <a:lnTo>
                      <a:pt x="34" y="455"/>
                    </a:lnTo>
                    <a:lnTo>
                      <a:pt x="14" y="455"/>
                    </a:lnTo>
                    <a:lnTo>
                      <a:pt x="0" y="455"/>
                    </a:lnTo>
                    <a:lnTo>
                      <a:pt x="3" y="430"/>
                    </a:lnTo>
                    <a:lnTo>
                      <a:pt x="11" y="369"/>
                    </a:lnTo>
                    <a:lnTo>
                      <a:pt x="22" y="296"/>
                    </a:lnTo>
                    <a:lnTo>
                      <a:pt x="31" y="238"/>
                    </a:lnTo>
                    <a:lnTo>
                      <a:pt x="32" y="231"/>
                    </a:lnTo>
                    <a:lnTo>
                      <a:pt x="32" y="224"/>
                    </a:lnTo>
                    <a:lnTo>
                      <a:pt x="34" y="219"/>
                    </a:lnTo>
                    <a:lnTo>
                      <a:pt x="34" y="218"/>
                    </a:lnTo>
                    <a:lnTo>
                      <a:pt x="38" y="207"/>
                    </a:lnTo>
                    <a:lnTo>
                      <a:pt x="45" y="192"/>
                    </a:lnTo>
                    <a:lnTo>
                      <a:pt x="53" y="179"/>
                    </a:lnTo>
                    <a:lnTo>
                      <a:pt x="59" y="169"/>
                    </a:lnTo>
                    <a:lnTo>
                      <a:pt x="62" y="157"/>
                    </a:lnTo>
                    <a:lnTo>
                      <a:pt x="65" y="142"/>
                    </a:lnTo>
                    <a:lnTo>
                      <a:pt x="69" y="124"/>
                    </a:lnTo>
                    <a:lnTo>
                      <a:pt x="74" y="111"/>
                    </a:lnTo>
                    <a:lnTo>
                      <a:pt x="80" y="102"/>
                    </a:lnTo>
                    <a:lnTo>
                      <a:pt x="90" y="90"/>
                    </a:lnTo>
                    <a:lnTo>
                      <a:pt x="100" y="77"/>
                    </a:lnTo>
                    <a:lnTo>
                      <a:pt x="108" y="69"/>
                    </a:lnTo>
                    <a:lnTo>
                      <a:pt x="114" y="65"/>
                    </a:lnTo>
                    <a:lnTo>
                      <a:pt x="122" y="60"/>
                    </a:lnTo>
                    <a:lnTo>
                      <a:pt x="133" y="56"/>
                    </a:lnTo>
                    <a:lnTo>
                      <a:pt x="143" y="52"/>
                    </a:lnTo>
                    <a:lnTo>
                      <a:pt x="149" y="59"/>
                    </a:lnTo>
                    <a:lnTo>
                      <a:pt x="155" y="65"/>
                    </a:lnTo>
                    <a:lnTo>
                      <a:pt x="161" y="69"/>
                    </a:lnTo>
                    <a:lnTo>
                      <a:pt x="168" y="71"/>
                    </a:lnTo>
                    <a:lnTo>
                      <a:pt x="176" y="71"/>
                    </a:lnTo>
                    <a:lnTo>
                      <a:pt x="183" y="71"/>
                    </a:lnTo>
                    <a:lnTo>
                      <a:pt x="189" y="69"/>
                    </a:lnTo>
                    <a:lnTo>
                      <a:pt x="195" y="69"/>
                    </a:lnTo>
                    <a:lnTo>
                      <a:pt x="202" y="81"/>
                    </a:lnTo>
                    <a:lnTo>
                      <a:pt x="213" y="93"/>
                    </a:lnTo>
                    <a:lnTo>
                      <a:pt x="223" y="100"/>
                    </a:lnTo>
                    <a:lnTo>
                      <a:pt x="232" y="103"/>
                    </a:lnTo>
                    <a:lnTo>
                      <a:pt x="242" y="99"/>
                    </a:lnTo>
                    <a:lnTo>
                      <a:pt x="256" y="90"/>
                    </a:lnTo>
                    <a:lnTo>
                      <a:pt x="269" y="77"/>
                    </a:lnTo>
                    <a:lnTo>
                      <a:pt x="282" y="60"/>
                    </a:lnTo>
                    <a:lnTo>
                      <a:pt x="296" y="44"/>
                    </a:lnTo>
                    <a:lnTo>
                      <a:pt x="306" y="26"/>
                    </a:lnTo>
                    <a:lnTo>
                      <a:pt x="313" y="11"/>
                    </a:lnTo>
                    <a:lnTo>
                      <a:pt x="318" y="0"/>
                    </a:lnTo>
                    <a:lnTo>
                      <a:pt x="324" y="1"/>
                    </a:lnTo>
                    <a:lnTo>
                      <a:pt x="331" y="4"/>
                    </a:lnTo>
                    <a:lnTo>
                      <a:pt x="337" y="9"/>
                    </a:lnTo>
                    <a:lnTo>
                      <a:pt x="344" y="11"/>
                    </a:lnTo>
                    <a:lnTo>
                      <a:pt x="350" y="14"/>
                    </a:lnTo>
                    <a:lnTo>
                      <a:pt x="356" y="17"/>
                    </a:lnTo>
                    <a:lnTo>
                      <a:pt x="361" y="20"/>
                    </a:lnTo>
                    <a:lnTo>
                      <a:pt x="362" y="22"/>
                    </a:lnTo>
                    <a:lnTo>
                      <a:pt x="364" y="25"/>
                    </a:lnTo>
                    <a:lnTo>
                      <a:pt x="365" y="26"/>
                    </a:lnTo>
                    <a:lnTo>
                      <a:pt x="367" y="28"/>
                    </a:lnTo>
                    <a:lnTo>
                      <a:pt x="370" y="29"/>
                    </a:lnTo>
                    <a:lnTo>
                      <a:pt x="374" y="31"/>
                    </a:lnTo>
                    <a:lnTo>
                      <a:pt x="381" y="32"/>
                    </a:lnTo>
                    <a:lnTo>
                      <a:pt x="387" y="35"/>
                    </a:lnTo>
                    <a:lnTo>
                      <a:pt x="392" y="37"/>
                    </a:lnTo>
                    <a:lnTo>
                      <a:pt x="399" y="38"/>
                    </a:lnTo>
                    <a:lnTo>
                      <a:pt x="410" y="41"/>
                    </a:lnTo>
                    <a:lnTo>
                      <a:pt x="421" y="46"/>
                    </a:lnTo>
                    <a:lnTo>
                      <a:pt x="436" y="50"/>
                    </a:lnTo>
                    <a:lnTo>
                      <a:pt x="450" y="56"/>
                    </a:lnTo>
                    <a:lnTo>
                      <a:pt x="464" y="60"/>
                    </a:lnTo>
                    <a:lnTo>
                      <a:pt x="475" y="65"/>
                    </a:lnTo>
                    <a:lnTo>
                      <a:pt x="484" y="69"/>
                    </a:lnTo>
                    <a:lnTo>
                      <a:pt x="497" y="77"/>
                    </a:lnTo>
                    <a:lnTo>
                      <a:pt x="510" y="87"/>
                    </a:lnTo>
                    <a:lnTo>
                      <a:pt x="524" y="98"/>
                    </a:lnTo>
                    <a:lnTo>
                      <a:pt x="537" y="108"/>
                    </a:lnTo>
                    <a:lnTo>
                      <a:pt x="549" y="120"/>
                    </a:lnTo>
                    <a:lnTo>
                      <a:pt x="561" y="132"/>
                    </a:lnTo>
                    <a:lnTo>
                      <a:pt x="571" y="145"/>
                    </a:lnTo>
                    <a:lnTo>
                      <a:pt x="578" y="157"/>
                    </a:lnTo>
                    <a:lnTo>
                      <a:pt x="580" y="158"/>
                    </a:lnTo>
                    <a:lnTo>
                      <a:pt x="580" y="163"/>
                    </a:lnTo>
                    <a:lnTo>
                      <a:pt x="580" y="169"/>
                    </a:lnTo>
                    <a:lnTo>
                      <a:pt x="581" y="175"/>
                    </a:lnTo>
                    <a:lnTo>
                      <a:pt x="581" y="178"/>
                    </a:lnTo>
                    <a:lnTo>
                      <a:pt x="583" y="181"/>
                    </a:lnTo>
                    <a:lnTo>
                      <a:pt x="583" y="185"/>
                    </a:lnTo>
                    <a:lnTo>
                      <a:pt x="583" y="188"/>
                    </a:lnTo>
                    <a:lnTo>
                      <a:pt x="587" y="218"/>
                    </a:lnTo>
                    <a:lnTo>
                      <a:pt x="590" y="249"/>
                    </a:lnTo>
                    <a:lnTo>
                      <a:pt x="593" y="274"/>
                    </a:lnTo>
                    <a:lnTo>
                      <a:pt x="595" y="289"/>
                    </a:lnTo>
                    <a:lnTo>
                      <a:pt x="595" y="298"/>
                    </a:lnTo>
                    <a:lnTo>
                      <a:pt x="593" y="308"/>
                    </a:lnTo>
                    <a:lnTo>
                      <a:pt x="593" y="317"/>
                    </a:lnTo>
                    <a:lnTo>
                      <a:pt x="596" y="326"/>
                    </a:lnTo>
                    <a:lnTo>
                      <a:pt x="600" y="336"/>
                    </a:lnTo>
                    <a:lnTo>
                      <a:pt x="603" y="351"/>
                    </a:lnTo>
                    <a:lnTo>
                      <a:pt x="608" y="365"/>
                    </a:lnTo>
                    <a:lnTo>
                      <a:pt x="612" y="375"/>
                    </a:lnTo>
                    <a:lnTo>
                      <a:pt x="617" y="384"/>
                    </a:lnTo>
                    <a:lnTo>
                      <a:pt x="618" y="397"/>
                    </a:lnTo>
                    <a:lnTo>
                      <a:pt x="618" y="409"/>
                    </a:lnTo>
                    <a:lnTo>
                      <a:pt x="614" y="418"/>
                    </a:lnTo>
                    <a:lnTo>
                      <a:pt x="611" y="425"/>
                    </a:lnTo>
                    <a:lnTo>
                      <a:pt x="608" y="437"/>
                    </a:lnTo>
                    <a:lnTo>
                      <a:pt x="608" y="449"/>
                    </a:lnTo>
                    <a:lnTo>
                      <a:pt x="608" y="457"/>
                    </a:lnTo>
                    <a:lnTo>
                      <a:pt x="609" y="463"/>
                    </a:lnTo>
                    <a:lnTo>
                      <a:pt x="611" y="470"/>
                    </a:lnTo>
                    <a:lnTo>
                      <a:pt x="609" y="477"/>
                    </a:lnTo>
                    <a:lnTo>
                      <a:pt x="608" y="483"/>
                    </a:lnTo>
                    <a:lnTo>
                      <a:pt x="603" y="494"/>
                    </a:lnTo>
                    <a:lnTo>
                      <a:pt x="598" y="511"/>
                    </a:lnTo>
                    <a:lnTo>
                      <a:pt x="592" y="529"/>
                    </a:lnTo>
                    <a:lnTo>
                      <a:pt x="589" y="543"/>
                    </a:lnTo>
                    <a:lnTo>
                      <a:pt x="586" y="550"/>
                    </a:lnTo>
                    <a:lnTo>
                      <a:pt x="581" y="556"/>
                    </a:lnTo>
                    <a:lnTo>
                      <a:pt x="575" y="560"/>
                    </a:lnTo>
                    <a:lnTo>
                      <a:pt x="569" y="562"/>
                    </a:lnTo>
                    <a:lnTo>
                      <a:pt x="561" y="566"/>
                    </a:lnTo>
                    <a:lnTo>
                      <a:pt x="549" y="572"/>
                    </a:lnTo>
                    <a:lnTo>
                      <a:pt x="538" y="580"/>
                    </a:lnTo>
                    <a:lnTo>
                      <a:pt x="529" y="584"/>
                    </a:lnTo>
                    <a:lnTo>
                      <a:pt x="525" y="584"/>
                    </a:lnTo>
                    <a:lnTo>
                      <a:pt x="519" y="584"/>
                    </a:lnTo>
                    <a:lnTo>
                      <a:pt x="510" y="584"/>
                    </a:lnTo>
                    <a:lnTo>
                      <a:pt x="501" y="583"/>
                    </a:lnTo>
                    <a:lnTo>
                      <a:pt x="492" y="583"/>
                    </a:lnTo>
                    <a:lnTo>
                      <a:pt x="482" y="581"/>
                    </a:lnTo>
                    <a:lnTo>
                      <a:pt x="473" y="580"/>
                    </a:lnTo>
                    <a:lnTo>
                      <a:pt x="464" y="578"/>
                    </a:lnTo>
                    <a:lnTo>
                      <a:pt x="457" y="577"/>
                    </a:lnTo>
                    <a:lnTo>
                      <a:pt x="450" y="577"/>
                    </a:lnTo>
                    <a:lnTo>
                      <a:pt x="442" y="575"/>
                    </a:lnTo>
                    <a:lnTo>
                      <a:pt x="436" y="572"/>
                    </a:lnTo>
                    <a:lnTo>
                      <a:pt x="429" y="571"/>
                    </a:lnTo>
                    <a:lnTo>
                      <a:pt x="421" y="568"/>
                    </a:lnTo>
                    <a:lnTo>
                      <a:pt x="415" y="565"/>
                    </a:lnTo>
                    <a:lnTo>
                      <a:pt x="408" y="562"/>
                    </a:lnTo>
                    <a:lnTo>
                      <a:pt x="390" y="553"/>
                    </a:lnTo>
                    <a:lnTo>
                      <a:pt x="370" y="546"/>
                    </a:lnTo>
                    <a:lnTo>
                      <a:pt x="350" y="538"/>
                    </a:lnTo>
                    <a:lnTo>
                      <a:pt x="328" y="532"/>
                    </a:lnTo>
                    <a:lnTo>
                      <a:pt x="304" y="526"/>
                    </a:lnTo>
                    <a:lnTo>
                      <a:pt x="281" y="522"/>
                    </a:lnTo>
                    <a:lnTo>
                      <a:pt x="254" y="519"/>
                    </a:lnTo>
                    <a:lnTo>
                      <a:pt x="228" y="516"/>
                    </a:lnTo>
                    <a:lnTo>
                      <a:pt x="223" y="513"/>
                    </a:lnTo>
                    <a:lnTo>
                      <a:pt x="222" y="509"/>
                    </a:lnTo>
                    <a:lnTo>
                      <a:pt x="220" y="504"/>
                    </a:lnTo>
                    <a:lnTo>
                      <a:pt x="220" y="498"/>
                    </a:lnTo>
                    <a:lnTo>
                      <a:pt x="223" y="491"/>
                    </a:lnTo>
                    <a:lnTo>
                      <a:pt x="226" y="480"/>
                    </a:lnTo>
                    <a:lnTo>
                      <a:pt x="230" y="471"/>
                    </a:lnTo>
                    <a:lnTo>
                      <a:pt x="232" y="465"/>
                    </a:lnTo>
                    <a:close/>
                  </a:path>
                </a:pathLst>
              </a:custGeom>
              <a:solidFill>
                <a:srgbClr val="0000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200">
                <a:extLst>
                  <a:ext uri="{FF2B5EF4-FFF2-40B4-BE49-F238E27FC236}">
                    <a16:creationId xmlns:a16="http://schemas.microsoft.com/office/drawing/2014/main" id="{4F54FACC-5E23-0F4B-992B-2E7B48D4E386}"/>
                  </a:ext>
                </a:extLst>
              </p:cNvPr>
              <p:cNvSpPr>
                <a:spLocks/>
              </p:cNvSpPr>
              <p:nvPr/>
            </p:nvSpPr>
            <p:spPr bwMode="auto">
              <a:xfrm>
                <a:off x="1000" y="1238"/>
                <a:ext cx="49" cy="120"/>
              </a:xfrm>
              <a:custGeom>
                <a:avLst/>
                <a:gdLst/>
                <a:ahLst/>
                <a:cxnLst>
                  <a:cxn ang="0">
                    <a:pos x="28" y="63"/>
                  </a:cxn>
                  <a:cxn ang="0">
                    <a:pos x="35" y="75"/>
                  </a:cxn>
                  <a:cxn ang="0">
                    <a:pos x="46" y="87"/>
                  </a:cxn>
                  <a:cxn ang="0">
                    <a:pos x="56" y="94"/>
                  </a:cxn>
                  <a:cxn ang="0">
                    <a:pos x="65" y="97"/>
                  </a:cxn>
                  <a:cxn ang="0">
                    <a:pos x="69" y="97"/>
                  </a:cxn>
                  <a:cxn ang="0">
                    <a:pos x="74" y="94"/>
                  </a:cxn>
                  <a:cxn ang="0">
                    <a:pos x="78" y="93"/>
                  </a:cxn>
                  <a:cxn ang="0">
                    <a:pos x="84" y="89"/>
                  </a:cxn>
                  <a:cxn ang="0">
                    <a:pos x="95" y="80"/>
                  </a:cxn>
                  <a:cxn ang="0">
                    <a:pos x="103" y="71"/>
                  </a:cxn>
                  <a:cxn ang="0">
                    <a:pos x="114" y="59"/>
                  </a:cxn>
                  <a:cxn ang="0">
                    <a:pos x="123" y="46"/>
                  </a:cxn>
                  <a:cxn ang="0">
                    <a:pos x="132" y="34"/>
                  </a:cxn>
                  <a:cxn ang="0">
                    <a:pos x="139" y="22"/>
                  </a:cxn>
                  <a:cxn ang="0">
                    <a:pos x="145" y="10"/>
                  </a:cxn>
                  <a:cxn ang="0">
                    <a:pos x="149" y="0"/>
                  </a:cxn>
                  <a:cxn ang="0">
                    <a:pos x="142" y="25"/>
                  </a:cxn>
                  <a:cxn ang="0">
                    <a:pos x="136" y="53"/>
                  </a:cxn>
                  <a:cxn ang="0">
                    <a:pos x="132" y="83"/>
                  </a:cxn>
                  <a:cxn ang="0">
                    <a:pos x="127" y="112"/>
                  </a:cxn>
                  <a:cxn ang="0">
                    <a:pos x="121" y="142"/>
                  </a:cxn>
                  <a:cxn ang="0">
                    <a:pos x="115" y="172"/>
                  </a:cxn>
                  <a:cxn ang="0">
                    <a:pos x="108" y="200"/>
                  </a:cxn>
                  <a:cxn ang="0">
                    <a:pos x="98" y="225"/>
                  </a:cxn>
                  <a:cxn ang="0">
                    <a:pos x="87" y="250"/>
                  </a:cxn>
                  <a:cxn ang="0">
                    <a:pos x="77" y="276"/>
                  </a:cxn>
                  <a:cxn ang="0">
                    <a:pos x="66" y="301"/>
                  </a:cxn>
                  <a:cxn ang="0">
                    <a:pos x="58" y="327"/>
                  </a:cxn>
                  <a:cxn ang="0">
                    <a:pos x="49" y="356"/>
                  </a:cxn>
                  <a:cxn ang="0">
                    <a:pos x="47" y="357"/>
                  </a:cxn>
                  <a:cxn ang="0">
                    <a:pos x="47" y="357"/>
                  </a:cxn>
                  <a:cxn ang="0">
                    <a:pos x="47" y="357"/>
                  </a:cxn>
                  <a:cxn ang="0">
                    <a:pos x="46" y="359"/>
                  </a:cxn>
                  <a:cxn ang="0">
                    <a:pos x="37" y="353"/>
                  </a:cxn>
                  <a:cxn ang="0">
                    <a:pos x="26" y="342"/>
                  </a:cxn>
                  <a:cxn ang="0">
                    <a:pos x="16" y="332"/>
                  </a:cxn>
                  <a:cxn ang="0">
                    <a:pos x="7" y="322"/>
                  </a:cxn>
                  <a:cxn ang="0">
                    <a:pos x="6" y="277"/>
                  </a:cxn>
                  <a:cxn ang="0">
                    <a:pos x="4" y="243"/>
                  </a:cxn>
                  <a:cxn ang="0">
                    <a:pos x="1" y="213"/>
                  </a:cxn>
                  <a:cxn ang="0">
                    <a:pos x="0" y="189"/>
                  </a:cxn>
                  <a:cxn ang="0">
                    <a:pos x="0" y="176"/>
                  </a:cxn>
                  <a:cxn ang="0">
                    <a:pos x="1" y="160"/>
                  </a:cxn>
                  <a:cxn ang="0">
                    <a:pos x="4" y="138"/>
                  </a:cxn>
                  <a:cxn ang="0">
                    <a:pos x="9" y="114"/>
                  </a:cxn>
                  <a:cxn ang="0">
                    <a:pos x="12" y="92"/>
                  </a:cxn>
                  <a:cxn ang="0">
                    <a:pos x="15" y="86"/>
                  </a:cxn>
                  <a:cxn ang="0">
                    <a:pos x="18" y="78"/>
                  </a:cxn>
                  <a:cxn ang="0">
                    <a:pos x="22" y="69"/>
                  </a:cxn>
                  <a:cxn ang="0">
                    <a:pos x="28" y="63"/>
                  </a:cxn>
                </a:cxnLst>
                <a:rect l="0" t="0" r="r" b="b"/>
                <a:pathLst>
                  <a:path w="149" h="359">
                    <a:moveTo>
                      <a:pt x="28" y="63"/>
                    </a:moveTo>
                    <a:lnTo>
                      <a:pt x="35" y="75"/>
                    </a:lnTo>
                    <a:lnTo>
                      <a:pt x="46" y="87"/>
                    </a:lnTo>
                    <a:lnTo>
                      <a:pt x="56" y="94"/>
                    </a:lnTo>
                    <a:lnTo>
                      <a:pt x="65" y="97"/>
                    </a:lnTo>
                    <a:lnTo>
                      <a:pt x="69" y="97"/>
                    </a:lnTo>
                    <a:lnTo>
                      <a:pt x="74" y="94"/>
                    </a:lnTo>
                    <a:lnTo>
                      <a:pt x="78" y="93"/>
                    </a:lnTo>
                    <a:lnTo>
                      <a:pt x="84" y="89"/>
                    </a:lnTo>
                    <a:lnTo>
                      <a:pt x="95" y="80"/>
                    </a:lnTo>
                    <a:lnTo>
                      <a:pt x="103" y="71"/>
                    </a:lnTo>
                    <a:lnTo>
                      <a:pt x="114" y="59"/>
                    </a:lnTo>
                    <a:lnTo>
                      <a:pt x="123" y="46"/>
                    </a:lnTo>
                    <a:lnTo>
                      <a:pt x="132" y="34"/>
                    </a:lnTo>
                    <a:lnTo>
                      <a:pt x="139" y="22"/>
                    </a:lnTo>
                    <a:lnTo>
                      <a:pt x="145" y="10"/>
                    </a:lnTo>
                    <a:lnTo>
                      <a:pt x="149" y="0"/>
                    </a:lnTo>
                    <a:lnTo>
                      <a:pt x="142" y="25"/>
                    </a:lnTo>
                    <a:lnTo>
                      <a:pt x="136" y="53"/>
                    </a:lnTo>
                    <a:lnTo>
                      <a:pt x="132" y="83"/>
                    </a:lnTo>
                    <a:lnTo>
                      <a:pt x="127" y="112"/>
                    </a:lnTo>
                    <a:lnTo>
                      <a:pt x="121" y="142"/>
                    </a:lnTo>
                    <a:lnTo>
                      <a:pt x="115" y="172"/>
                    </a:lnTo>
                    <a:lnTo>
                      <a:pt x="108" y="200"/>
                    </a:lnTo>
                    <a:lnTo>
                      <a:pt x="98" y="225"/>
                    </a:lnTo>
                    <a:lnTo>
                      <a:pt x="87" y="250"/>
                    </a:lnTo>
                    <a:lnTo>
                      <a:pt x="77" y="276"/>
                    </a:lnTo>
                    <a:lnTo>
                      <a:pt x="66" y="301"/>
                    </a:lnTo>
                    <a:lnTo>
                      <a:pt x="58" y="327"/>
                    </a:lnTo>
                    <a:lnTo>
                      <a:pt x="49" y="356"/>
                    </a:lnTo>
                    <a:lnTo>
                      <a:pt x="47" y="357"/>
                    </a:lnTo>
                    <a:lnTo>
                      <a:pt x="47" y="357"/>
                    </a:lnTo>
                    <a:lnTo>
                      <a:pt x="47" y="357"/>
                    </a:lnTo>
                    <a:lnTo>
                      <a:pt x="46" y="359"/>
                    </a:lnTo>
                    <a:lnTo>
                      <a:pt x="37" y="353"/>
                    </a:lnTo>
                    <a:lnTo>
                      <a:pt x="26" y="342"/>
                    </a:lnTo>
                    <a:lnTo>
                      <a:pt x="16" y="332"/>
                    </a:lnTo>
                    <a:lnTo>
                      <a:pt x="7" y="322"/>
                    </a:lnTo>
                    <a:lnTo>
                      <a:pt x="6" y="277"/>
                    </a:lnTo>
                    <a:lnTo>
                      <a:pt x="4" y="243"/>
                    </a:lnTo>
                    <a:lnTo>
                      <a:pt x="1" y="213"/>
                    </a:lnTo>
                    <a:lnTo>
                      <a:pt x="0" y="189"/>
                    </a:lnTo>
                    <a:lnTo>
                      <a:pt x="0" y="176"/>
                    </a:lnTo>
                    <a:lnTo>
                      <a:pt x="1" y="160"/>
                    </a:lnTo>
                    <a:lnTo>
                      <a:pt x="4" y="138"/>
                    </a:lnTo>
                    <a:lnTo>
                      <a:pt x="9" y="114"/>
                    </a:lnTo>
                    <a:lnTo>
                      <a:pt x="12" y="92"/>
                    </a:lnTo>
                    <a:lnTo>
                      <a:pt x="15" y="86"/>
                    </a:lnTo>
                    <a:lnTo>
                      <a:pt x="18" y="78"/>
                    </a:lnTo>
                    <a:lnTo>
                      <a:pt x="22" y="69"/>
                    </a:lnTo>
                    <a:lnTo>
                      <a:pt x="28" y="63"/>
                    </a:lnTo>
                    <a:close/>
                  </a:path>
                </a:pathLst>
              </a:custGeom>
              <a:solidFill>
                <a:srgbClr val="FFE5E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201">
                <a:extLst>
                  <a:ext uri="{FF2B5EF4-FFF2-40B4-BE49-F238E27FC236}">
                    <a16:creationId xmlns:a16="http://schemas.microsoft.com/office/drawing/2014/main" id="{B2DDE317-69F1-EC47-A484-9EFAA9F90A75}"/>
                  </a:ext>
                </a:extLst>
              </p:cNvPr>
              <p:cNvSpPr>
                <a:spLocks/>
              </p:cNvSpPr>
              <p:nvPr/>
            </p:nvSpPr>
            <p:spPr bwMode="auto">
              <a:xfrm>
                <a:off x="1049" y="1236"/>
                <a:ext cx="89" cy="60"/>
              </a:xfrm>
              <a:custGeom>
                <a:avLst/>
                <a:gdLst/>
                <a:ahLst/>
                <a:cxnLst>
                  <a:cxn ang="0">
                    <a:pos x="111" y="95"/>
                  </a:cxn>
                  <a:cxn ang="0">
                    <a:pos x="104" y="105"/>
                  </a:cxn>
                  <a:cxn ang="0">
                    <a:pos x="102" y="115"/>
                  </a:cxn>
                  <a:cxn ang="0">
                    <a:pos x="101" y="126"/>
                  </a:cxn>
                  <a:cxn ang="0">
                    <a:pos x="104" y="127"/>
                  </a:cxn>
                  <a:cxn ang="0">
                    <a:pos x="114" y="120"/>
                  </a:cxn>
                  <a:cxn ang="0">
                    <a:pos x="125" y="114"/>
                  </a:cxn>
                  <a:cxn ang="0">
                    <a:pos x="138" y="111"/>
                  </a:cxn>
                  <a:cxn ang="0">
                    <a:pos x="142" y="115"/>
                  </a:cxn>
                  <a:cxn ang="0">
                    <a:pos x="128" y="130"/>
                  </a:cxn>
                  <a:cxn ang="0">
                    <a:pos x="119" y="146"/>
                  </a:cxn>
                  <a:cxn ang="0">
                    <a:pos x="108" y="173"/>
                  </a:cxn>
                  <a:cxn ang="0">
                    <a:pos x="111" y="179"/>
                  </a:cxn>
                  <a:cxn ang="0">
                    <a:pos x="123" y="172"/>
                  </a:cxn>
                  <a:cxn ang="0">
                    <a:pos x="136" y="160"/>
                  </a:cxn>
                  <a:cxn ang="0">
                    <a:pos x="150" y="151"/>
                  </a:cxn>
                  <a:cxn ang="0">
                    <a:pos x="159" y="148"/>
                  </a:cxn>
                  <a:cxn ang="0">
                    <a:pos x="176" y="142"/>
                  </a:cxn>
                  <a:cxn ang="0">
                    <a:pos x="197" y="139"/>
                  </a:cxn>
                  <a:cxn ang="0">
                    <a:pos x="213" y="138"/>
                  </a:cxn>
                  <a:cxn ang="0">
                    <a:pos x="218" y="146"/>
                  </a:cxn>
                  <a:cxn ang="0">
                    <a:pos x="225" y="170"/>
                  </a:cxn>
                  <a:cxn ang="0">
                    <a:pos x="234" y="175"/>
                  </a:cxn>
                  <a:cxn ang="0">
                    <a:pos x="256" y="172"/>
                  </a:cxn>
                  <a:cxn ang="0">
                    <a:pos x="264" y="169"/>
                  </a:cxn>
                  <a:cxn ang="0">
                    <a:pos x="264" y="158"/>
                  </a:cxn>
                  <a:cxn ang="0">
                    <a:pos x="255" y="145"/>
                  </a:cxn>
                  <a:cxn ang="0">
                    <a:pos x="233" y="120"/>
                  </a:cxn>
                  <a:cxn ang="0">
                    <a:pos x="208" y="98"/>
                  </a:cxn>
                  <a:cxn ang="0">
                    <a:pos x="181" y="77"/>
                  </a:cxn>
                  <a:cxn ang="0">
                    <a:pos x="159" y="65"/>
                  </a:cxn>
                  <a:cxn ang="0">
                    <a:pos x="134" y="56"/>
                  </a:cxn>
                  <a:cxn ang="0">
                    <a:pos x="105" y="46"/>
                  </a:cxn>
                  <a:cxn ang="0">
                    <a:pos x="83" y="38"/>
                  </a:cxn>
                  <a:cxn ang="0">
                    <a:pos x="71" y="35"/>
                  </a:cxn>
                  <a:cxn ang="0">
                    <a:pos x="58" y="31"/>
                  </a:cxn>
                  <a:cxn ang="0">
                    <a:pos x="51" y="28"/>
                  </a:cxn>
                  <a:cxn ang="0">
                    <a:pos x="48" y="25"/>
                  </a:cxn>
                  <a:cxn ang="0">
                    <a:pos x="45" y="20"/>
                  </a:cxn>
                  <a:cxn ang="0">
                    <a:pos x="34" y="14"/>
                  </a:cxn>
                  <a:cxn ang="0">
                    <a:pos x="21" y="9"/>
                  </a:cxn>
                  <a:cxn ang="0">
                    <a:pos x="8" y="1"/>
                  </a:cxn>
                  <a:cxn ang="0">
                    <a:pos x="2" y="1"/>
                  </a:cxn>
                  <a:cxn ang="0">
                    <a:pos x="0" y="4"/>
                  </a:cxn>
                  <a:cxn ang="0">
                    <a:pos x="3" y="16"/>
                  </a:cxn>
                  <a:cxn ang="0">
                    <a:pos x="8" y="23"/>
                  </a:cxn>
                  <a:cxn ang="0">
                    <a:pos x="15" y="26"/>
                  </a:cxn>
                  <a:cxn ang="0">
                    <a:pos x="25" y="31"/>
                  </a:cxn>
                  <a:cxn ang="0">
                    <a:pos x="37" y="35"/>
                  </a:cxn>
                  <a:cxn ang="0">
                    <a:pos x="42" y="41"/>
                  </a:cxn>
                  <a:cxn ang="0">
                    <a:pos x="43" y="53"/>
                  </a:cxn>
                  <a:cxn ang="0">
                    <a:pos x="40" y="84"/>
                  </a:cxn>
                  <a:cxn ang="0">
                    <a:pos x="46" y="87"/>
                  </a:cxn>
                  <a:cxn ang="0">
                    <a:pos x="58" y="75"/>
                  </a:cxn>
                  <a:cxn ang="0">
                    <a:pos x="64" y="74"/>
                  </a:cxn>
                  <a:cxn ang="0">
                    <a:pos x="73" y="78"/>
                  </a:cxn>
                  <a:cxn ang="0">
                    <a:pos x="79" y="84"/>
                  </a:cxn>
                  <a:cxn ang="0">
                    <a:pos x="89" y="89"/>
                  </a:cxn>
                  <a:cxn ang="0">
                    <a:pos x="99" y="89"/>
                  </a:cxn>
                  <a:cxn ang="0">
                    <a:pos x="110" y="90"/>
                  </a:cxn>
                </a:cxnLst>
                <a:rect l="0" t="0" r="r" b="b"/>
                <a:pathLst>
                  <a:path w="265" h="179">
                    <a:moveTo>
                      <a:pt x="114" y="92"/>
                    </a:moveTo>
                    <a:lnTo>
                      <a:pt x="111" y="95"/>
                    </a:lnTo>
                    <a:lnTo>
                      <a:pt x="108" y="99"/>
                    </a:lnTo>
                    <a:lnTo>
                      <a:pt x="104" y="105"/>
                    </a:lnTo>
                    <a:lnTo>
                      <a:pt x="102" y="111"/>
                    </a:lnTo>
                    <a:lnTo>
                      <a:pt x="102" y="115"/>
                    </a:lnTo>
                    <a:lnTo>
                      <a:pt x="102" y="120"/>
                    </a:lnTo>
                    <a:lnTo>
                      <a:pt x="101" y="126"/>
                    </a:lnTo>
                    <a:lnTo>
                      <a:pt x="101" y="130"/>
                    </a:lnTo>
                    <a:lnTo>
                      <a:pt x="104" y="127"/>
                    </a:lnTo>
                    <a:lnTo>
                      <a:pt x="108" y="124"/>
                    </a:lnTo>
                    <a:lnTo>
                      <a:pt x="114" y="120"/>
                    </a:lnTo>
                    <a:lnTo>
                      <a:pt x="119" y="117"/>
                    </a:lnTo>
                    <a:lnTo>
                      <a:pt x="125" y="114"/>
                    </a:lnTo>
                    <a:lnTo>
                      <a:pt x="132" y="112"/>
                    </a:lnTo>
                    <a:lnTo>
                      <a:pt x="138" y="111"/>
                    </a:lnTo>
                    <a:lnTo>
                      <a:pt x="145" y="112"/>
                    </a:lnTo>
                    <a:lnTo>
                      <a:pt x="142" y="115"/>
                    </a:lnTo>
                    <a:lnTo>
                      <a:pt x="135" y="123"/>
                    </a:lnTo>
                    <a:lnTo>
                      <a:pt x="128" y="130"/>
                    </a:lnTo>
                    <a:lnTo>
                      <a:pt x="123" y="138"/>
                    </a:lnTo>
                    <a:lnTo>
                      <a:pt x="119" y="146"/>
                    </a:lnTo>
                    <a:lnTo>
                      <a:pt x="114" y="160"/>
                    </a:lnTo>
                    <a:lnTo>
                      <a:pt x="108" y="173"/>
                    </a:lnTo>
                    <a:lnTo>
                      <a:pt x="108" y="179"/>
                    </a:lnTo>
                    <a:lnTo>
                      <a:pt x="111" y="179"/>
                    </a:lnTo>
                    <a:lnTo>
                      <a:pt x="116" y="176"/>
                    </a:lnTo>
                    <a:lnTo>
                      <a:pt x="123" y="172"/>
                    </a:lnTo>
                    <a:lnTo>
                      <a:pt x="129" y="166"/>
                    </a:lnTo>
                    <a:lnTo>
                      <a:pt x="136" y="160"/>
                    </a:lnTo>
                    <a:lnTo>
                      <a:pt x="144" y="155"/>
                    </a:lnTo>
                    <a:lnTo>
                      <a:pt x="150" y="151"/>
                    </a:lnTo>
                    <a:lnTo>
                      <a:pt x="154" y="149"/>
                    </a:lnTo>
                    <a:lnTo>
                      <a:pt x="159" y="148"/>
                    </a:lnTo>
                    <a:lnTo>
                      <a:pt x="166" y="145"/>
                    </a:lnTo>
                    <a:lnTo>
                      <a:pt x="176" y="142"/>
                    </a:lnTo>
                    <a:lnTo>
                      <a:pt x="187" y="141"/>
                    </a:lnTo>
                    <a:lnTo>
                      <a:pt x="197" y="139"/>
                    </a:lnTo>
                    <a:lnTo>
                      <a:pt x="206" y="138"/>
                    </a:lnTo>
                    <a:lnTo>
                      <a:pt x="213" y="138"/>
                    </a:lnTo>
                    <a:lnTo>
                      <a:pt x="216" y="139"/>
                    </a:lnTo>
                    <a:lnTo>
                      <a:pt x="218" y="146"/>
                    </a:lnTo>
                    <a:lnTo>
                      <a:pt x="222" y="158"/>
                    </a:lnTo>
                    <a:lnTo>
                      <a:pt x="225" y="170"/>
                    </a:lnTo>
                    <a:lnTo>
                      <a:pt x="227" y="179"/>
                    </a:lnTo>
                    <a:lnTo>
                      <a:pt x="234" y="175"/>
                    </a:lnTo>
                    <a:lnTo>
                      <a:pt x="245" y="172"/>
                    </a:lnTo>
                    <a:lnTo>
                      <a:pt x="256" y="172"/>
                    </a:lnTo>
                    <a:lnTo>
                      <a:pt x="265" y="175"/>
                    </a:lnTo>
                    <a:lnTo>
                      <a:pt x="264" y="169"/>
                    </a:lnTo>
                    <a:lnTo>
                      <a:pt x="264" y="163"/>
                    </a:lnTo>
                    <a:lnTo>
                      <a:pt x="264" y="158"/>
                    </a:lnTo>
                    <a:lnTo>
                      <a:pt x="262" y="157"/>
                    </a:lnTo>
                    <a:lnTo>
                      <a:pt x="255" y="145"/>
                    </a:lnTo>
                    <a:lnTo>
                      <a:pt x="245" y="132"/>
                    </a:lnTo>
                    <a:lnTo>
                      <a:pt x="233" y="120"/>
                    </a:lnTo>
                    <a:lnTo>
                      <a:pt x="221" y="108"/>
                    </a:lnTo>
                    <a:lnTo>
                      <a:pt x="208" y="98"/>
                    </a:lnTo>
                    <a:lnTo>
                      <a:pt x="194" y="87"/>
                    </a:lnTo>
                    <a:lnTo>
                      <a:pt x="181" y="77"/>
                    </a:lnTo>
                    <a:lnTo>
                      <a:pt x="168" y="69"/>
                    </a:lnTo>
                    <a:lnTo>
                      <a:pt x="159" y="65"/>
                    </a:lnTo>
                    <a:lnTo>
                      <a:pt x="148" y="60"/>
                    </a:lnTo>
                    <a:lnTo>
                      <a:pt x="134" y="56"/>
                    </a:lnTo>
                    <a:lnTo>
                      <a:pt x="120" y="50"/>
                    </a:lnTo>
                    <a:lnTo>
                      <a:pt x="105" y="46"/>
                    </a:lnTo>
                    <a:lnTo>
                      <a:pt x="94" y="41"/>
                    </a:lnTo>
                    <a:lnTo>
                      <a:pt x="83" y="38"/>
                    </a:lnTo>
                    <a:lnTo>
                      <a:pt x="76" y="37"/>
                    </a:lnTo>
                    <a:lnTo>
                      <a:pt x="71" y="35"/>
                    </a:lnTo>
                    <a:lnTo>
                      <a:pt x="65" y="32"/>
                    </a:lnTo>
                    <a:lnTo>
                      <a:pt x="58" y="31"/>
                    </a:lnTo>
                    <a:lnTo>
                      <a:pt x="54" y="29"/>
                    </a:lnTo>
                    <a:lnTo>
                      <a:pt x="51" y="28"/>
                    </a:lnTo>
                    <a:lnTo>
                      <a:pt x="49" y="26"/>
                    </a:lnTo>
                    <a:lnTo>
                      <a:pt x="48" y="25"/>
                    </a:lnTo>
                    <a:lnTo>
                      <a:pt x="46" y="22"/>
                    </a:lnTo>
                    <a:lnTo>
                      <a:pt x="45" y="20"/>
                    </a:lnTo>
                    <a:lnTo>
                      <a:pt x="40" y="17"/>
                    </a:lnTo>
                    <a:lnTo>
                      <a:pt x="34" y="14"/>
                    </a:lnTo>
                    <a:lnTo>
                      <a:pt x="28" y="11"/>
                    </a:lnTo>
                    <a:lnTo>
                      <a:pt x="21" y="9"/>
                    </a:lnTo>
                    <a:lnTo>
                      <a:pt x="15" y="4"/>
                    </a:lnTo>
                    <a:lnTo>
                      <a:pt x="8" y="1"/>
                    </a:lnTo>
                    <a:lnTo>
                      <a:pt x="2" y="0"/>
                    </a:lnTo>
                    <a:lnTo>
                      <a:pt x="2" y="1"/>
                    </a:lnTo>
                    <a:lnTo>
                      <a:pt x="2" y="3"/>
                    </a:lnTo>
                    <a:lnTo>
                      <a:pt x="0" y="4"/>
                    </a:lnTo>
                    <a:lnTo>
                      <a:pt x="0" y="6"/>
                    </a:lnTo>
                    <a:lnTo>
                      <a:pt x="3" y="16"/>
                    </a:lnTo>
                    <a:lnTo>
                      <a:pt x="6" y="22"/>
                    </a:lnTo>
                    <a:lnTo>
                      <a:pt x="8" y="23"/>
                    </a:lnTo>
                    <a:lnTo>
                      <a:pt x="11" y="25"/>
                    </a:lnTo>
                    <a:lnTo>
                      <a:pt x="15" y="26"/>
                    </a:lnTo>
                    <a:lnTo>
                      <a:pt x="21" y="28"/>
                    </a:lnTo>
                    <a:lnTo>
                      <a:pt x="25" y="31"/>
                    </a:lnTo>
                    <a:lnTo>
                      <a:pt x="31" y="32"/>
                    </a:lnTo>
                    <a:lnTo>
                      <a:pt x="37" y="35"/>
                    </a:lnTo>
                    <a:lnTo>
                      <a:pt x="40" y="38"/>
                    </a:lnTo>
                    <a:lnTo>
                      <a:pt x="42" y="41"/>
                    </a:lnTo>
                    <a:lnTo>
                      <a:pt x="43" y="44"/>
                    </a:lnTo>
                    <a:lnTo>
                      <a:pt x="43" y="53"/>
                    </a:lnTo>
                    <a:lnTo>
                      <a:pt x="42" y="69"/>
                    </a:lnTo>
                    <a:lnTo>
                      <a:pt x="40" y="84"/>
                    </a:lnTo>
                    <a:lnTo>
                      <a:pt x="42" y="90"/>
                    </a:lnTo>
                    <a:lnTo>
                      <a:pt x="46" y="87"/>
                    </a:lnTo>
                    <a:lnTo>
                      <a:pt x="52" y="81"/>
                    </a:lnTo>
                    <a:lnTo>
                      <a:pt x="58" y="75"/>
                    </a:lnTo>
                    <a:lnTo>
                      <a:pt x="61" y="72"/>
                    </a:lnTo>
                    <a:lnTo>
                      <a:pt x="64" y="74"/>
                    </a:lnTo>
                    <a:lnTo>
                      <a:pt x="68" y="75"/>
                    </a:lnTo>
                    <a:lnTo>
                      <a:pt x="73" y="78"/>
                    </a:lnTo>
                    <a:lnTo>
                      <a:pt x="76" y="81"/>
                    </a:lnTo>
                    <a:lnTo>
                      <a:pt x="79" y="84"/>
                    </a:lnTo>
                    <a:lnTo>
                      <a:pt x="83" y="87"/>
                    </a:lnTo>
                    <a:lnTo>
                      <a:pt x="89" y="89"/>
                    </a:lnTo>
                    <a:lnTo>
                      <a:pt x="95" y="89"/>
                    </a:lnTo>
                    <a:lnTo>
                      <a:pt x="99" y="89"/>
                    </a:lnTo>
                    <a:lnTo>
                      <a:pt x="105" y="89"/>
                    </a:lnTo>
                    <a:lnTo>
                      <a:pt x="110" y="90"/>
                    </a:lnTo>
                    <a:lnTo>
                      <a:pt x="114" y="92"/>
                    </a:lnTo>
                    <a:close/>
                  </a:path>
                </a:pathLst>
              </a:custGeom>
              <a:solidFill>
                <a:srgbClr val="004C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202">
                <a:extLst>
                  <a:ext uri="{FF2B5EF4-FFF2-40B4-BE49-F238E27FC236}">
                    <a16:creationId xmlns:a16="http://schemas.microsoft.com/office/drawing/2014/main" id="{928339C7-5921-BA4A-BB32-24E9E305FAFC}"/>
                  </a:ext>
                </a:extLst>
              </p:cNvPr>
              <p:cNvSpPr>
                <a:spLocks/>
              </p:cNvSpPr>
              <p:nvPr/>
            </p:nvSpPr>
            <p:spPr bwMode="auto">
              <a:xfrm>
                <a:off x="954" y="1254"/>
                <a:ext cx="51" cy="62"/>
              </a:xfrm>
              <a:custGeom>
                <a:avLst/>
                <a:gdLst/>
                <a:ahLst/>
                <a:cxnLst>
                  <a:cxn ang="0">
                    <a:pos x="1" y="179"/>
                  </a:cxn>
                  <a:cxn ang="0">
                    <a:pos x="3" y="167"/>
                  </a:cxn>
                  <a:cxn ang="0">
                    <a:pos x="7" y="155"/>
                  </a:cxn>
                  <a:cxn ang="0">
                    <a:pos x="22" y="127"/>
                  </a:cxn>
                  <a:cxn ang="0">
                    <a:pos x="31" y="105"/>
                  </a:cxn>
                  <a:cxn ang="0">
                    <a:pos x="38" y="72"/>
                  </a:cxn>
                  <a:cxn ang="0">
                    <a:pos x="49" y="50"/>
                  </a:cxn>
                  <a:cxn ang="0">
                    <a:pos x="69" y="25"/>
                  </a:cxn>
                  <a:cxn ang="0">
                    <a:pos x="83" y="13"/>
                  </a:cxn>
                  <a:cxn ang="0">
                    <a:pos x="102" y="4"/>
                  </a:cxn>
                  <a:cxn ang="0">
                    <a:pos x="120" y="11"/>
                  </a:cxn>
                  <a:cxn ang="0">
                    <a:pos x="140" y="19"/>
                  </a:cxn>
                  <a:cxn ang="0">
                    <a:pos x="148" y="20"/>
                  </a:cxn>
                  <a:cxn ang="0">
                    <a:pos x="134" y="22"/>
                  </a:cxn>
                  <a:cxn ang="0">
                    <a:pos x="120" y="26"/>
                  </a:cxn>
                  <a:cxn ang="0">
                    <a:pos x="109" y="29"/>
                  </a:cxn>
                  <a:cxn ang="0">
                    <a:pos x="102" y="34"/>
                  </a:cxn>
                  <a:cxn ang="0">
                    <a:pos x="90" y="43"/>
                  </a:cxn>
                  <a:cxn ang="0">
                    <a:pos x="84" y="40"/>
                  </a:cxn>
                  <a:cxn ang="0">
                    <a:pos x="80" y="32"/>
                  </a:cxn>
                  <a:cxn ang="0">
                    <a:pos x="80" y="37"/>
                  </a:cxn>
                  <a:cxn ang="0">
                    <a:pos x="81" y="46"/>
                  </a:cxn>
                  <a:cxn ang="0">
                    <a:pos x="78" y="57"/>
                  </a:cxn>
                  <a:cxn ang="0">
                    <a:pos x="66" y="87"/>
                  </a:cxn>
                  <a:cxn ang="0">
                    <a:pos x="63" y="94"/>
                  </a:cxn>
                  <a:cxn ang="0">
                    <a:pos x="62" y="99"/>
                  </a:cxn>
                  <a:cxn ang="0">
                    <a:pos x="60" y="108"/>
                  </a:cxn>
                  <a:cxn ang="0">
                    <a:pos x="56" y="127"/>
                  </a:cxn>
                  <a:cxn ang="0">
                    <a:pos x="47" y="142"/>
                  </a:cxn>
                  <a:cxn ang="0">
                    <a:pos x="32" y="160"/>
                  </a:cxn>
                  <a:cxn ang="0">
                    <a:pos x="22" y="173"/>
                  </a:cxn>
                  <a:cxn ang="0">
                    <a:pos x="4" y="182"/>
                  </a:cxn>
                </a:cxnLst>
                <a:rect l="0" t="0" r="r" b="b"/>
                <a:pathLst>
                  <a:path w="152" h="186">
                    <a:moveTo>
                      <a:pt x="0" y="186"/>
                    </a:moveTo>
                    <a:lnTo>
                      <a:pt x="1" y="179"/>
                    </a:lnTo>
                    <a:lnTo>
                      <a:pt x="1" y="172"/>
                    </a:lnTo>
                    <a:lnTo>
                      <a:pt x="3" y="167"/>
                    </a:lnTo>
                    <a:lnTo>
                      <a:pt x="3" y="166"/>
                    </a:lnTo>
                    <a:lnTo>
                      <a:pt x="7" y="155"/>
                    </a:lnTo>
                    <a:lnTo>
                      <a:pt x="14" y="140"/>
                    </a:lnTo>
                    <a:lnTo>
                      <a:pt x="22" y="127"/>
                    </a:lnTo>
                    <a:lnTo>
                      <a:pt x="28" y="117"/>
                    </a:lnTo>
                    <a:lnTo>
                      <a:pt x="31" y="105"/>
                    </a:lnTo>
                    <a:lnTo>
                      <a:pt x="34" y="90"/>
                    </a:lnTo>
                    <a:lnTo>
                      <a:pt x="38" y="72"/>
                    </a:lnTo>
                    <a:lnTo>
                      <a:pt x="43" y="59"/>
                    </a:lnTo>
                    <a:lnTo>
                      <a:pt x="49" y="50"/>
                    </a:lnTo>
                    <a:lnTo>
                      <a:pt x="59" y="38"/>
                    </a:lnTo>
                    <a:lnTo>
                      <a:pt x="69" y="25"/>
                    </a:lnTo>
                    <a:lnTo>
                      <a:pt x="77" y="17"/>
                    </a:lnTo>
                    <a:lnTo>
                      <a:pt x="83" y="13"/>
                    </a:lnTo>
                    <a:lnTo>
                      <a:pt x="91" y="8"/>
                    </a:lnTo>
                    <a:lnTo>
                      <a:pt x="102" y="4"/>
                    </a:lnTo>
                    <a:lnTo>
                      <a:pt x="112" y="0"/>
                    </a:lnTo>
                    <a:lnTo>
                      <a:pt x="120" y="11"/>
                    </a:lnTo>
                    <a:lnTo>
                      <a:pt x="130" y="17"/>
                    </a:lnTo>
                    <a:lnTo>
                      <a:pt x="140" y="19"/>
                    </a:lnTo>
                    <a:lnTo>
                      <a:pt x="152" y="19"/>
                    </a:lnTo>
                    <a:lnTo>
                      <a:pt x="148" y="20"/>
                    </a:lnTo>
                    <a:lnTo>
                      <a:pt x="140" y="20"/>
                    </a:lnTo>
                    <a:lnTo>
                      <a:pt x="134" y="22"/>
                    </a:lnTo>
                    <a:lnTo>
                      <a:pt x="127" y="25"/>
                    </a:lnTo>
                    <a:lnTo>
                      <a:pt x="120" y="26"/>
                    </a:lnTo>
                    <a:lnTo>
                      <a:pt x="114" y="28"/>
                    </a:lnTo>
                    <a:lnTo>
                      <a:pt x="109" y="29"/>
                    </a:lnTo>
                    <a:lnTo>
                      <a:pt x="106" y="31"/>
                    </a:lnTo>
                    <a:lnTo>
                      <a:pt x="102" y="34"/>
                    </a:lnTo>
                    <a:lnTo>
                      <a:pt x="96" y="38"/>
                    </a:lnTo>
                    <a:lnTo>
                      <a:pt x="90" y="43"/>
                    </a:lnTo>
                    <a:lnTo>
                      <a:pt x="87" y="44"/>
                    </a:lnTo>
                    <a:lnTo>
                      <a:pt x="84" y="40"/>
                    </a:lnTo>
                    <a:lnTo>
                      <a:pt x="81" y="35"/>
                    </a:lnTo>
                    <a:lnTo>
                      <a:pt x="80" y="32"/>
                    </a:lnTo>
                    <a:lnTo>
                      <a:pt x="78" y="31"/>
                    </a:lnTo>
                    <a:lnTo>
                      <a:pt x="80" y="37"/>
                    </a:lnTo>
                    <a:lnTo>
                      <a:pt x="81" y="41"/>
                    </a:lnTo>
                    <a:lnTo>
                      <a:pt x="81" y="46"/>
                    </a:lnTo>
                    <a:lnTo>
                      <a:pt x="81" y="48"/>
                    </a:lnTo>
                    <a:lnTo>
                      <a:pt x="78" y="57"/>
                    </a:lnTo>
                    <a:lnTo>
                      <a:pt x="72" y="72"/>
                    </a:lnTo>
                    <a:lnTo>
                      <a:pt x="66" y="87"/>
                    </a:lnTo>
                    <a:lnTo>
                      <a:pt x="65" y="93"/>
                    </a:lnTo>
                    <a:lnTo>
                      <a:pt x="63" y="94"/>
                    </a:lnTo>
                    <a:lnTo>
                      <a:pt x="62" y="96"/>
                    </a:lnTo>
                    <a:lnTo>
                      <a:pt x="62" y="99"/>
                    </a:lnTo>
                    <a:lnTo>
                      <a:pt x="62" y="102"/>
                    </a:lnTo>
                    <a:lnTo>
                      <a:pt x="60" y="108"/>
                    </a:lnTo>
                    <a:lnTo>
                      <a:pt x="59" y="118"/>
                    </a:lnTo>
                    <a:lnTo>
                      <a:pt x="56" y="127"/>
                    </a:lnTo>
                    <a:lnTo>
                      <a:pt x="53" y="135"/>
                    </a:lnTo>
                    <a:lnTo>
                      <a:pt x="47" y="142"/>
                    </a:lnTo>
                    <a:lnTo>
                      <a:pt x="40" y="151"/>
                    </a:lnTo>
                    <a:lnTo>
                      <a:pt x="32" y="160"/>
                    </a:lnTo>
                    <a:lnTo>
                      <a:pt x="28" y="167"/>
                    </a:lnTo>
                    <a:lnTo>
                      <a:pt x="22" y="173"/>
                    </a:lnTo>
                    <a:lnTo>
                      <a:pt x="13" y="178"/>
                    </a:lnTo>
                    <a:lnTo>
                      <a:pt x="4" y="182"/>
                    </a:lnTo>
                    <a:lnTo>
                      <a:pt x="0" y="186"/>
                    </a:lnTo>
                    <a:close/>
                  </a:path>
                </a:pathLst>
              </a:custGeom>
              <a:solidFill>
                <a:srgbClr val="004C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203">
                <a:extLst>
                  <a:ext uri="{FF2B5EF4-FFF2-40B4-BE49-F238E27FC236}">
                    <a16:creationId xmlns:a16="http://schemas.microsoft.com/office/drawing/2014/main" id="{FA0C7BA1-5932-8F41-BC2C-FC0658219F08}"/>
                  </a:ext>
                </a:extLst>
              </p:cNvPr>
              <p:cNvSpPr>
                <a:spLocks/>
              </p:cNvSpPr>
              <p:nvPr/>
            </p:nvSpPr>
            <p:spPr bwMode="auto">
              <a:xfrm>
                <a:off x="1000" y="1269"/>
                <a:ext cx="7" cy="62"/>
              </a:xfrm>
              <a:custGeom>
                <a:avLst/>
                <a:gdLst/>
                <a:ahLst/>
                <a:cxnLst>
                  <a:cxn ang="0">
                    <a:pos x="6" y="185"/>
                  </a:cxn>
                  <a:cxn ang="0">
                    <a:pos x="4" y="151"/>
                  </a:cxn>
                  <a:cxn ang="0">
                    <a:pos x="1" y="121"/>
                  </a:cxn>
                  <a:cxn ang="0">
                    <a:pos x="0" y="97"/>
                  </a:cxn>
                  <a:cxn ang="0">
                    <a:pos x="0" y="84"/>
                  </a:cxn>
                  <a:cxn ang="0">
                    <a:pos x="1" y="68"/>
                  </a:cxn>
                  <a:cxn ang="0">
                    <a:pos x="4" y="46"/>
                  </a:cxn>
                  <a:cxn ang="0">
                    <a:pos x="9" y="22"/>
                  </a:cxn>
                  <a:cxn ang="0">
                    <a:pos x="12" y="0"/>
                  </a:cxn>
                  <a:cxn ang="0">
                    <a:pos x="15" y="10"/>
                  </a:cxn>
                  <a:cxn ang="0">
                    <a:pos x="18" y="20"/>
                  </a:cxn>
                  <a:cxn ang="0">
                    <a:pos x="21" y="29"/>
                  </a:cxn>
                  <a:cxn ang="0">
                    <a:pos x="21" y="37"/>
                  </a:cxn>
                  <a:cxn ang="0">
                    <a:pos x="18" y="46"/>
                  </a:cxn>
                  <a:cxn ang="0">
                    <a:pos x="13" y="57"/>
                  </a:cxn>
                  <a:cxn ang="0">
                    <a:pos x="9" y="71"/>
                  </a:cxn>
                  <a:cxn ang="0">
                    <a:pos x="7" y="83"/>
                  </a:cxn>
                  <a:cxn ang="0">
                    <a:pos x="7" y="97"/>
                  </a:cxn>
                  <a:cxn ang="0">
                    <a:pos x="9" y="118"/>
                  </a:cxn>
                  <a:cxn ang="0">
                    <a:pos x="10" y="139"/>
                  </a:cxn>
                  <a:cxn ang="0">
                    <a:pos x="12" y="151"/>
                  </a:cxn>
                  <a:cxn ang="0">
                    <a:pos x="10" y="160"/>
                  </a:cxn>
                  <a:cxn ang="0">
                    <a:pos x="9" y="167"/>
                  </a:cxn>
                  <a:cxn ang="0">
                    <a:pos x="7" y="175"/>
                  </a:cxn>
                  <a:cxn ang="0">
                    <a:pos x="6" y="185"/>
                  </a:cxn>
                </a:cxnLst>
                <a:rect l="0" t="0" r="r" b="b"/>
                <a:pathLst>
                  <a:path w="21" h="185">
                    <a:moveTo>
                      <a:pt x="6" y="185"/>
                    </a:moveTo>
                    <a:lnTo>
                      <a:pt x="4" y="151"/>
                    </a:lnTo>
                    <a:lnTo>
                      <a:pt x="1" y="121"/>
                    </a:lnTo>
                    <a:lnTo>
                      <a:pt x="0" y="97"/>
                    </a:lnTo>
                    <a:lnTo>
                      <a:pt x="0" y="84"/>
                    </a:lnTo>
                    <a:lnTo>
                      <a:pt x="1" y="68"/>
                    </a:lnTo>
                    <a:lnTo>
                      <a:pt x="4" y="46"/>
                    </a:lnTo>
                    <a:lnTo>
                      <a:pt x="9" y="22"/>
                    </a:lnTo>
                    <a:lnTo>
                      <a:pt x="12" y="0"/>
                    </a:lnTo>
                    <a:lnTo>
                      <a:pt x="15" y="10"/>
                    </a:lnTo>
                    <a:lnTo>
                      <a:pt x="18" y="20"/>
                    </a:lnTo>
                    <a:lnTo>
                      <a:pt x="21" y="29"/>
                    </a:lnTo>
                    <a:lnTo>
                      <a:pt x="21" y="37"/>
                    </a:lnTo>
                    <a:lnTo>
                      <a:pt x="18" y="46"/>
                    </a:lnTo>
                    <a:lnTo>
                      <a:pt x="13" y="57"/>
                    </a:lnTo>
                    <a:lnTo>
                      <a:pt x="9" y="71"/>
                    </a:lnTo>
                    <a:lnTo>
                      <a:pt x="7" y="83"/>
                    </a:lnTo>
                    <a:lnTo>
                      <a:pt x="7" y="97"/>
                    </a:lnTo>
                    <a:lnTo>
                      <a:pt x="9" y="118"/>
                    </a:lnTo>
                    <a:lnTo>
                      <a:pt x="10" y="139"/>
                    </a:lnTo>
                    <a:lnTo>
                      <a:pt x="12" y="151"/>
                    </a:lnTo>
                    <a:lnTo>
                      <a:pt x="10" y="160"/>
                    </a:lnTo>
                    <a:lnTo>
                      <a:pt x="9" y="167"/>
                    </a:lnTo>
                    <a:lnTo>
                      <a:pt x="7" y="175"/>
                    </a:lnTo>
                    <a:lnTo>
                      <a:pt x="6" y="185"/>
                    </a:lnTo>
                    <a:close/>
                  </a:path>
                </a:pathLst>
              </a:custGeom>
              <a:solidFill>
                <a:srgbClr val="FFBF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204">
                <a:extLst>
                  <a:ext uri="{FF2B5EF4-FFF2-40B4-BE49-F238E27FC236}">
                    <a16:creationId xmlns:a16="http://schemas.microsoft.com/office/drawing/2014/main" id="{F20DC324-63D3-5E49-A407-1E73913B03DF}"/>
                  </a:ext>
                </a:extLst>
              </p:cNvPr>
              <p:cNvSpPr>
                <a:spLocks/>
              </p:cNvSpPr>
              <p:nvPr/>
            </p:nvSpPr>
            <p:spPr bwMode="auto">
              <a:xfrm>
                <a:off x="1002" y="1272"/>
                <a:ext cx="23" cy="86"/>
              </a:xfrm>
              <a:custGeom>
                <a:avLst/>
                <a:gdLst/>
                <a:ahLst/>
                <a:cxnLst>
                  <a:cxn ang="0">
                    <a:pos x="12" y="109"/>
                  </a:cxn>
                  <a:cxn ang="0">
                    <a:pos x="9" y="124"/>
                  </a:cxn>
                  <a:cxn ang="0">
                    <a:pos x="6" y="143"/>
                  </a:cxn>
                  <a:cxn ang="0">
                    <a:pos x="3" y="162"/>
                  </a:cxn>
                  <a:cxn ang="0">
                    <a:pos x="0" y="177"/>
                  </a:cxn>
                  <a:cxn ang="0">
                    <a:pos x="1" y="222"/>
                  </a:cxn>
                  <a:cxn ang="0">
                    <a:pos x="10" y="232"/>
                  </a:cxn>
                  <a:cxn ang="0">
                    <a:pos x="20" y="242"/>
                  </a:cxn>
                  <a:cxn ang="0">
                    <a:pos x="31" y="253"/>
                  </a:cxn>
                  <a:cxn ang="0">
                    <a:pos x="40" y="259"/>
                  </a:cxn>
                  <a:cxn ang="0">
                    <a:pos x="41" y="257"/>
                  </a:cxn>
                  <a:cxn ang="0">
                    <a:pos x="41" y="257"/>
                  </a:cxn>
                  <a:cxn ang="0">
                    <a:pos x="41" y="257"/>
                  </a:cxn>
                  <a:cxn ang="0">
                    <a:pos x="43" y="256"/>
                  </a:cxn>
                  <a:cxn ang="0">
                    <a:pos x="52" y="227"/>
                  </a:cxn>
                  <a:cxn ang="0">
                    <a:pos x="53" y="184"/>
                  </a:cxn>
                  <a:cxn ang="0">
                    <a:pos x="53" y="138"/>
                  </a:cxn>
                  <a:cxn ang="0">
                    <a:pos x="52" y="98"/>
                  </a:cxn>
                  <a:cxn ang="0">
                    <a:pos x="52" y="76"/>
                  </a:cxn>
                  <a:cxn ang="0">
                    <a:pos x="57" y="70"/>
                  </a:cxn>
                  <a:cxn ang="0">
                    <a:pos x="63" y="61"/>
                  </a:cxn>
                  <a:cxn ang="0">
                    <a:pos x="68" y="54"/>
                  </a:cxn>
                  <a:cxn ang="0">
                    <a:pos x="69" y="46"/>
                  </a:cxn>
                  <a:cxn ang="0">
                    <a:pos x="68" y="40"/>
                  </a:cxn>
                  <a:cxn ang="0">
                    <a:pos x="66" y="36"/>
                  </a:cxn>
                  <a:cxn ang="0">
                    <a:pos x="65" y="30"/>
                  </a:cxn>
                  <a:cxn ang="0">
                    <a:pos x="65" y="24"/>
                  </a:cxn>
                  <a:cxn ang="0">
                    <a:pos x="65" y="17"/>
                  </a:cxn>
                  <a:cxn ang="0">
                    <a:pos x="63" y="9"/>
                  </a:cxn>
                  <a:cxn ang="0">
                    <a:pos x="60" y="3"/>
                  </a:cxn>
                  <a:cxn ang="0">
                    <a:pos x="57" y="0"/>
                  </a:cxn>
                  <a:cxn ang="0">
                    <a:pos x="53" y="0"/>
                  </a:cxn>
                  <a:cxn ang="0">
                    <a:pos x="49" y="0"/>
                  </a:cxn>
                  <a:cxn ang="0">
                    <a:pos x="46" y="2"/>
                  </a:cxn>
                  <a:cxn ang="0">
                    <a:pos x="43" y="5"/>
                  </a:cxn>
                  <a:cxn ang="0">
                    <a:pos x="40" y="11"/>
                  </a:cxn>
                  <a:cxn ang="0">
                    <a:pos x="34" y="20"/>
                  </a:cxn>
                  <a:cxn ang="0">
                    <a:pos x="26" y="33"/>
                  </a:cxn>
                  <a:cxn ang="0">
                    <a:pos x="20" y="45"/>
                  </a:cxn>
                  <a:cxn ang="0">
                    <a:pos x="22" y="51"/>
                  </a:cxn>
                  <a:cxn ang="0">
                    <a:pos x="25" y="55"/>
                  </a:cxn>
                  <a:cxn ang="0">
                    <a:pos x="25" y="60"/>
                  </a:cxn>
                  <a:cxn ang="0">
                    <a:pos x="25" y="64"/>
                  </a:cxn>
                  <a:cxn ang="0">
                    <a:pos x="23" y="69"/>
                  </a:cxn>
                  <a:cxn ang="0">
                    <a:pos x="20" y="78"/>
                  </a:cxn>
                  <a:cxn ang="0">
                    <a:pos x="16" y="91"/>
                  </a:cxn>
                  <a:cxn ang="0">
                    <a:pos x="12" y="109"/>
                  </a:cxn>
                </a:cxnLst>
                <a:rect l="0" t="0" r="r" b="b"/>
                <a:pathLst>
                  <a:path w="69" h="259">
                    <a:moveTo>
                      <a:pt x="12" y="109"/>
                    </a:moveTo>
                    <a:lnTo>
                      <a:pt x="9" y="124"/>
                    </a:lnTo>
                    <a:lnTo>
                      <a:pt x="6" y="143"/>
                    </a:lnTo>
                    <a:lnTo>
                      <a:pt x="3" y="162"/>
                    </a:lnTo>
                    <a:lnTo>
                      <a:pt x="0" y="177"/>
                    </a:lnTo>
                    <a:lnTo>
                      <a:pt x="1" y="222"/>
                    </a:lnTo>
                    <a:lnTo>
                      <a:pt x="10" y="232"/>
                    </a:lnTo>
                    <a:lnTo>
                      <a:pt x="20" y="242"/>
                    </a:lnTo>
                    <a:lnTo>
                      <a:pt x="31" y="253"/>
                    </a:lnTo>
                    <a:lnTo>
                      <a:pt x="40" y="259"/>
                    </a:lnTo>
                    <a:lnTo>
                      <a:pt x="41" y="257"/>
                    </a:lnTo>
                    <a:lnTo>
                      <a:pt x="41" y="257"/>
                    </a:lnTo>
                    <a:lnTo>
                      <a:pt x="41" y="257"/>
                    </a:lnTo>
                    <a:lnTo>
                      <a:pt x="43" y="256"/>
                    </a:lnTo>
                    <a:lnTo>
                      <a:pt x="52" y="227"/>
                    </a:lnTo>
                    <a:lnTo>
                      <a:pt x="53" y="184"/>
                    </a:lnTo>
                    <a:lnTo>
                      <a:pt x="53" y="138"/>
                    </a:lnTo>
                    <a:lnTo>
                      <a:pt x="52" y="98"/>
                    </a:lnTo>
                    <a:lnTo>
                      <a:pt x="52" y="76"/>
                    </a:lnTo>
                    <a:lnTo>
                      <a:pt x="57" y="70"/>
                    </a:lnTo>
                    <a:lnTo>
                      <a:pt x="63" y="61"/>
                    </a:lnTo>
                    <a:lnTo>
                      <a:pt x="68" y="54"/>
                    </a:lnTo>
                    <a:lnTo>
                      <a:pt x="69" y="46"/>
                    </a:lnTo>
                    <a:lnTo>
                      <a:pt x="68" y="40"/>
                    </a:lnTo>
                    <a:lnTo>
                      <a:pt x="66" y="36"/>
                    </a:lnTo>
                    <a:lnTo>
                      <a:pt x="65" y="30"/>
                    </a:lnTo>
                    <a:lnTo>
                      <a:pt x="65" y="24"/>
                    </a:lnTo>
                    <a:lnTo>
                      <a:pt x="65" y="17"/>
                    </a:lnTo>
                    <a:lnTo>
                      <a:pt x="63" y="9"/>
                    </a:lnTo>
                    <a:lnTo>
                      <a:pt x="60" y="3"/>
                    </a:lnTo>
                    <a:lnTo>
                      <a:pt x="57" y="0"/>
                    </a:lnTo>
                    <a:lnTo>
                      <a:pt x="53" y="0"/>
                    </a:lnTo>
                    <a:lnTo>
                      <a:pt x="49" y="0"/>
                    </a:lnTo>
                    <a:lnTo>
                      <a:pt x="46" y="2"/>
                    </a:lnTo>
                    <a:lnTo>
                      <a:pt x="43" y="5"/>
                    </a:lnTo>
                    <a:lnTo>
                      <a:pt x="40" y="11"/>
                    </a:lnTo>
                    <a:lnTo>
                      <a:pt x="34" y="20"/>
                    </a:lnTo>
                    <a:lnTo>
                      <a:pt x="26" y="33"/>
                    </a:lnTo>
                    <a:lnTo>
                      <a:pt x="20" y="45"/>
                    </a:lnTo>
                    <a:lnTo>
                      <a:pt x="22" y="51"/>
                    </a:lnTo>
                    <a:lnTo>
                      <a:pt x="25" y="55"/>
                    </a:lnTo>
                    <a:lnTo>
                      <a:pt x="25" y="60"/>
                    </a:lnTo>
                    <a:lnTo>
                      <a:pt x="25" y="64"/>
                    </a:lnTo>
                    <a:lnTo>
                      <a:pt x="23" y="69"/>
                    </a:lnTo>
                    <a:lnTo>
                      <a:pt x="20" y="78"/>
                    </a:lnTo>
                    <a:lnTo>
                      <a:pt x="16" y="91"/>
                    </a:lnTo>
                    <a:lnTo>
                      <a:pt x="12" y="109"/>
                    </a:lnTo>
                    <a:close/>
                  </a:path>
                </a:pathLst>
              </a:custGeom>
              <a:solidFill>
                <a:srgbClr val="7F334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205">
                <a:extLst>
                  <a:ext uri="{FF2B5EF4-FFF2-40B4-BE49-F238E27FC236}">
                    <a16:creationId xmlns:a16="http://schemas.microsoft.com/office/drawing/2014/main" id="{F0AD2973-7199-8A46-9210-050EA882A1A8}"/>
                  </a:ext>
                </a:extLst>
              </p:cNvPr>
              <p:cNvSpPr>
                <a:spLocks/>
              </p:cNvSpPr>
              <p:nvPr/>
            </p:nvSpPr>
            <p:spPr bwMode="auto">
              <a:xfrm>
                <a:off x="978" y="1160"/>
                <a:ext cx="31" cy="100"/>
              </a:xfrm>
              <a:custGeom>
                <a:avLst/>
                <a:gdLst/>
                <a:ahLst/>
                <a:cxnLst>
                  <a:cxn ang="0">
                    <a:pos x="74" y="243"/>
                  </a:cxn>
                  <a:cxn ang="0">
                    <a:pos x="67" y="253"/>
                  </a:cxn>
                  <a:cxn ang="0">
                    <a:pos x="59" y="256"/>
                  </a:cxn>
                  <a:cxn ang="0">
                    <a:pos x="49" y="258"/>
                  </a:cxn>
                  <a:cxn ang="0">
                    <a:pos x="46" y="258"/>
                  </a:cxn>
                  <a:cxn ang="0">
                    <a:pos x="49" y="262"/>
                  </a:cxn>
                  <a:cxn ang="0">
                    <a:pos x="55" y="265"/>
                  </a:cxn>
                  <a:cxn ang="0">
                    <a:pos x="70" y="264"/>
                  </a:cxn>
                  <a:cxn ang="0">
                    <a:pos x="79" y="264"/>
                  </a:cxn>
                  <a:cxn ang="0">
                    <a:pos x="71" y="274"/>
                  </a:cxn>
                  <a:cxn ang="0">
                    <a:pos x="73" y="286"/>
                  </a:cxn>
                  <a:cxn ang="0">
                    <a:pos x="67" y="296"/>
                  </a:cxn>
                  <a:cxn ang="0">
                    <a:pos x="62" y="299"/>
                  </a:cxn>
                  <a:cxn ang="0">
                    <a:pos x="92" y="299"/>
                  </a:cxn>
                  <a:cxn ang="0">
                    <a:pos x="73" y="301"/>
                  </a:cxn>
                  <a:cxn ang="0">
                    <a:pos x="52" y="295"/>
                  </a:cxn>
                  <a:cxn ang="0">
                    <a:pos x="40" y="276"/>
                  </a:cxn>
                  <a:cxn ang="0">
                    <a:pos x="37" y="259"/>
                  </a:cxn>
                  <a:cxn ang="0">
                    <a:pos x="27" y="240"/>
                  </a:cxn>
                  <a:cxn ang="0">
                    <a:pos x="19" y="224"/>
                  </a:cxn>
                  <a:cxn ang="0">
                    <a:pos x="21" y="203"/>
                  </a:cxn>
                  <a:cxn ang="0">
                    <a:pos x="12" y="178"/>
                  </a:cxn>
                  <a:cxn ang="0">
                    <a:pos x="12" y="157"/>
                  </a:cxn>
                  <a:cxn ang="0">
                    <a:pos x="6" y="147"/>
                  </a:cxn>
                  <a:cxn ang="0">
                    <a:pos x="6" y="130"/>
                  </a:cxn>
                  <a:cxn ang="0">
                    <a:pos x="0" y="124"/>
                  </a:cxn>
                  <a:cxn ang="0">
                    <a:pos x="3" y="108"/>
                  </a:cxn>
                  <a:cxn ang="0">
                    <a:pos x="8" y="80"/>
                  </a:cxn>
                  <a:cxn ang="0">
                    <a:pos x="14" y="41"/>
                  </a:cxn>
                  <a:cxn ang="0">
                    <a:pos x="30" y="14"/>
                  </a:cxn>
                  <a:cxn ang="0">
                    <a:pos x="53" y="4"/>
                  </a:cxn>
                  <a:cxn ang="0">
                    <a:pos x="59" y="6"/>
                  </a:cxn>
                  <a:cxn ang="0">
                    <a:pos x="52" y="29"/>
                  </a:cxn>
                  <a:cxn ang="0">
                    <a:pos x="55" y="47"/>
                  </a:cxn>
                  <a:cxn ang="0">
                    <a:pos x="55" y="72"/>
                  </a:cxn>
                  <a:cxn ang="0">
                    <a:pos x="58" y="89"/>
                  </a:cxn>
                  <a:cxn ang="0">
                    <a:pos x="56" y="96"/>
                  </a:cxn>
                  <a:cxn ang="0">
                    <a:pos x="42" y="111"/>
                  </a:cxn>
                  <a:cxn ang="0">
                    <a:pos x="45" y="127"/>
                  </a:cxn>
                  <a:cxn ang="0">
                    <a:pos x="46" y="144"/>
                  </a:cxn>
                  <a:cxn ang="0">
                    <a:pos x="40" y="161"/>
                  </a:cxn>
                  <a:cxn ang="0">
                    <a:pos x="39" y="181"/>
                  </a:cxn>
                  <a:cxn ang="0">
                    <a:pos x="30" y="188"/>
                  </a:cxn>
                  <a:cxn ang="0">
                    <a:pos x="28" y="191"/>
                  </a:cxn>
                  <a:cxn ang="0">
                    <a:pos x="36" y="197"/>
                  </a:cxn>
                  <a:cxn ang="0">
                    <a:pos x="43" y="200"/>
                  </a:cxn>
                  <a:cxn ang="0">
                    <a:pos x="40" y="215"/>
                  </a:cxn>
                  <a:cxn ang="0">
                    <a:pos x="36" y="231"/>
                  </a:cxn>
                  <a:cxn ang="0">
                    <a:pos x="45" y="234"/>
                  </a:cxn>
                  <a:cxn ang="0">
                    <a:pos x="51" y="230"/>
                  </a:cxn>
                  <a:cxn ang="0">
                    <a:pos x="67" y="228"/>
                  </a:cxn>
                </a:cxnLst>
                <a:rect l="0" t="0" r="r" b="b"/>
                <a:pathLst>
                  <a:path w="92" h="301">
                    <a:moveTo>
                      <a:pt x="77" y="234"/>
                    </a:moveTo>
                    <a:lnTo>
                      <a:pt x="74" y="239"/>
                    </a:lnTo>
                    <a:lnTo>
                      <a:pt x="74" y="243"/>
                    </a:lnTo>
                    <a:lnTo>
                      <a:pt x="73" y="249"/>
                    </a:lnTo>
                    <a:lnTo>
                      <a:pt x="70" y="252"/>
                    </a:lnTo>
                    <a:lnTo>
                      <a:pt x="67" y="253"/>
                    </a:lnTo>
                    <a:lnTo>
                      <a:pt x="65" y="255"/>
                    </a:lnTo>
                    <a:lnTo>
                      <a:pt x="62" y="256"/>
                    </a:lnTo>
                    <a:lnTo>
                      <a:pt x="59" y="256"/>
                    </a:lnTo>
                    <a:lnTo>
                      <a:pt x="56" y="258"/>
                    </a:lnTo>
                    <a:lnTo>
                      <a:pt x="53" y="258"/>
                    </a:lnTo>
                    <a:lnTo>
                      <a:pt x="49" y="258"/>
                    </a:lnTo>
                    <a:lnTo>
                      <a:pt x="46" y="256"/>
                    </a:lnTo>
                    <a:lnTo>
                      <a:pt x="46" y="256"/>
                    </a:lnTo>
                    <a:lnTo>
                      <a:pt x="46" y="258"/>
                    </a:lnTo>
                    <a:lnTo>
                      <a:pt x="48" y="259"/>
                    </a:lnTo>
                    <a:lnTo>
                      <a:pt x="48" y="262"/>
                    </a:lnTo>
                    <a:lnTo>
                      <a:pt x="49" y="262"/>
                    </a:lnTo>
                    <a:lnTo>
                      <a:pt x="51" y="264"/>
                    </a:lnTo>
                    <a:lnTo>
                      <a:pt x="52" y="264"/>
                    </a:lnTo>
                    <a:lnTo>
                      <a:pt x="55" y="265"/>
                    </a:lnTo>
                    <a:lnTo>
                      <a:pt x="59" y="265"/>
                    </a:lnTo>
                    <a:lnTo>
                      <a:pt x="64" y="265"/>
                    </a:lnTo>
                    <a:lnTo>
                      <a:pt x="70" y="264"/>
                    </a:lnTo>
                    <a:lnTo>
                      <a:pt x="76" y="262"/>
                    </a:lnTo>
                    <a:lnTo>
                      <a:pt x="79" y="262"/>
                    </a:lnTo>
                    <a:lnTo>
                      <a:pt x="79" y="264"/>
                    </a:lnTo>
                    <a:lnTo>
                      <a:pt x="77" y="267"/>
                    </a:lnTo>
                    <a:lnTo>
                      <a:pt x="74" y="271"/>
                    </a:lnTo>
                    <a:lnTo>
                      <a:pt x="71" y="274"/>
                    </a:lnTo>
                    <a:lnTo>
                      <a:pt x="70" y="277"/>
                    </a:lnTo>
                    <a:lnTo>
                      <a:pt x="71" y="282"/>
                    </a:lnTo>
                    <a:lnTo>
                      <a:pt x="73" y="286"/>
                    </a:lnTo>
                    <a:lnTo>
                      <a:pt x="74" y="290"/>
                    </a:lnTo>
                    <a:lnTo>
                      <a:pt x="73" y="295"/>
                    </a:lnTo>
                    <a:lnTo>
                      <a:pt x="67" y="296"/>
                    </a:lnTo>
                    <a:lnTo>
                      <a:pt x="59" y="295"/>
                    </a:lnTo>
                    <a:lnTo>
                      <a:pt x="52" y="293"/>
                    </a:lnTo>
                    <a:lnTo>
                      <a:pt x="62" y="299"/>
                    </a:lnTo>
                    <a:lnTo>
                      <a:pt x="73" y="301"/>
                    </a:lnTo>
                    <a:lnTo>
                      <a:pt x="83" y="301"/>
                    </a:lnTo>
                    <a:lnTo>
                      <a:pt x="92" y="299"/>
                    </a:lnTo>
                    <a:lnTo>
                      <a:pt x="86" y="299"/>
                    </a:lnTo>
                    <a:lnTo>
                      <a:pt x="80" y="301"/>
                    </a:lnTo>
                    <a:lnTo>
                      <a:pt x="73" y="301"/>
                    </a:lnTo>
                    <a:lnTo>
                      <a:pt x="65" y="301"/>
                    </a:lnTo>
                    <a:lnTo>
                      <a:pt x="58" y="299"/>
                    </a:lnTo>
                    <a:lnTo>
                      <a:pt x="52" y="295"/>
                    </a:lnTo>
                    <a:lnTo>
                      <a:pt x="46" y="289"/>
                    </a:lnTo>
                    <a:lnTo>
                      <a:pt x="40" y="282"/>
                    </a:lnTo>
                    <a:lnTo>
                      <a:pt x="40" y="276"/>
                    </a:lnTo>
                    <a:lnTo>
                      <a:pt x="40" y="270"/>
                    </a:lnTo>
                    <a:lnTo>
                      <a:pt x="39" y="264"/>
                    </a:lnTo>
                    <a:lnTo>
                      <a:pt x="37" y="259"/>
                    </a:lnTo>
                    <a:lnTo>
                      <a:pt x="34" y="255"/>
                    </a:lnTo>
                    <a:lnTo>
                      <a:pt x="31" y="247"/>
                    </a:lnTo>
                    <a:lnTo>
                      <a:pt x="27" y="240"/>
                    </a:lnTo>
                    <a:lnTo>
                      <a:pt x="22" y="234"/>
                    </a:lnTo>
                    <a:lnTo>
                      <a:pt x="19" y="230"/>
                    </a:lnTo>
                    <a:lnTo>
                      <a:pt x="19" y="224"/>
                    </a:lnTo>
                    <a:lnTo>
                      <a:pt x="21" y="216"/>
                    </a:lnTo>
                    <a:lnTo>
                      <a:pt x="22" y="209"/>
                    </a:lnTo>
                    <a:lnTo>
                      <a:pt x="21" y="203"/>
                    </a:lnTo>
                    <a:lnTo>
                      <a:pt x="18" y="193"/>
                    </a:lnTo>
                    <a:lnTo>
                      <a:pt x="14" y="184"/>
                    </a:lnTo>
                    <a:lnTo>
                      <a:pt x="12" y="178"/>
                    </a:lnTo>
                    <a:lnTo>
                      <a:pt x="12" y="172"/>
                    </a:lnTo>
                    <a:lnTo>
                      <a:pt x="12" y="163"/>
                    </a:lnTo>
                    <a:lnTo>
                      <a:pt x="12" y="157"/>
                    </a:lnTo>
                    <a:lnTo>
                      <a:pt x="12" y="154"/>
                    </a:lnTo>
                    <a:lnTo>
                      <a:pt x="6" y="151"/>
                    </a:lnTo>
                    <a:lnTo>
                      <a:pt x="6" y="147"/>
                    </a:lnTo>
                    <a:lnTo>
                      <a:pt x="6" y="141"/>
                    </a:lnTo>
                    <a:lnTo>
                      <a:pt x="6" y="135"/>
                    </a:lnTo>
                    <a:lnTo>
                      <a:pt x="6" y="130"/>
                    </a:lnTo>
                    <a:lnTo>
                      <a:pt x="5" y="129"/>
                    </a:lnTo>
                    <a:lnTo>
                      <a:pt x="3" y="126"/>
                    </a:lnTo>
                    <a:lnTo>
                      <a:pt x="0" y="124"/>
                    </a:lnTo>
                    <a:lnTo>
                      <a:pt x="0" y="123"/>
                    </a:lnTo>
                    <a:lnTo>
                      <a:pt x="0" y="117"/>
                    </a:lnTo>
                    <a:lnTo>
                      <a:pt x="3" y="108"/>
                    </a:lnTo>
                    <a:lnTo>
                      <a:pt x="5" y="98"/>
                    </a:lnTo>
                    <a:lnTo>
                      <a:pt x="6" y="90"/>
                    </a:lnTo>
                    <a:lnTo>
                      <a:pt x="8" y="80"/>
                    </a:lnTo>
                    <a:lnTo>
                      <a:pt x="9" y="65"/>
                    </a:lnTo>
                    <a:lnTo>
                      <a:pt x="11" y="52"/>
                    </a:lnTo>
                    <a:lnTo>
                      <a:pt x="14" y="41"/>
                    </a:lnTo>
                    <a:lnTo>
                      <a:pt x="18" y="32"/>
                    </a:lnTo>
                    <a:lnTo>
                      <a:pt x="24" y="22"/>
                    </a:lnTo>
                    <a:lnTo>
                      <a:pt x="30" y="14"/>
                    </a:lnTo>
                    <a:lnTo>
                      <a:pt x="37" y="9"/>
                    </a:lnTo>
                    <a:lnTo>
                      <a:pt x="46" y="7"/>
                    </a:lnTo>
                    <a:lnTo>
                      <a:pt x="53" y="4"/>
                    </a:lnTo>
                    <a:lnTo>
                      <a:pt x="61" y="3"/>
                    </a:lnTo>
                    <a:lnTo>
                      <a:pt x="65" y="0"/>
                    </a:lnTo>
                    <a:lnTo>
                      <a:pt x="59" y="6"/>
                    </a:lnTo>
                    <a:lnTo>
                      <a:pt x="55" y="14"/>
                    </a:lnTo>
                    <a:lnTo>
                      <a:pt x="53" y="22"/>
                    </a:lnTo>
                    <a:lnTo>
                      <a:pt x="52" y="29"/>
                    </a:lnTo>
                    <a:lnTo>
                      <a:pt x="53" y="35"/>
                    </a:lnTo>
                    <a:lnTo>
                      <a:pt x="53" y="41"/>
                    </a:lnTo>
                    <a:lnTo>
                      <a:pt x="55" y="47"/>
                    </a:lnTo>
                    <a:lnTo>
                      <a:pt x="55" y="53"/>
                    </a:lnTo>
                    <a:lnTo>
                      <a:pt x="55" y="62"/>
                    </a:lnTo>
                    <a:lnTo>
                      <a:pt x="55" y="72"/>
                    </a:lnTo>
                    <a:lnTo>
                      <a:pt x="55" y="81"/>
                    </a:lnTo>
                    <a:lnTo>
                      <a:pt x="56" y="86"/>
                    </a:lnTo>
                    <a:lnTo>
                      <a:pt x="58" y="89"/>
                    </a:lnTo>
                    <a:lnTo>
                      <a:pt x="59" y="90"/>
                    </a:lnTo>
                    <a:lnTo>
                      <a:pt x="59" y="93"/>
                    </a:lnTo>
                    <a:lnTo>
                      <a:pt x="56" y="96"/>
                    </a:lnTo>
                    <a:lnTo>
                      <a:pt x="52" y="101"/>
                    </a:lnTo>
                    <a:lnTo>
                      <a:pt x="46" y="105"/>
                    </a:lnTo>
                    <a:lnTo>
                      <a:pt x="42" y="111"/>
                    </a:lnTo>
                    <a:lnTo>
                      <a:pt x="42" y="115"/>
                    </a:lnTo>
                    <a:lnTo>
                      <a:pt x="43" y="120"/>
                    </a:lnTo>
                    <a:lnTo>
                      <a:pt x="45" y="127"/>
                    </a:lnTo>
                    <a:lnTo>
                      <a:pt x="48" y="135"/>
                    </a:lnTo>
                    <a:lnTo>
                      <a:pt x="48" y="139"/>
                    </a:lnTo>
                    <a:lnTo>
                      <a:pt x="46" y="144"/>
                    </a:lnTo>
                    <a:lnTo>
                      <a:pt x="45" y="149"/>
                    </a:lnTo>
                    <a:lnTo>
                      <a:pt x="42" y="155"/>
                    </a:lnTo>
                    <a:lnTo>
                      <a:pt x="40" y="161"/>
                    </a:lnTo>
                    <a:lnTo>
                      <a:pt x="40" y="167"/>
                    </a:lnTo>
                    <a:lnTo>
                      <a:pt x="40" y="173"/>
                    </a:lnTo>
                    <a:lnTo>
                      <a:pt x="39" y="181"/>
                    </a:lnTo>
                    <a:lnTo>
                      <a:pt x="37" y="185"/>
                    </a:lnTo>
                    <a:lnTo>
                      <a:pt x="34" y="187"/>
                    </a:lnTo>
                    <a:lnTo>
                      <a:pt x="30" y="188"/>
                    </a:lnTo>
                    <a:lnTo>
                      <a:pt x="27" y="188"/>
                    </a:lnTo>
                    <a:lnTo>
                      <a:pt x="24" y="187"/>
                    </a:lnTo>
                    <a:lnTo>
                      <a:pt x="28" y="191"/>
                    </a:lnTo>
                    <a:lnTo>
                      <a:pt x="31" y="194"/>
                    </a:lnTo>
                    <a:lnTo>
                      <a:pt x="33" y="195"/>
                    </a:lnTo>
                    <a:lnTo>
                      <a:pt x="36" y="197"/>
                    </a:lnTo>
                    <a:lnTo>
                      <a:pt x="39" y="197"/>
                    </a:lnTo>
                    <a:lnTo>
                      <a:pt x="42" y="198"/>
                    </a:lnTo>
                    <a:lnTo>
                      <a:pt x="43" y="200"/>
                    </a:lnTo>
                    <a:lnTo>
                      <a:pt x="45" y="201"/>
                    </a:lnTo>
                    <a:lnTo>
                      <a:pt x="43" y="206"/>
                    </a:lnTo>
                    <a:lnTo>
                      <a:pt x="40" y="215"/>
                    </a:lnTo>
                    <a:lnTo>
                      <a:pt x="37" y="222"/>
                    </a:lnTo>
                    <a:lnTo>
                      <a:pt x="36" y="228"/>
                    </a:lnTo>
                    <a:lnTo>
                      <a:pt x="36" y="231"/>
                    </a:lnTo>
                    <a:lnTo>
                      <a:pt x="37" y="233"/>
                    </a:lnTo>
                    <a:lnTo>
                      <a:pt x="40" y="234"/>
                    </a:lnTo>
                    <a:lnTo>
                      <a:pt x="45" y="234"/>
                    </a:lnTo>
                    <a:lnTo>
                      <a:pt x="48" y="234"/>
                    </a:lnTo>
                    <a:lnTo>
                      <a:pt x="49" y="231"/>
                    </a:lnTo>
                    <a:lnTo>
                      <a:pt x="51" y="230"/>
                    </a:lnTo>
                    <a:lnTo>
                      <a:pt x="53" y="228"/>
                    </a:lnTo>
                    <a:lnTo>
                      <a:pt x="59" y="228"/>
                    </a:lnTo>
                    <a:lnTo>
                      <a:pt x="67" y="228"/>
                    </a:lnTo>
                    <a:lnTo>
                      <a:pt x="74" y="231"/>
                    </a:lnTo>
                    <a:lnTo>
                      <a:pt x="77" y="234"/>
                    </a:lnTo>
                    <a:close/>
                  </a:path>
                </a:pathLst>
              </a:custGeom>
              <a:solidFill>
                <a:srgbClr val="A56B6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206">
                <a:extLst>
                  <a:ext uri="{FF2B5EF4-FFF2-40B4-BE49-F238E27FC236}">
                    <a16:creationId xmlns:a16="http://schemas.microsoft.com/office/drawing/2014/main" id="{F08E2D55-46A3-4843-A4D5-9F5EE42D84D4}"/>
                  </a:ext>
                </a:extLst>
              </p:cNvPr>
              <p:cNvSpPr>
                <a:spLocks/>
              </p:cNvSpPr>
              <p:nvPr/>
            </p:nvSpPr>
            <p:spPr bwMode="auto">
              <a:xfrm>
                <a:off x="1019" y="1238"/>
                <a:ext cx="30" cy="109"/>
              </a:xfrm>
              <a:custGeom>
                <a:avLst/>
                <a:gdLst/>
                <a:ahLst/>
                <a:cxnLst>
                  <a:cxn ang="0">
                    <a:pos x="26" y="89"/>
                  </a:cxn>
                  <a:cxn ang="0">
                    <a:pos x="37" y="80"/>
                  </a:cxn>
                  <a:cxn ang="0">
                    <a:pos x="45" y="71"/>
                  </a:cxn>
                  <a:cxn ang="0">
                    <a:pos x="56" y="59"/>
                  </a:cxn>
                  <a:cxn ang="0">
                    <a:pos x="65" y="46"/>
                  </a:cxn>
                  <a:cxn ang="0">
                    <a:pos x="74" y="34"/>
                  </a:cxn>
                  <a:cxn ang="0">
                    <a:pos x="81" y="22"/>
                  </a:cxn>
                  <a:cxn ang="0">
                    <a:pos x="87" y="10"/>
                  </a:cxn>
                  <a:cxn ang="0">
                    <a:pos x="91" y="0"/>
                  </a:cxn>
                  <a:cxn ang="0">
                    <a:pos x="84" y="25"/>
                  </a:cxn>
                  <a:cxn ang="0">
                    <a:pos x="78" y="53"/>
                  </a:cxn>
                  <a:cxn ang="0">
                    <a:pos x="74" y="83"/>
                  </a:cxn>
                  <a:cxn ang="0">
                    <a:pos x="69" y="112"/>
                  </a:cxn>
                  <a:cxn ang="0">
                    <a:pos x="63" y="142"/>
                  </a:cxn>
                  <a:cxn ang="0">
                    <a:pos x="57" y="172"/>
                  </a:cxn>
                  <a:cxn ang="0">
                    <a:pos x="50" y="200"/>
                  </a:cxn>
                  <a:cxn ang="0">
                    <a:pos x="40" y="225"/>
                  </a:cxn>
                  <a:cxn ang="0">
                    <a:pos x="29" y="250"/>
                  </a:cxn>
                  <a:cxn ang="0">
                    <a:pos x="19" y="276"/>
                  </a:cxn>
                  <a:cxn ang="0">
                    <a:pos x="8" y="301"/>
                  </a:cxn>
                  <a:cxn ang="0">
                    <a:pos x="0" y="327"/>
                  </a:cxn>
                  <a:cxn ang="0">
                    <a:pos x="1" y="284"/>
                  </a:cxn>
                  <a:cxn ang="0">
                    <a:pos x="1" y="238"/>
                  </a:cxn>
                  <a:cxn ang="0">
                    <a:pos x="0" y="198"/>
                  </a:cxn>
                  <a:cxn ang="0">
                    <a:pos x="0" y="176"/>
                  </a:cxn>
                  <a:cxn ang="0">
                    <a:pos x="5" y="170"/>
                  </a:cxn>
                  <a:cxn ang="0">
                    <a:pos x="11" y="161"/>
                  </a:cxn>
                  <a:cxn ang="0">
                    <a:pos x="16" y="154"/>
                  </a:cxn>
                  <a:cxn ang="0">
                    <a:pos x="17" y="146"/>
                  </a:cxn>
                  <a:cxn ang="0">
                    <a:pos x="19" y="146"/>
                  </a:cxn>
                  <a:cxn ang="0">
                    <a:pos x="20" y="148"/>
                  </a:cxn>
                  <a:cxn ang="0">
                    <a:pos x="25" y="148"/>
                  </a:cxn>
                  <a:cxn ang="0">
                    <a:pos x="28" y="149"/>
                  </a:cxn>
                  <a:cxn ang="0">
                    <a:pos x="28" y="148"/>
                  </a:cxn>
                  <a:cxn ang="0">
                    <a:pos x="28" y="143"/>
                  </a:cxn>
                  <a:cxn ang="0">
                    <a:pos x="28" y="139"/>
                  </a:cxn>
                  <a:cxn ang="0">
                    <a:pos x="26" y="136"/>
                  </a:cxn>
                  <a:cxn ang="0">
                    <a:pos x="25" y="130"/>
                  </a:cxn>
                  <a:cxn ang="0">
                    <a:pos x="25" y="118"/>
                  </a:cxn>
                  <a:cxn ang="0">
                    <a:pos x="25" y="103"/>
                  </a:cxn>
                  <a:cxn ang="0">
                    <a:pos x="26" y="89"/>
                  </a:cxn>
                </a:cxnLst>
                <a:rect l="0" t="0" r="r" b="b"/>
                <a:pathLst>
                  <a:path w="91" h="327">
                    <a:moveTo>
                      <a:pt x="26" y="89"/>
                    </a:moveTo>
                    <a:lnTo>
                      <a:pt x="37" y="80"/>
                    </a:lnTo>
                    <a:lnTo>
                      <a:pt x="45" y="71"/>
                    </a:lnTo>
                    <a:lnTo>
                      <a:pt x="56" y="59"/>
                    </a:lnTo>
                    <a:lnTo>
                      <a:pt x="65" y="46"/>
                    </a:lnTo>
                    <a:lnTo>
                      <a:pt x="74" y="34"/>
                    </a:lnTo>
                    <a:lnTo>
                      <a:pt x="81" y="22"/>
                    </a:lnTo>
                    <a:lnTo>
                      <a:pt x="87" y="10"/>
                    </a:lnTo>
                    <a:lnTo>
                      <a:pt x="91" y="0"/>
                    </a:lnTo>
                    <a:lnTo>
                      <a:pt x="84" y="25"/>
                    </a:lnTo>
                    <a:lnTo>
                      <a:pt x="78" y="53"/>
                    </a:lnTo>
                    <a:lnTo>
                      <a:pt x="74" y="83"/>
                    </a:lnTo>
                    <a:lnTo>
                      <a:pt x="69" y="112"/>
                    </a:lnTo>
                    <a:lnTo>
                      <a:pt x="63" y="142"/>
                    </a:lnTo>
                    <a:lnTo>
                      <a:pt x="57" y="172"/>
                    </a:lnTo>
                    <a:lnTo>
                      <a:pt x="50" y="200"/>
                    </a:lnTo>
                    <a:lnTo>
                      <a:pt x="40" y="225"/>
                    </a:lnTo>
                    <a:lnTo>
                      <a:pt x="29" y="250"/>
                    </a:lnTo>
                    <a:lnTo>
                      <a:pt x="19" y="276"/>
                    </a:lnTo>
                    <a:lnTo>
                      <a:pt x="8" y="301"/>
                    </a:lnTo>
                    <a:lnTo>
                      <a:pt x="0" y="327"/>
                    </a:lnTo>
                    <a:lnTo>
                      <a:pt x="1" y="284"/>
                    </a:lnTo>
                    <a:lnTo>
                      <a:pt x="1" y="238"/>
                    </a:lnTo>
                    <a:lnTo>
                      <a:pt x="0" y="198"/>
                    </a:lnTo>
                    <a:lnTo>
                      <a:pt x="0" y="176"/>
                    </a:lnTo>
                    <a:lnTo>
                      <a:pt x="5" y="170"/>
                    </a:lnTo>
                    <a:lnTo>
                      <a:pt x="11" y="161"/>
                    </a:lnTo>
                    <a:lnTo>
                      <a:pt x="16" y="154"/>
                    </a:lnTo>
                    <a:lnTo>
                      <a:pt x="17" y="146"/>
                    </a:lnTo>
                    <a:lnTo>
                      <a:pt x="19" y="146"/>
                    </a:lnTo>
                    <a:lnTo>
                      <a:pt x="20" y="148"/>
                    </a:lnTo>
                    <a:lnTo>
                      <a:pt x="25" y="148"/>
                    </a:lnTo>
                    <a:lnTo>
                      <a:pt x="28" y="149"/>
                    </a:lnTo>
                    <a:lnTo>
                      <a:pt x="28" y="148"/>
                    </a:lnTo>
                    <a:lnTo>
                      <a:pt x="28" y="143"/>
                    </a:lnTo>
                    <a:lnTo>
                      <a:pt x="28" y="139"/>
                    </a:lnTo>
                    <a:lnTo>
                      <a:pt x="26" y="136"/>
                    </a:lnTo>
                    <a:lnTo>
                      <a:pt x="25" y="130"/>
                    </a:lnTo>
                    <a:lnTo>
                      <a:pt x="25" y="118"/>
                    </a:lnTo>
                    <a:lnTo>
                      <a:pt x="25" y="103"/>
                    </a:lnTo>
                    <a:lnTo>
                      <a:pt x="26" y="89"/>
                    </a:lnTo>
                    <a:close/>
                  </a:path>
                </a:pathLst>
              </a:custGeom>
              <a:solidFill>
                <a:srgbClr val="FFBF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Freeform 207">
                <a:extLst>
                  <a:ext uri="{FF2B5EF4-FFF2-40B4-BE49-F238E27FC236}">
                    <a16:creationId xmlns:a16="http://schemas.microsoft.com/office/drawing/2014/main" id="{BB5ADA09-5EC1-6F44-BAD0-06C9D4515265}"/>
                  </a:ext>
                </a:extLst>
              </p:cNvPr>
              <p:cNvSpPr>
                <a:spLocks/>
              </p:cNvSpPr>
              <p:nvPr/>
            </p:nvSpPr>
            <p:spPr bwMode="auto">
              <a:xfrm>
                <a:off x="1027" y="1362"/>
                <a:ext cx="90" cy="29"/>
              </a:xfrm>
              <a:custGeom>
                <a:avLst/>
                <a:gdLst/>
                <a:ahLst/>
                <a:cxnLst>
                  <a:cxn ang="0">
                    <a:pos x="0" y="8"/>
                  </a:cxn>
                  <a:cxn ang="0">
                    <a:pos x="0" y="3"/>
                  </a:cxn>
                  <a:cxn ang="0">
                    <a:pos x="6" y="3"/>
                  </a:cxn>
                  <a:cxn ang="0">
                    <a:pos x="20" y="9"/>
                  </a:cxn>
                  <a:cxn ang="0">
                    <a:pos x="38" y="15"/>
                  </a:cxn>
                  <a:cxn ang="0">
                    <a:pos x="53" y="20"/>
                  </a:cxn>
                  <a:cxn ang="0">
                    <a:pos x="66" y="23"/>
                  </a:cxn>
                  <a:cxn ang="0">
                    <a:pos x="91" y="26"/>
                  </a:cxn>
                  <a:cxn ang="0">
                    <a:pos x="123" y="27"/>
                  </a:cxn>
                  <a:cxn ang="0">
                    <a:pos x="146" y="30"/>
                  </a:cxn>
                  <a:cxn ang="0">
                    <a:pos x="160" y="33"/>
                  </a:cxn>
                  <a:cxn ang="0">
                    <a:pos x="180" y="36"/>
                  </a:cxn>
                  <a:cxn ang="0">
                    <a:pos x="191" y="33"/>
                  </a:cxn>
                  <a:cxn ang="0">
                    <a:pos x="211" y="24"/>
                  </a:cxn>
                  <a:cxn ang="0">
                    <a:pos x="220" y="23"/>
                  </a:cxn>
                  <a:cxn ang="0">
                    <a:pos x="234" y="23"/>
                  </a:cxn>
                  <a:cxn ang="0">
                    <a:pos x="248" y="26"/>
                  </a:cxn>
                  <a:cxn ang="0">
                    <a:pos x="263" y="35"/>
                  </a:cxn>
                  <a:cxn ang="0">
                    <a:pos x="262" y="42"/>
                  </a:cxn>
                  <a:cxn ang="0">
                    <a:pos x="248" y="46"/>
                  </a:cxn>
                  <a:cxn ang="0">
                    <a:pos x="239" y="51"/>
                  </a:cxn>
                  <a:cxn ang="0">
                    <a:pos x="219" y="51"/>
                  </a:cxn>
                  <a:cxn ang="0">
                    <a:pos x="211" y="57"/>
                  </a:cxn>
                  <a:cxn ang="0">
                    <a:pos x="219" y="79"/>
                  </a:cxn>
                  <a:cxn ang="0">
                    <a:pos x="207" y="76"/>
                  </a:cxn>
                  <a:cxn ang="0">
                    <a:pos x="180" y="60"/>
                  </a:cxn>
                  <a:cxn ang="0">
                    <a:pos x="151" y="54"/>
                  </a:cxn>
                  <a:cxn ang="0">
                    <a:pos x="121" y="52"/>
                  </a:cxn>
                  <a:cxn ang="0">
                    <a:pos x="99" y="52"/>
                  </a:cxn>
                  <a:cxn ang="0">
                    <a:pos x="80" y="49"/>
                  </a:cxn>
                  <a:cxn ang="0">
                    <a:pos x="69" y="43"/>
                  </a:cxn>
                  <a:cxn ang="0">
                    <a:pos x="50" y="29"/>
                  </a:cxn>
                  <a:cxn ang="0">
                    <a:pos x="34" y="21"/>
                  </a:cxn>
                  <a:cxn ang="0">
                    <a:pos x="9" y="14"/>
                  </a:cxn>
                </a:cxnLst>
                <a:rect l="0" t="0" r="r" b="b"/>
                <a:pathLst>
                  <a:path w="268" h="88">
                    <a:moveTo>
                      <a:pt x="0" y="11"/>
                    </a:moveTo>
                    <a:lnTo>
                      <a:pt x="0" y="8"/>
                    </a:lnTo>
                    <a:lnTo>
                      <a:pt x="0" y="6"/>
                    </a:lnTo>
                    <a:lnTo>
                      <a:pt x="0" y="3"/>
                    </a:lnTo>
                    <a:lnTo>
                      <a:pt x="1" y="0"/>
                    </a:lnTo>
                    <a:lnTo>
                      <a:pt x="6" y="3"/>
                    </a:lnTo>
                    <a:lnTo>
                      <a:pt x="13" y="6"/>
                    </a:lnTo>
                    <a:lnTo>
                      <a:pt x="20" y="9"/>
                    </a:lnTo>
                    <a:lnTo>
                      <a:pt x="29" y="12"/>
                    </a:lnTo>
                    <a:lnTo>
                      <a:pt x="38" y="15"/>
                    </a:lnTo>
                    <a:lnTo>
                      <a:pt x="47" y="18"/>
                    </a:lnTo>
                    <a:lnTo>
                      <a:pt x="53" y="20"/>
                    </a:lnTo>
                    <a:lnTo>
                      <a:pt x="59" y="21"/>
                    </a:lnTo>
                    <a:lnTo>
                      <a:pt x="66" y="23"/>
                    </a:lnTo>
                    <a:lnTo>
                      <a:pt x="78" y="24"/>
                    </a:lnTo>
                    <a:lnTo>
                      <a:pt x="91" y="26"/>
                    </a:lnTo>
                    <a:lnTo>
                      <a:pt x="108" y="26"/>
                    </a:lnTo>
                    <a:lnTo>
                      <a:pt x="123" y="27"/>
                    </a:lnTo>
                    <a:lnTo>
                      <a:pt x="136" y="29"/>
                    </a:lnTo>
                    <a:lnTo>
                      <a:pt x="146" y="30"/>
                    </a:lnTo>
                    <a:lnTo>
                      <a:pt x="152" y="30"/>
                    </a:lnTo>
                    <a:lnTo>
                      <a:pt x="160" y="33"/>
                    </a:lnTo>
                    <a:lnTo>
                      <a:pt x="171" y="35"/>
                    </a:lnTo>
                    <a:lnTo>
                      <a:pt x="180" y="36"/>
                    </a:lnTo>
                    <a:lnTo>
                      <a:pt x="185" y="36"/>
                    </a:lnTo>
                    <a:lnTo>
                      <a:pt x="191" y="33"/>
                    </a:lnTo>
                    <a:lnTo>
                      <a:pt x="201" y="29"/>
                    </a:lnTo>
                    <a:lnTo>
                      <a:pt x="211" y="24"/>
                    </a:lnTo>
                    <a:lnTo>
                      <a:pt x="217" y="23"/>
                    </a:lnTo>
                    <a:lnTo>
                      <a:pt x="220" y="23"/>
                    </a:lnTo>
                    <a:lnTo>
                      <a:pt x="226" y="23"/>
                    </a:lnTo>
                    <a:lnTo>
                      <a:pt x="234" y="23"/>
                    </a:lnTo>
                    <a:lnTo>
                      <a:pt x="241" y="24"/>
                    </a:lnTo>
                    <a:lnTo>
                      <a:pt x="248" y="26"/>
                    </a:lnTo>
                    <a:lnTo>
                      <a:pt x="256" y="30"/>
                    </a:lnTo>
                    <a:lnTo>
                      <a:pt x="263" y="35"/>
                    </a:lnTo>
                    <a:lnTo>
                      <a:pt x="268" y="41"/>
                    </a:lnTo>
                    <a:lnTo>
                      <a:pt x="262" y="42"/>
                    </a:lnTo>
                    <a:lnTo>
                      <a:pt x="254" y="45"/>
                    </a:lnTo>
                    <a:lnTo>
                      <a:pt x="248" y="46"/>
                    </a:lnTo>
                    <a:lnTo>
                      <a:pt x="244" y="49"/>
                    </a:lnTo>
                    <a:lnTo>
                      <a:pt x="239" y="51"/>
                    </a:lnTo>
                    <a:lnTo>
                      <a:pt x="231" y="51"/>
                    </a:lnTo>
                    <a:lnTo>
                      <a:pt x="219" y="51"/>
                    </a:lnTo>
                    <a:lnTo>
                      <a:pt x="205" y="49"/>
                    </a:lnTo>
                    <a:lnTo>
                      <a:pt x="211" y="57"/>
                    </a:lnTo>
                    <a:lnTo>
                      <a:pt x="216" y="69"/>
                    </a:lnTo>
                    <a:lnTo>
                      <a:pt x="219" y="79"/>
                    </a:lnTo>
                    <a:lnTo>
                      <a:pt x="219" y="88"/>
                    </a:lnTo>
                    <a:lnTo>
                      <a:pt x="207" y="76"/>
                    </a:lnTo>
                    <a:lnTo>
                      <a:pt x="194" y="67"/>
                    </a:lnTo>
                    <a:lnTo>
                      <a:pt x="180" y="60"/>
                    </a:lnTo>
                    <a:lnTo>
                      <a:pt x="165" y="57"/>
                    </a:lnTo>
                    <a:lnTo>
                      <a:pt x="151" y="54"/>
                    </a:lnTo>
                    <a:lnTo>
                      <a:pt x="136" y="52"/>
                    </a:lnTo>
                    <a:lnTo>
                      <a:pt x="121" y="52"/>
                    </a:lnTo>
                    <a:lnTo>
                      <a:pt x="109" y="52"/>
                    </a:lnTo>
                    <a:lnTo>
                      <a:pt x="99" y="52"/>
                    </a:lnTo>
                    <a:lnTo>
                      <a:pt x="89" y="51"/>
                    </a:lnTo>
                    <a:lnTo>
                      <a:pt x="80" y="49"/>
                    </a:lnTo>
                    <a:lnTo>
                      <a:pt x="75" y="48"/>
                    </a:lnTo>
                    <a:lnTo>
                      <a:pt x="69" y="43"/>
                    </a:lnTo>
                    <a:lnTo>
                      <a:pt x="60" y="36"/>
                    </a:lnTo>
                    <a:lnTo>
                      <a:pt x="50" y="29"/>
                    </a:lnTo>
                    <a:lnTo>
                      <a:pt x="43" y="24"/>
                    </a:lnTo>
                    <a:lnTo>
                      <a:pt x="34" y="21"/>
                    </a:lnTo>
                    <a:lnTo>
                      <a:pt x="22" y="17"/>
                    </a:lnTo>
                    <a:lnTo>
                      <a:pt x="9" y="14"/>
                    </a:lnTo>
                    <a:lnTo>
                      <a:pt x="0" y="11"/>
                    </a:lnTo>
                    <a:close/>
                  </a:path>
                </a:pathLst>
              </a:custGeom>
              <a:solidFill>
                <a:srgbClr val="004C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208">
                <a:extLst>
                  <a:ext uri="{FF2B5EF4-FFF2-40B4-BE49-F238E27FC236}">
                    <a16:creationId xmlns:a16="http://schemas.microsoft.com/office/drawing/2014/main" id="{81A2ED8C-8754-0B4C-B984-66CF6A3575BC}"/>
                  </a:ext>
                </a:extLst>
              </p:cNvPr>
              <p:cNvSpPr>
                <a:spLocks/>
              </p:cNvSpPr>
              <p:nvPr/>
            </p:nvSpPr>
            <p:spPr bwMode="auto">
              <a:xfrm>
                <a:off x="1113" y="1299"/>
                <a:ext cx="37" cy="120"/>
              </a:xfrm>
              <a:custGeom>
                <a:avLst/>
                <a:gdLst/>
                <a:ahLst/>
                <a:cxnLst>
                  <a:cxn ang="0">
                    <a:pos x="85" y="341"/>
                  </a:cxn>
                  <a:cxn ang="0">
                    <a:pos x="96" y="306"/>
                  </a:cxn>
                  <a:cxn ang="0">
                    <a:pos x="102" y="289"/>
                  </a:cxn>
                  <a:cxn ang="0">
                    <a:pos x="102" y="275"/>
                  </a:cxn>
                  <a:cxn ang="0">
                    <a:pos x="101" y="261"/>
                  </a:cxn>
                  <a:cxn ang="0">
                    <a:pos x="104" y="237"/>
                  </a:cxn>
                  <a:cxn ang="0">
                    <a:pos x="111" y="221"/>
                  </a:cxn>
                  <a:cxn ang="0">
                    <a:pos x="110" y="196"/>
                  </a:cxn>
                  <a:cxn ang="0">
                    <a:pos x="101" y="177"/>
                  </a:cxn>
                  <a:cxn ang="0">
                    <a:pos x="93" y="148"/>
                  </a:cxn>
                  <a:cxn ang="0">
                    <a:pos x="86" y="129"/>
                  </a:cxn>
                  <a:cxn ang="0">
                    <a:pos x="88" y="110"/>
                  </a:cxn>
                  <a:cxn ang="0">
                    <a:pos x="86" y="86"/>
                  </a:cxn>
                  <a:cxn ang="0">
                    <a:pos x="80" y="30"/>
                  </a:cxn>
                  <a:cxn ang="0">
                    <a:pos x="73" y="0"/>
                  </a:cxn>
                  <a:cxn ang="0">
                    <a:pos x="65" y="0"/>
                  </a:cxn>
                  <a:cxn ang="0">
                    <a:pos x="59" y="9"/>
                  </a:cxn>
                  <a:cxn ang="0">
                    <a:pos x="51" y="27"/>
                  </a:cxn>
                  <a:cxn ang="0">
                    <a:pos x="36" y="48"/>
                  </a:cxn>
                  <a:cxn ang="0">
                    <a:pos x="14" y="68"/>
                  </a:cxn>
                  <a:cxn ang="0">
                    <a:pos x="11" y="73"/>
                  </a:cxn>
                  <a:cxn ang="0">
                    <a:pos x="31" y="61"/>
                  </a:cxn>
                  <a:cxn ang="0">
                    <a:pos x="52" y="48"/>
                  </a:cxn>
                  <a:cxn ang="0">
                    <a:pos x="67" y="34"/>
                  </a:cxn>
                  <a:cxn ang="0">
                    <a:pos x="73" y="42"/>
                  </a:cxn>
                  <a:cxn ang="0">
                    <a:pos x="73" y="61"/>
                  </a:cxn>
                  <a:cxn ang="0">
                    <a:pos x="71" y="70"/>
                  </a:cxn>
                  <a:cxn ang="0">
                    <a:pos x="71" y="77"/>
                  </a:cxn>
                  <a:cxn ang="0">
                    <a:pos x="73" y="89"/>
                  </a:cxn>
                  <a:cxn ang="0">
                    <a:pos x="71" y="131"/>
                  </a:cxn>
                  <a:cxn ang="0">
                    <a:pos x="82" y="166"/>
                  </a:cxn>
                  <a:cxn ang="0">
                    <a:pos x="93" y="200"/>
                  </a:cxn>
                  <a:cxn ang="0">
                    <a:pos x="91" y="220"/>
                  </a:cxn>
                  <a:cxn ang="0">
                    <a:pos x="88" y="230"/>
                  </a:cxn>
                  <a:cxn ang="0">
                    <a:pos x="88" y="240"/>
                  </a:cxn>
                  <a:cxn ang="0">
                    <a:pos x="85" y="246"/>
                  </a:cxn>
                  <a:cxn ang="0">
                    <a:pos x="83" y="252"/>
                  </a:cxn>
                  <a:cxn ang="0">
                    <a:pos x="83" y="260"/>
                  </a:cxn>
                  <a:cxn ang="0">
                    <a:pos x="85" y="272"/>
                  </a:cxn>
                  <a:cxn ang="0">
                    <a:pos x="89" y="298"/>
                  </a:cxn>
                  <a:cxn ang="0">
                    <a:pos x="85" y="321"/>
                  </a:cxn>
                  <a:cxn ang="0">
                    <a:pos x="74" y="352"/>
                  </a:cxn>
                  <a:cxn ang="0">
                    <a:pos x="76" y="359"/>
                  </a:cxn>
                  <a:cxn ang="0">
                    <a:pos x="80" y="356"/>
                  </a:cxn>
                </a:cxnLst>
                <a:rect l="0" t="0" r="r" b="b"/>
                <a:pathLst>
                  <a:path w="111" h="361">
                    <a:moveTo>
                      <a:pt x="82" y="355"/>
                    </a:moveTo>
                    <a:lnTo>
                      <a:pt x="85" y="341"/>
                    </a:lnTo>
                    <a:lnTo>
                      <a:pt x="91" y="323"/>
                    </a:lnTo>
                    <a:lnTo>
                      <a:pt x="96" y="306"/>
                    </a:lnTo>
                    <a:lnTo>
                      <a:pt x="101" y="295"/>
                    </a:lnTo>
                    <a:lnTo>
                      <a:pt x="102" y="289"/>
                    </a:lnTo>
                    <a:lnTo>
                      <a:pt x="104" y="282"/>
                    </a:lnTo>
                    <a:lnTo>
                      <a:pt x="102" y="275"/>
                    </a:lnTo>
                    <a:lnTo>
                      <a:pt x="101" y="269"/>
                    </a:lnTo>
                    <a:lnTo>
                      <a:pt x="101" y="261"/>
                    </a:lnTo>
                    <a:lnTo>
                      <a:pt x="101" y="249"/>
                    </a:lnTo>
                    <a:lnTo>
                      <a:pt x="104" y="237"/>
                    </a:lnTo>
                    <a:lnTo>
                      <a:pt x="107" y="230"/>
                    </a:lnTo>
                    <a:lnTo>
                      <a:pt x="111" y="221"/>
                    </a:lnTo>
                    <a:lnTo>
                      <a:pt x="111" y="209"/>
                    </a:lnTo>
                    <a:lnTo>
                      <a:pt x="110" y="196"/>
                    </a:lnTo>
                    <a:lnTo>
                      <a:pt x="105" y="187"/>
                    </a:lnTo>
                    <a:lnTo>
                      <a:pt x="101" y="177"/>
                    </a:lnTo>
                    <a:lnTo>
                      <a:pt x="96" y="163"/>
                    </a:lnTo>
                    <a:lnTo>
                      <a:pt x="93" y="148"/>
                    </a:lnTo>
                    <a:lnTo>
                      <a:pt x="89" y="138"/>
                    </a:lnTo>
                    <a:lnTo>
                      <a:pt x="86" y="129"/>
                    </a:lnTo>
                    <a:lnTo>
                      <a:pt x="86" y="120"/>
                    </a:lnTo>
                    <a:lnTo>
                      <a:pt x="88" y="110"/>
                    </a:lnTo>
                    <a:lnTo>
                      <a:pt x="88" y="101"/>
                    </a:lnTo>
                    <a:lnTo>
                      <a:pt x="86" y="86"/>
                    </a:lnTo>
                    <a:lnTo>
                      <a:pt x="83" y="61"/>
                    </a:lnTo>
                    <a:lnTo>
                      <a:pt x="80" y="30"/>
                    </a:lnTo>
                    <a:lnTo>
                      <a:pt x="76" y="0"/>
                    </a:lnTo>
                    <a:lnTo>
                      <a:pt x="73" y="0"/>
                    </a:lnTo>
                    <a:lnTo>
                      <a:pt x="70" y="0"/>
                    </a:lnTo>
                    <a:lnTo>
                      <a:pt x="65" y="0"/>
                    </a:lnTo>
                    <a:lnTo>
                      <a:pt x="62" y="0"/>
                    </a:lnTo>
                    <a:lnTo>
                      <a:pt x="59" y="9"/>
                    </a:lnTo>
                    <a:lnTo>
                      <a:pt x="56" y="18"/>
                    </a:lnTo>
                    <a:lnTo>
                      <a:pt x="51" y="27"/>
                    </a:lnTo>
                    <a:lnTo>
                      <a:pt x="45" y="37"/>
                    </a:lnTo>
                    <a:lnTo>
                      <a:pt x="36" y="48"/>
                    </a:lnTo>
                    <a:lnTo>
                      <a:pt x="25" y="58"/>
                    </a:lnTo>
                    <a:lnTo>
                      <a:pt x="14" y="68"/>
                    </a:lnTo>
                    <a:lnTo>
                      <a:pt x="0" y="77"/>
                    </a:lnTo>
                    <a:lnTo>
                      <a:pt x="11" y="73"/>
                    </a:lnTo>
                    <a:lnTo>
                      <a:pt x="21" y="67"/>
                    </a:lnTo>
                    <a:lnTo>
                      <a:pt x="31" y="61"/>
                    </a:lnTo>
                    <a:lnTo>
                      <a:pt x="43" y="53"/>
                    </a:lnTo>
                    <a:lnTo>
                      <a:pt x="52" y="48"/>
                    </a:lnTo>
                    <a:lnTo>
                      <a:pt x="61" y="40"/>
                    </a:lnTo>
                    <a:lnTo>
                      <a:pt x="67" y="34"/>
                    </a:lnTo>
                    <a:lnTo>
                      <a:pt x="71" y="30"/>
                    </a:lnTo>
                    <a:lnTo>
                      <a:pt x="73" y="42"/>
                    </a:lnTo>
                    <a:lnTo>
                      <a:pt x="73" y="52"/>
                    </a:lnTo>
                    <a:lnTo>
                      <a:pt x="73" y="61"/>
                    </a:lnTo>
                    <a:lnTo>
                      <a:pt x="73" y="67"/>
                    </a:lnTo>
                    <a:lnTo>
                      <a:pt x="71" y="70"/>
                    </a:lnTo>
                    <a:lnTo>
                      <a:pt x="71" y="74"/>
                    </a:lnTo>
                    <a:lnTo>
                      <a:pt x="71" y="77"/>
                    </a:lnTo>
                    <a:lnTo>
                      <a:pt x="73" y="80"/>
                    </a:lnTo>
                    <a:lnTo>
                      <a:pt x="73" y="89"/>
                    </a:lnTo>
                    <a:lnTo>
                      <a:pt x="71" y="108"/>
                    </a:lnTo>
                    <a:lnTo>
                      <a:pt x="71" y="131"/>
                    </a:lnTo>
                    <a:lnTo>
                      <a:pt x="76" y="150"/>
                    </a:lnTo>
                    <a:lnTo>
                      <a:pt x="82" y="166"/>
                    </a:lnTo>
                    <a:lnTo>
                      <a:pt x="89" y="184"/>
                    </a:lnTo>
                    <a:lnTo>
                      <a:pt x="93" y="200"/>
                    </a:lnTo>
                    <a:lnTo>
                      <a:pt x="93" y="212"/>
                    </a:lnTo>
                    <a:lnTo>
                      <a:pt x="91" y="220"/>
                    </a:lnTo>
                    <a:lnTo>
                      <a:pt x="89" y="226"/>
                    </a:lnTo>
                    <a:lnTo>
                      <a:pt x="88" y="230"/>
                    </a:lnTo>
                    <a:lnTo>
                      <a:pt x="88" y="236"/>
                    </a:lnTo>
                    <a:lnTo>
                      <a:pt x="88" y="240"/>
                    </a:lnTo>
                    <a:lnTo>
                      <a:pt x="86" y="243"/>
                    </a:lnTo>
                    <a:lnTo>
                      <a:pt x="85" y="246"/>
                    </a:lnTo>
                    <a:lnTo>
                      <a:pt x="83" y="249"/>
                    </a:lnTo>
                    <a:lnTo>
                      <a:pt x="83" y="252"/>
                    </a:lnTo>
                    <a:lnTo>
                      <a:pt x="83" y="255"/>
                    </a:lnTo>
                    <a:lnTo>
                      <a:pt x="83" y="260"/>
                    </a:lnTo>
                    <a:lnTo>
                      <a:pt x="83" y="264"/>
                    </a:lnTo>
                    <a:lnTo>
                      <a:pt x="85" y="272"/>
                    </a:lnTo>
                    <a:lnTo>
                      <a:pt x="88" y="285"/>
                    </a:lnTo>
                    <a:lnTo>
                      <a:pt x="89" y="298"/>
                    </a:lnTo>
                    <a:lnTo>
                      <a:pt x="89" y="309"/>
                    </a:lnTo>
                    <a:lnTo>
                      <a:pt x="85" y="321"/>
                    </a:lnTo>
                    <a:lnTo>
                      <a:pt x="79" y="337"/>
                    </a:lnTo>
                    <a:lnTo>
                      <a:pt x="74" y="352"/>
                    </a:lnTo>
                    <a:lnTo>
                      <a:pt x="73" y="361"/>
                    </a:lnTo>
                    <a:lnTo>
                      <a:pt x="76" y="359"/>
                    </a:lnTo>
                    <a:lnTo>
                      <a:pt x="79" y="358"/>
                    </a:lnTo>
                    <a:lnTo>
                      <a:pt x="80" y="356"/>
                    </a:lnTo>
                    <a:lnTo>
                      <a:pt x="82" y="355"/>
                    </a:lnTo>
                    <a:close/>
                  </a:path>
                </a:pathLst>
              </a:custGeom>
              <a:solidFill>
                <a:srgbClr val="0033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209">
                <a:extLst>
                  <a:ext uri="{FF2B5EF4-FFF2-40B4-BE49-F238E27FC236}">
                    <a16:creationId xmlns:a16="http://schemas.microsoft.com/office/drawing/2014/main" id="{BE45F862-CD6A-9D4A-8F8F-A4F62DFD3AE8}"/>
                  </a:ext>
                </a:extLst>
              </p:cNvPr>
              <p:cNvSpPr>
                <a:spLocks/>
              </p:cNvSpPr>
              <p:nvPr/>
            </p:nvSpPr>
            <p:spPr bwMode="auto">
              <a:xfrm>
                <a:off x="986" y="1158"/>
                <a:ext cx="68" cy="113"/>
              </a:xfrm>
              <a:custGeom>
                <a:avLst/>
                <a:gdLst/>
                <a:ahLst/>
                <a:cxnLst>
                  <a:cxn ang="0">
                    <a:pos x="86" y="328"/>
                  </a:cxn>
                  <a:cxn ang="0">
                    <a:pos x="109" y="338"/>
                  </a:cxn>
                  <a:cxn ang="0">
                    <a:pos x="124" y="330"/>
                  </a:cxn>
                  <a:cxn ang="0">
                    <a:pos x="154" y="300"/>
                  </a:cxn>
                  <a:cxn ang="0">
                    <a:pos x="179" y="263"/>
                  </a:cxn>
                  <a:cxn ang="0">
                    <a:pos x="189" y="239"/>
                  </a:cxn>
                  <a:cxn ang="0">
                    <a:pos x="191" y="235"/>
                  </a:cxn>
                  <a:cxn ang="0">
                    <a:pos x="194" y="224"/>
                  </a:cxn>
                  <a:cxn ang="0">
                    <a:pos x="191" y="218"/>
                  </a:cxn>
                  <a:cxn ang="0">
                    <a:pos x="183" y="214"/>
                  </a:cxn>
                  <a:cxn ang="0">
                    <a:pos x="185" y="187"/>
                  </a:cxn>
                  <a:cxn ang="0">
                    <a:pos x="201" y="150"/>
                  </a:cxn>
                  <a:cxn ang="0">
                    <a:pos x="198" y="120"/>
                  </a:cxn>
                  <a:cxn ang="0">
                    <a:pos x="185" y="119"/>
                  </a:cxn>
                  <a:cxn ang="0">
                    <a:pos x="176" y="128"/>
                  </a:cxn>
                  <a:cxn ang="0">
                    <a:pos x="167" y="137"/>
                  </a:cxn>
                  <a:cxn ang="0">
                    <a:pos x="158" y="143"/>
                  </a:cxn>
                  <a:cxn ang="0">
                    <a:pos x="151" y="135"/>
                  </a:cxn>
                  <a:cxn ang="0">
                    <a:pos x="148" y="117"/>
                  </a:cxn>
                  <a:cxn ang="0">
                    <a:pos x="140" y="94"/>
                  </a:cxn>
                  <a:cxn ang="0">
                    <a:pos x="139" y="80"/>
                  </a:cxn>
                  <a:cxn ang="0">
                    <a:pos x="132" y="61"/>
                  </a:cxn>
                  <a:cxn ang="0">
                    <a:pos x="138" y="43"/>
                  </a:cxn>
                  <a:cxn ang="0">
                    <a:pos x="135" y="21"/>
                  </a:cxn>
                  <a:cxn ang="0">
                    <a:pos x="117" y="12"/>
                  </a:cxn>
                  <a:cxn ang="0">
                    <a:pos x="102" y="3"/>
                  </a:cxn>
                  <a:cxn ang="0">
                    <a:pos x="81" y="5"/>
                  </a:cxn>
                  <a:cxn ang="0">
                    <a:pos x="68" y="2"/>
                  </a:cxn>
                  <a:cxn ang="0">
                    <a:pos x="53" y="0"/>
                  </a:cxn>
                  <a:cxn ang="0">
                    <a:pos x="35" y="11"/>
                  </a:cxn>
                  <a:cxn ang="0">
                    <a:pos x="28" y="34"/>
                  </a:cxn>
                  <a:cxn ang="0">
                    <a:pos x="31" y="52"/>
                  </a:cxn>
                  <a:cxn ang="0">
                    <a:pos x="31" y="77"/>
                  </a:cxn>
                  <a:cxn ang="0">
                    <a:pos x="34" y="94"/>
                  </a:cxn>
                  <a:cxn ang="0">
                    <a:pos x="32" y="101"/>
                  </a:cxn>
                  <a:cxn ang="0">
                    <a:pos x="18" y="116"/>
                  </a:cxn>
                  <a:cxn ang="0">
                    <a:pos x="21" y="132"/>
                  </a:cxn>
                  <a:cxn ang="0">
                    <a:pos x="22" y="149"/>
                  </a:cxn>
                  <a:cxn ang="0">
                    <a:pos x="16" y="166"/>
                  </a:cxn>
                  <a:cxn ang="0">
                    <a:pos x="15" y="186"/>
                  </a:cxn>
                  <a:cxn ang="0">
                    <a:pos x="6" y="193"/>
                  </a:cxn>
                  <a:cxn ang="0">
                    <a:pos x="4" y="196"/>
                  </a:cxn>
                  <a:cxn ang="0">
                    <a:pos x="12" y="202"/>
                  </a:cxn>
                  <a:cxn ang="0">
                    <a:pos x="19" y="205"/>
                  </a:cxn>
                  <a:cxn ang="0">
                    <a:pos x="16" y="220"/>
                  </a:cxn>
                  <a:cxn ang="0">
                    <a:pos x="12" y="236"/>
                  </a:cxn>
                  <a:cxn ang="0">
                    <a:pos x="21" y="239"/>
                  </a:cxn>
                  <a:cxn ang="0">
                    <a:pos x="27" y="235"/>
                  </a:cxn>
                  <a:cxn ang="0">
                    <a:pos x="43" y="233"/>
                  </a:cxn>
                  <a:cxn ang="0">
                    <a:pos x="50" y="244"/>
                  </a:cxn>
                  <a:cxn ang="0">
                    <a:pos x="46" y="257"/>
                  </a:cxn>
                  <a:cxn ang="0">
                    <a:pos x="38" y="261"/>
                  </a:cxn>
                  <a:cxn ang="0">
                    <a:pos x="29" y="263"/>
                  </a:cxn>
                  <a:cxn ang="0">
                    <a:pos x="24" y="266"/>
                  </a:cxn>
                  <a:cxn ang="0">
                    <a:pos x="35" y="270"/>
                  </a:cxn>
                  <a:cxn ang="0">
                    <a:pos x="52" y="267"/>
                  </a:cxn>
                  <a:cxn ang="0">
                    <a:pos x="53" y="272"/>
                  </a:cxn>
                  <a:cxn ang="0">
                    <a:pos x="46" y="282"/>
                  </a:cxn>
                  <a:cxn ang="0">
                    <a:pos x="50" y="295"/>
                  </a:cxn>
                  <a:cxn ang="0">
                    <a:pos x="35" y="300"/>
                  </a:cxn>
                  <a:cxn ang="0">
                    <a:pos x="49" y="306"/>
                  </a:cxn>
                </a:cxnLst>
                <a:rect l="0" t="0" r="r" b="b"/>
                <a:pathLst>
                  <a:path w="203" h="338">
                    <a:moveTo>
                      <a:pt x="68" y="304"/>
                    </a:moveTo>
                    <a:lnTo>
                      <a:pt x="75" y="316"/>
                    </a:lnTo>
                    <a:lnTo>
                      <a:pt x="86" y="328"/>
                    </a:lnTo>
                    <a:lnTo>
                      <a:pt x="96" y="335"/>
                    </a:lnTo>
                    <a:lnTo>
                      <a:pt x="105" y="338"/>
                    </a:lnTo>
                    <a:lnTo>
                      <a:pt x="109" y="338"/>
                    </a:lnTo>
                    <a:lnTo>
                      <a:pt x="114" y="335"/>
                    </a:lnTo>
                    <a:lnTo>
                      <a:pt x="118" y="334"/>
                    </a:lnTo>
                    <a:lnTo>
                      <a:pt x="124" y="330"/>
                    </a:lnTo>
                    <a:lnTo>
                      <a:pt x="135" y="321"/>
                    </a:lnTo>
                    <a:lnTo>
                      <a:pt x="143" y="312"/>
                    </a:lnTo>
                    <a:lnTo>
                      <a:pt x="154" y="300"/>
                    </a:lnTo>
                    <a:lnTo>
                      <a:pt x="163" y="287"/>
                    </a:lnTo>
                    <a:lnTo>
                      <a:pt x="172" y="275"/>
                    </a:lnTo>
                    <a:lnTo>
                      <a:pt x="179" y="263"/>
                    </a:lnTo>
                    <a:lnTo>
                      <a:pt x="185" y="251"/>
                    </a:lnTo>
                    <a:lnTo>
                      <a:pt x="189" y="241"/>
                    </a:lnTo>
                    <a:lnTo>
                      <a:pt x="189" y="239"/>
                    </a:lnTo>
                    <a:lnTo>
                      <a:pt x="191" y="238"/>
                    </a:lnTo>
                    <a:lnTo>
                      <a:pt x="191" y="236"/>
                    </a:lnTo>
                    <a:lnTo>
                      <a:pt x="191" y="235"/>
                    </a:lnTo>
                    <a:lnTo>
                      <a:pt x="192" y="230"/>
                    </a:lnTo>
                    <a:lnTo>
                      <a:pt x="192" y="226"/>
                    </a:lnTo>
                    <a:lnTo>
                      <a:pt x="194" y="224"/>
                    </a:lnTo>
                    <a:lnTo>
                      <a:pt x="194" y="223"/>
                    </a:lnTo>
                    <a:lnTo>
                      <a:pt x="192" y="220"/>
                    </a:lnTo>
                    <a:lnTo>
                      <a:pt x="191" y="218"/>
                    </a:lnTo>
                    <a:lnTo>
                      <a:pt x="188" y="218"/>
                    </a:lnTo>
                    <a:lnTo>
                      <a:pt x="185" y="217"/>
                    </a:lnTo>
                    <a:lnTo>
                      <a:pt x="183" y="214"/>
                    </a:lnTo>
                    <a:lnTo>
                      <a:pt x="183" y="206"/>
                    </a:lnTo>
                    <a:lnTo>
                      <a:pt x="185" y="196"/>
                    </a:lnTo>
                    <a:lnTo>
                      <a:pt x="185" y="187"/>
                    </a:lnTo>
                    <a:lnTo>
                      <a:pt x="192" y="175"/>
                    </a:lnTo>
                    <a:lnTo>
                      <a:pt x="198" y="162"/>
                    </a:lnTo>
                    <a:lnTo>
                      <a:pt x="201" y="150"/>
                    </a:lnTo>
                    <a:lnTo>
                      <a:pt x="203" y="138"/>
                    </a:lnTo>
                    <a:lnTo>
                      <a:pt x="203" y="128"/>
                    </a:lnTo>
                    <a:lnTo>
                      <a:pt x="198" y="120"/>
                    </a:lnTo>
                    <a:lnTo>
                      <a:pt x="194" y="117"/>
                    </a:lnTo>
                    <a:lnTo>
                      <a:pt x="189" y="117"/>
                    </a:lnTo>
                    <a:lnTo>
                      <a:pt x="185" y="119"/>
                    </a:lnTo>
                    <a:lnTo>
                      <a:pt x="180" y="122"/>
                    </a:lnTo>
                    <a:lnTo>
                      <a:pt x="177" y="125"/>
                    </a:lnTo>
                    <a:lnTo>
                      <a:pt x="176" y="128"/>
                    </a:lnTo>
                    <a:lnTo>
                      <a:pt x="175" y="131"/>
                    </a:lnTo>
                    <a:lnTo>
                      <a:pt x="172" y="134"/>
                    </a:lnTo>
                    <a:lnTo>
                      <a:pt x="167" y="137"/>
                    </a:lnTo>
                    <a:lnTo>
                      <a:pt x="164" y="140"/>
                    </a:lnTo>
                    <a:lnTo>
                      <a:pt x="161" y="143"/>
                    </a:lnTo>
                    <a:lnTo>
                      <a:pt x="158" y="143"/>
                    </a:lnTo>
                    <a:lnTo>
                      <a:pt x="155" y="143"/>
                    </a:lnTo>
                    <a:lnTo>
                      <a:pt x="152" y="140"/>
                    </a:lnTo>
                    <a:lnTo>
                      <a:pt x="151" y="135"/>
                    </a:lnTo>
                    <a:lnTo>
                      <a:pt x="149" y="128"/>
                    </a:lnTo>
                    <a:lnTo>
                      <a:pt x="148" y="122"/>
                    </a:lnTo>
                    <a:lnTo>
                      <a:pt x="148" y="117"/>
                    </a:lnTo>
                    <a:lnTo>
                      <a:pt x="146" y="111"/>
                    </a:lnTo>
                    <a:lnTo>
                      <a:pt x="143" y="103"/>
                    </a:lnTo>
                    <a:lnTo>
                      <a:pt x="140" y="94"/>
                    </a:lnTo>
                    <a:lnTo>
                      <a:pt x="139" y="88"/>
                    </a:lnTo>
                    <a:lnTo>
                      <a:pt x="139" y="85"/>
                    </a:lnTo>
                    <a:lnTo>
                      <a:pt x="139" y="80"/>
                    </a:lnTo>
                    <a:lnTo>
                      <a:pt x="138" y="74"/>
                    </a:lnTo>
                    <a:lnTo>
                      <a:pt x="135" y="68"/>
                    </a:lnTo>
                    <a:lnTo>
                      <a:pt x="132" y="61"/>
                    </a:lnTo>
                    <a:lnTo>
                      <a:pt x="132" y="54"/>
                    </a:lnTo>
                    <a:lnTo>
                      <a:pt x="133" y="48"/>
                    </a:lnTo>
                    <a:lnTo>
                      <a:pt x="138" y="43"/>
                    </a:lnTo>
                    <a:lnTo>
                      <a:pt x="140" y="36"/>
                    </a:lnTo>
                    <a:lnTo>
                      <a:pt x="139" y="28"/>
                    </a:lnTo>
                    <a:lnTo>
                      <a:pt x="135" y="21"/>
                    </a:lnTo>
                    <a:lnTo>
                      <a:pt x="127" y="18"/>
                    </a:lnTo>
                    <a:lnTo>
                      <a:pt x="121" y="16"/>
                    </a:lnTo>
                    <a:lnTo>
                      <a:pt x="117" y="12"/>
                    </a:lnTo>
                    <a:lnTo>
                      <a:pt x="112" y="9"/>
                    </a:lnTo>
                    <a:lnTo>
                      <a:pt x="108" y="5"/>
                    </a:lnTo>
                    <a:lnTo>
                      <a:pt x="102" y="3"/>
                    </a:lnTo>
                    <a:lnTo>
                      <a:pt x="95" y="3"/>
                    </a:lnTo>
                    <a:lnTo>
                      <a:pt x="87" y="5"/>
                    </a:lnTo>
                    <a:lnTo>
                      <a:pt x="81" y="5"/>
                    </a:lnTo>
                    <a:lnTo>
                      <a:pt x="77" y="5"/>
                    </a:lnTo>
                    <a:lnTo>
                      <a:pt x="72" y="3"/>
                    </a:lnTo>
                    <a:lnTo>
                      <a:pt x="68" y="2"/>
                    </a:lnTo>
                    <a:lnTo>
                      <a:pt x="64" y="2"/>
                    </a:lnTo>
                    <a:lnTo>
                      <a:pt x="59" y="0"/>
                    </a:lnTo>
                    <a:lnTo>
                      <a:pt x="53" y="0"/>
                    </a:lnTo>
                    <a:lnTo>
                      <a:pt x="46" y="2"/>
                    </a:lnTo>
                    <a:lnTo>
                      <a:pt x="41" y="5"/>
                    </a:lnTo>
                    <a:lnTo>
                      <a:pt x="35" y="11"/>
                    </a:lnTo>
                    <a:lnTo>
                      <a:pt x="31" y="19"/>
                    </a:lnTo>
                    <a:lnTo>
                      <a:pt x="29" y="27"/>
                    </a:lnTo>
                    <a:lnTo>
                      <a:pt x="28" y="34"/>
                    </a:lnTo>
                    <a:lnTo>
                      <a:pt x="29" y="40"/>
                    </a:lnTo>
                    <a:lnTo>
                      <a:pt x="29" y="46"/>
                    </a:lnTo>
                    <a:lnTo>
                      <a:pt x="31" y="52"/>
                    </a:lnTo>
                    <a:lnTo>
                      <a:pt x="31" y="58"/>
                    </a:lnTo>
                    <a:lnTo>
                      <a:pt x="31" y="67"/>
                    </a:lnTo>
                    <a:lnTo>
                      <a:pt x="31" y="77"/>
                    </a:lnTo>
                    <a:lnTo>
                      <a:pt x="31" y="86"/>
                    </a:lnTo>
                    <a:lnTo>
                      <a:pt x="32" y="91"/>
                    </a:lnTo>
                    <a:lnTo>
                      <a:pt x="34" y="94"/>
                    </a:lnTo>
                    <a:lnTo>
                      <a:pt x="35" y="95"/>
                    </a:lnTo>
                    <a:lnTo>
                      <a:pt x="35" y="98"/>
                    </a:lnTo>
                    <a:lnTo>
                      <a:pt x="32" y="101"/>
                    </a:lnTo>
                    <a:lnTo>
                      <a:pt x="28" y="106"/>
                    </a:lnTo>
                    <a:lnTo>
                      <a:pt x="22" y="110"/>
                    </a:lnTo>
                    <a:lnTo>
                      <a:pt x="18" y="116"/>
                    </a:lnTo>
                    <a:lnTo>
                      <a:pt x="18" y="120"/>
                    </a:lnTo>
                    <a:lnTo>
                      <a:pt x="19" y="125"/>
                    </a:lnTo>
                    <a:lnTo>
                      <a:pt x="21" y="132"/>
                    </a:lnTo>
                    <a:lnTo>
                      <a:pt x="24" y="140"/>
                    </a:lnTo>
                    <a:lnTo>
                      <a:pt x="24" y="144"/>
                    </a:lnTo>
                    <a:lnTo>
                      <a:pt x="22" y="149"/>
                    </a:lnTo>
                    <a:lnTo>
                      <a:pt x="21" y="154"/>
                    </a:lnTo>
                    <a:lnTo>
                      <a:pt x="18" y="160"/>
                    </a:lnTo>
                    <a:lnTo>
                      <a:pt x="16" y="166"/>
                    </a:lnTo>
                    <a:lnTo>
                      <a:pt x="16" y="172"/>
                    </a:lnTo>
                    <a:lnTo>
                      <a:pt x="16" y="178"/>
                    </a:lnTo>
                    <a:lnTo>
                      <a:pt x="15" y="186"/>
                    </a:lnTo>
                    <a:lnTo>
                      <a:pt x="13" y="190"/>
                    </a:lnTo>
                    <a:lnTo>
                      <a:pt x="10" y="192"/>
                    </a:lnTo>
                    <a:lnTo>
                      <a:pt x="6" y="193"/>
                    </a:lnTo>
                    <a:lnTo>
                      <a:pt x="3" y="193"/>
                    </a:lnTo>
                    <a:lnTo>
                      <a:pt x="0" y="192"/>
                    </a:lnTo>
                    <a:lnTo>
                      <a:pt x="4" y="196"/>
                    </a:lnTo>
                    <a:lnTo>
                      <a:pt x="7" y="199"/>
                    </a:lnTo>
                    <a:lnTo>
                      <a:pt x="9" y="200"/>
                    </a:lnTo>
                    <a:lnTo>
                      <a:pt x="12" y="202"/>
                    </a:lnTo>
                    <a:lnTo>
                      <a:pt x="15" y="202"/>
                    </a:lnTo>
                    <a:lnTo>
                      <a:pt x="18" y="203"/>
                    </a:lnTo>
                    <a:lnTo>
                      <a:pt x="19" y="205"/>
                    </a:lnTo>
                    <a:lnTo>
                      <a:pt x="21" y="206"/>
                    </a:lnTo>
                    <a:lnTo>
                      <a:pt x="19" y="211"/>
                    </a:lnTo>
                    <a:lnTo>
                      <a:pt x="16" y="220"/>
                    </a:lnTo>
                    <a:lnTo>
                      <a:pt x="13" y="227"/>
                    </a:lnTo>
                    <a:lnTo>
                      <a:pt x="12" y="233"/>
                    </a:lnTo>
                    <a:lnTo>
                      <a:pt x="12" y="236"/>
                    </a:lnTo>
                    <a:lnTo>
                      <a:pt x="13" y="238"/>
                    </a:lnTo>
                    <a:lnTo>
                      <a:pt x="16" y="239"/>
                    </a:lnTo>
                    <a:lnTo>
                      <a:pt x="21" y="239"/>
                    </a:lnTo>
                    <a:lnTo>
                      <a:pt x="24" y="239"/>
                    </a:lnTo>
                    <a:lnTo>
                      <a:pt x="25" y="236"/>
                    </a:lnTo>
                    <a:lnTo>
                      <a:pt x="27" y="235"/>
                    </a:lnTo>
                    <a:lnTo>
                      <a:pt x="29" y="233"/>
                    </a:lnTo>
                    <a:lnTo>
                      <a:pt x="35" y="233"/>
                    </a:lnTo>
                    <a:lnTo>
                      <a:pt x="43" y="233"/>
                    </a:lnTo>
                    <a:lnTo>
                      <a:pt x="50" y="236"/>
                    </a:lnTo>
                    <a:lnTo>
                      <a:pt x="53" y="239"/>
                    </a:lnTo>
                    <a:lnTo>
                      <a:pt x="50" y="244"/>
                    </a:lnTo>
                    <a:lnTo>
                      <a:pt x="50" y="248"/>
                    </a:lnTo>
                    <a:lnTo>
                      <a:pt x="49" y="254"/>
                    </a:lnTo>
                    <a:lnTo>
                      <a:pt x="46" y="257"/>
                    </a:lnTo>
                    <a:lnTo>
                      <a:pt x="43" y="258"/>
                    </a:lnTo>
                    <a:lnTo>
                      <a:pt x="41" y="260"/>
                    </a:lnTo>
                    <a:lnTo>
                      <a:pt x="38" y="261"/>
                    </a:lnTo>
                    <a:lnTo>
                      <a:pt x="35" y="261"/>
                    </a:lnTo>
                    <a:lnTo>
                      <a:pt x="32" y="263"/>
                    </a:lnTo>
                    <a:lnTo>
                      <a:pt x="29" y="263"/>
                    </a:lnTo>
                    <a:lnTo>
                      <a:pt x="27" y="263"/>
                    </a:lnTo>
                    <a:lnTo>
                      <a:pt x="22" y="261"/>
                    </a:lnTo>
                    <a:lnTo>
                      <a:pt x="24" y="266"/>
                    </a:lnTo>
                    <a:lnTo>
                      <a:pt x="27" y="269"/>
                    </a:lnTo>
                    <a:lnTo>
                      <a:pt x="31" y="270"/>
                    </a:lnTo>
                    <a:lnTo>
                      <a:pt x="35" y="270"/>
                    </a:lnTo>
                    <a:lnTo>
                      <a:pt x="40" y="270"/>
                    </a:lnTo>
                    <a:lnTo>
                      <a:pt x="46" y="269"/>
                    </a:lnTo>
                    <a:lnTo>
                      <a:pt x="52" y="267"/>
                    </a:lnTo>
                    <a:lnTo>
                      <a:pt x="55" y="267"/>
                    </a:lnTo>
                    <a:lnTo>
                      <a:pt x="55" y="269"/>
                    </a:lnTo>
                    <a:lnTo>
                      <a:pt x="53" y="272"/>
                    </a:lnTo>
                    <a:lnTo>
                      <a:pt x="50" y="276"/>
                    </a:lnTo>
                    <a:lnTo>
                      <a:pt x="47" y="279"/>
                    </a:lnTo>
                    <a:lnTo>
                      <a:pt x="46" y="282"/>
                    </a:lnTo>
                    <a:lnTo>
                      <a:pt x="47" y="287"/>
                    </a:lnTo>
                    <a:lnTo>
                      <a:pt x="49" y="291"/>
                    </a:lnTo>
                    <a:lnTo>
                      <a:pt x="50" y="295"/>
                    </a:lnTo>
                    <a:lnTo>
                      <a:pt x="49" y="300"/>
                    </a:lnTo>
                    <a:lnTo>
                      <a:pt x="43" y="301"/>
                    </a:lnTo>
                    <a:lnTo>
                      <a:pt x="35" y="300"/>
                    </a:lnTo>
                    <a:lnTo>
                      <a:pt x="28" y="298"/>
                    </a:lnTo>
                    <a:lnTo>
                      <a:pt x="38" y="304"/>
                    </a:lnTo>
                    <a:lnTo>
                      <a:pt x="49" y="306"/>
                    </a:lnTo>
                    <a:lnTo>
                      <a:pt x="59" y="306"/>
                    </a:lnTo>
                    <a:lnTo>
                      <a:pt x="68" y="304"/>
                    </a:lnTo>
                    <a:close/>
                  </a:path>
                </a:pathLst>
              </a:custGeom>
              <a:solidFill>
                <a:srgbClr val="7A331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210">
                <a:extLst>
                  <a:ext uri="{FF2B5EF4-FFF2-40B4-BE49-F238E27FC236}">
                    <a16:creationId xmlns:a16="http://schemas.microsoft.com/office/drawing/2014/main" id="{5871C91E-B849-8F45-BD3B-865DB8A60EBD}"/>
                  </a:ext>
                </a:extLst>
              </p:cNvPr>
              <p:cNvSpPr>
                <a:spLocks/>
              </p:cNvSpPr>
              <p:nvPr/>
            </p:nvSpPr>
            <p:spPr bwMode="auto">
              <a:xfrm>
                <a:off x="992" y="1238"/>
                <a:ext cx="12" cy="5"/>
              </a:xfrm>
              <a:custGeom>
                <a:avLst/>
                <a:gdLst/>
                <a:ahLst/>
                <a:cxnLst>
                  <a:cxn ang="0">
                    <a:pos x="0" y="13"/>
                  </a:cxn>
                  <a:cxn ang="0">
                    <a:pos x="0" y="12"/>
                  </a:cxn>
                  <a:cxn ang="0">
                    <a:pos x="1" y="9"/>
                  </a:cxn>
                  <a:cxn ang="0">
                    <a:pos x="3" y="7"/>
                  </a:cxn>
                  <a:cxn ang="0">
                    <a:pos x="4" y="6"/>
                  </a:cxn>
                  <a:cxn ang="0">
                    <a:pos x="4" y="6"/>
                  </a:cxn>
                  <a:cxn ang="0">
                    <a:pos x="6" y="6"/>
                  </a:cxn>
                  <a:cxn ang="0">
                    <a:pos x="7" y="6"/>
                  </a:cxn>
                  <a:cxn ang="0">
                    <a:pos x="10" y="6"/>
                  </a:cxn>
                  <a:cxn ang="0">
                    <a:pos x="14" y="6"/>
                  </a:cxn>
                  <a:cxn ang="0">
                    <a:pos x="17" y="5"/>
                  </a:cxn>
                  <a:cxn ang="0">
                    <a:pos x="22" y="3"/>
                  </a:cxn>
                  <a:cxn ang="0">
                    <a:pos x="23" y="3"/>
                  </a:cxn>
                  <a:cxn ang="0">
                    <a:pos x="26" y="2"/>
                  </a:cxn>
                  <a:cxn ang="0">
                    <a:pos x="29" y="2"/>
                  </a:cxn>
                  <a:cxn ang="0">
                    <a:pos x="32" y="0"/>
                  </a:cxn>
                  <a:cxn ang="0">
                    <a:pos x="35" y="0"/>
                  </a:cxn>
                  <a:cxn ang="0">
                    <a:pos x="29" y="2"/>
                  </a:cxn>
                  <a:cxn ang="0">
                    <a:pos x="29" y="3"/>
                  </a:cxn>
                  <a:cxn ang="0">
                    <a:pos x="28" y="6"/>
                  </a:cxn>
                  <a:cxn ang="0">
                    <a:pos x="25" y="10"/>
                  </a:cxn>
                  <a:cxn ang="0">
                    <a:pos x="22" y="12"/>
                  </a:cxn>
                  <a:cxn ang="0">
                    <a:pos x="17" y="13"/>
                  </a:cxn>
                  <a:cxn ang="0">
                    <a:pos x="11" y="15"/>
                  </a:cxn>
                  <a:cxn ang="0">
                    <a:pos x="6" y="15"/>
                  </a:cxn>
                  <a:cxn ang="0">
                    <a:pos x="0" y="13"/>
                  </a:cxn>
                </a:cxnLst>
                <a:rect l="0" t="0" r="r" b="b"/>
                <a:pathLst>
                  <a:path w="35" h="15">
                    <a:moveTo>
                      <a:pt x="0" y="13"/>
                    </a:moveTo>
                    <a:lnTo>
                      <a:pt x="0" y="12"/>
                    </a:lnTo>
                    <a:lnTo>
                      <a:pt x="1" y="9"/>
                    </a:lnTo>
                    <a:lnTo>
                      <a:pt x="3" y="7"/>
                    </a:lnTo>
                    <a:lnTo>
                      <a:pt x="4" y="6"/>
                    </a:lnTo>
                    <a:lnTo>
                      <a:pt x="4" y="6"/>
                    </a:lnTo>
                    <a:lnTo>
                      <a:pt x="6" y="6"/>
                    </a:lnTo>
                    <a:lnTo>
                      <a:pt x="7" y="6"/>
                    </a:lnTo>
                    <a:lnTo>
                      <a:pt x="10" y="6"/>
                    </a:lnTo>
                    <a:lnTo>
                      <a:pt x="14" y="6"/>
                    </a:lnTo>
                    <a:lnTo>
                      <a:pt x="17" y="5"/>
                    </a:lnTo>
                    <a:lnTo>
                      <a:pt x="22" y="3"/>
                    </a:lnTo>
                    <a:lnTo>
                      <a:pt x="23" y="3"/>
                    </a:lnTo>
                    <a:lnTo>
                      <a:pt x="26" y="2"/>
                    </a:lnTo>
                    <a:lnTo>
                      <a:pt x="29" y="2"/>
                    </a:lnTo>
                    <a:lnTo>
                      <a:pt x="32" y="0"/>
                    </a:lnTo>
                    <a:lnTo>
                      <a:pt x="35" y="0"/>
                    </a:lnTo>
                    <a:lnTo>
                      <a:pt x="29" y="2"/>
                    </a:lnTo>
                    <a:lnTo>
                      <a:pt x="29" y="3"/>
                    </a:lnTo>
                    <a:lnTo>
                      <a:pt x="28" y="6"/>
                    </a:lnTo>
                    <a:lnTo>
                      <a:pt x="25" y="10"/>
                    </a:lnTo>
                    <a:lnTo>
                      <a:pt x="22" y="12"/>
                    </a:lnTo>
                    <a:lnTo>
                      <a:pt x="17" y="13"/>
                    </a:lnTo>
                    <a:lnTo>
                      <a:pt x="11" y="15"/>
                    </a:lnTo>
                    <a:lnTo>
                      <a:pt x="6" y="15"/>
                    </a:lnTo>
                    <a:lnTo>
                      <a:pt x="0" y="13"/>
                    </a:lnTo>
                    <a:close/>
                  </a:path>
                </a:pathLst>
              </a:custGeom>
              <a:solidFill>
                <a:srgbClr val="99594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211">
                <a:extLst>
                  <a:ext uri="{FF2B5EF4-FFF2-40B4-BE49-F238E27FC236}">
                    <a16:creationId xmlns:a16="http://schemas.microsoft.com/office/drawing/2014/main" id="{D0446B0D-7D96-4445-8F1D-B8E0A163F59D}"/>
                  </a:ext>
                </a:extLst>
              </p:cNvPr>
              <p:cNvSpPr>
                <a:spLocks/>
              </p:cNvSpPr>
              <p:nvPr/>
            </p:nvSpPr>
            <p:spPr bwMode="auto">
              <a:xfrm>
                <a:off x="982" y="1151"/>
                <a:ext cx="80" cy="81"/>
              </a:xfrm>
              <a:custGeom>
                <a:avLst/>
                <a:gdLst/>
                <a:ahLst/>
                <a:cxnLst>
                  <a:cxn ang="0">
                    <a:pos x="212" y="237"/>
                  </a:cxn>
                  <a:cxn ang="0">
                    <a:pos x="219" y="222"/>
                  </a:cxn>
                  <a:cxn ang="0">
                    <a:pos x="226" y="208"/>
                  </a:cxn>
                  <a:cxn ang="0">
                    <a:pos x="234" y="188"/>
                  </a:cxn>
                  <a:cxn ang="0">
                    <a:pos x="237" y="163"/>
                  </a:cxn>
                  <a:cxn ang="0">
                    <a:pos x="237" y="139"/>
                  </a:cxn>
                  <a:cxn ang="0">
                    <a:pos x="237" y="105"/>
                  </a:cxn>
                  <a:cxn ang="0">
                    <a:pos x="222" y="61"/>
                  </a:cxn>
                  <a:cxn ang="0">
                    <a:pos x="210" y="52"/>
                  </a:cxn>
                  <a:cxn ang="0">
                    <a:pos x="203" y="41"/>
                  </a:cxn>
                  <a:cxn ang="0">
                    <a:pos x="194" y="33"/>
                  </a:cxn>
                  <a:cxn ang="0">
                    <a:pos x="184" y="22"/>
                  </a:cxn>
                  <a:cxn ang="0">
                    <a:pos x="160" y="10"/>
                  </a:cxn>
                  <a:cxn ang="0">
                    <a:pos x="129" y="3"/>
                  </a:cxn>
                  <a:cxn ang="0">
                    <a:pos x="95" y="0"/>
                  </a:cxn>
                  <a:cxn ang="0">
                    <a:pos x="68" y="4"/>
                  </a:cxn>
                  <a:cxn ang="0">
                    <a:pos x="52" y="7"/>
                  </a:cxn>
                  <a:cxn ang="0">
                    <a:pos x="34" y="18"/>
                  </a:cxn>
                  <a:cxn ang="0">
                    <a:pos x="4" y="47"/>
                  </a:cxn>
                  <a:cxn ang="0">
                    <a:pos x="0" y="65"/>
                  </a:cxn>
                  <a:cxn ang="0">
                    <a:pos x="12" y="49"/>
                  </a:cxn>
                  <a:cxn ang="0">
                    <a:pos x="34" y="34"/>
                  </a:cxn>
                  <a:cxn ang="0">
                    <a:pos x="53" y="27"/>
                  </a:cxn>
                  <a:cxn ang="0">
                    <a:pos x="71" y="22"/>
                  </a:cxn>
                  <a:cxn ang="0">
                    <a:pos x="84" y="25"/>
                  </a:cxn>
                  <a:cxn ang="0">
                    <a:pos x="99" y="27"/>
                  </a:cxn>
                  <a:cxn ang="0">
                    <a:pos x="120" y="27"/>
                  </a:cxn>
                  <a:cxn ang="0">
                    <a:pos x="133" y="38"/>
                  </a:cxn>
                  <a:cxn ang="0">
                    <a:pos x="151" y="50"/>
                  </a:cxn>
                  <a:cxn ang="0">
                    <a:pos x="145" y="70"/>
                  </a:cxn>
                  <a:cxn ang="0">
                    <a:pos x="147" y="90"/>
                  </a:cxn>
                  <a:cxn ang="0">
                    <a:pos x="151" y="107"/>
                  </a:cxn>
                  <a:cxn ang="0">
                    <a:pos x="155" y="125"/>
                  </a:cxn>
                  <a:cxn ang="0">
                    <a:pos x="160" y="144"/>
                  </a:cxn>
                  <a:cxn ang="0">
                    <a:pos x="164" y="162"/>
                  </a:cxn>
                  <a:cxn ang="0">
                    <a:pos x="173" y="165"/>
                  </a:cxn>
                  <a:cxn ang="0">
                    <a:pos x="184" y="156"/>
                  </a:cxn>
                  <a:cxn ang="0">
                    <a:pos x="189" y="147"/>
                  </a:cxn>
                  <a:cxn ang="0">
                    <a:pos x="201" y="139"/>
                  </a:cxn>
                  <a:cxn ang="0">
                    <a:pos x="215" y="150"/>
                  </a:cxn>
                  <a:cxn ang="0">
                    <a:pos x="210" y="184"/>
                  </a:cxn>
                  <a:cxn ang="0">
                    <a:pos x="197" y="218"/>
                  </a:cxn>
                  <a:cxn ang="0">
                    <a:pos x="197" y="239"/>
                  </a:cxn>
                  <a:cxn ang="0">
                    <a:pos x="204" y="242"/>
                  </a:cxn>
                </a:cxnLst>
                <a:rect l="0" t="0" r="r" b="b"/>
                <a:pathLst>
                  <a:path w="240" h="245">
                    <a:moveTo>
                      <a:pt x="206" y="245"/>
                    </a:moveTo>
                    <a:lnTo>
                      <a:pt x="209" y="243"/>
                    </a:lnTo>
                    <a:lnTo>
                      <a:pt x="212" y="237"/>
                    </a:lnTo>
                    <a:lnTo>
                      <a:pt x="215" y="231"/>
                    </a:lnTo>
                    <a:lnTo>
                      <a:pt x="216" y="227"/>
                    </a:lnTo>
                    <a:lnTo>
                      <a:pt x="219" y="222"/>
                    </a:lnTo>
                    <a:lnTo>
                      <a:pt x="222" y="218"/>
                    </a:lnTo>
                    <a:lnTo>
                      <a:pt x="225" y="214"/>
                    </a:lnTo>
                    <a:lnTo>
                      <a:pt x="226" y="208"/>
                    </a:lnTo>
                    <a:lnTo>
                      <a:pt x="228" y="202"/>
                    </a:lnTo>
                    <a:lnTo>
                      <a:pt x="231" y="196"/>
                    </a:lnTo>
                    <a:lnTo>
                      <a:pt x="234" y="188"/>
                    </a:lnTo>
                    <a:lnTo>
                      <a:pt x="235" y="182"/>
                    </a:lnTo>
                    <a:lnTo>
                      <a:pt x="235" y="174"/>
                    </a:lnTo>
                    <a:lnTo>
                      <a:pt x="237" y="163"/>
                    </a:lnTo>
                    <a:lnTo>
                      <a:pt x="237" y="154"/>
                    </a:lnTo>
                    <a:lnTo>
                      <a:pt x="237" y="148"/>
                    </a:lnTo>
                    <a:lnTo>
                      <a:pt x="237" y="139"/>
                    </a:lnTo>
                    <a:lnTo>
                      <a:pt x="238" y="128"/>
                    </a:lnTo>
                    <a:lnTo>
                      <a:pt x="240" y="114"/>
                    </a:lnTo>
                    <a:lnTo>
                      <a:pt x="237" y="105"/>
                    </a:lnTo>
                    <a:lnTo>
                      <a:pt x="231" y="92"/>
                    </a:lnTo>
                    <a:lnTo>
                      <a:pt x="226" y="76"/>
                    </a:lnTo>
                    <a:lnTo>
                      <a:pt x="222" y="61"/>
                    </a:lnTo>
                    <a:lnTo>
                      <a:pt x="218" y="55"/>
                    </a:lnTo>
                    <a:lnTo>
                      <a:pt x="215" y="53"/>
                    </a:lnTo>
                    <a:lnTo>
                      <a:pt x="210" y="52"/>
                    </a:lnTo>
                    <a:lnTo>
                      <a:pt x="207" y="49"/>
                    </a:lnTo>
                    <a:lnTo>
                      <a:pt x="206" y="46"/>
                    </a:lnTo>
                    <a:lnTo>
                      <a:pt x="203" y="41"/>
                    </a:lnTo>
                    <a:lnTo>
                      <a:pt x="200" y="37"/>
                    </a:lnTo>
                    <a:lnTo>
                      <a:pt x="197" y="34"/>
                    </a:lnTo>
                    <a:lnTo>
                      <a:pt x="194" y="33"/>
                    </a:lnTo>
                    <a:lnTo>
                      <a:pt x="191" y="30"/>
                    </a:lnTo>
                    <a:lnTo>
                      <a:pt x="188" y="27"/>
                    </a:lnTo>
                    <a:lnTo>
                      <a:pt x="184" y="22"/>
                    </a:lnTo>
                    <a:lnTo>
                      <a:pt x="181" y="18"/>
                    </a:lnTo>
                    <a:lnTo>
                      <a:pt x="172" y="15"/>
                    </a:lnTo>
                    <a:lnTo>
                      <a:pt x="160" y="10"/>
                    </a:lnTo>
                    <a:lnTo>
                      <a:pt x="147" y="6"/>
                    </a:lnTo>
                    <a:lnTo>
                      <a:pt x="138" y="4"/>
                    </a:lnTo>
                    <a:lnTo>
                      <a:pt x="129" y="3"/>
                    </a:lnTo>
                    <a:lnTo>
                      <a:pt x="117" y="1"/>
                    </a:lnTo>
                    <a:lnTo>
                      <a:pt x="105" y="0"/>
                    </a:lnTo>
                    <a:lnTo>
                      <a:pt x="95" y="0"/>
                    </a:lnTo>
                    <a:lnTo>
                      <a:pt x="86" y="0"/>
                    </a:lnTo>
                    <a:lnTo>
                      <a:pt x="77" y="1"/>
                    </a:lnTo>
                    <a:lnTo>
                      <a:pt x="68" y="4"/>
                    </a:lnTo>
                    <a:lnTo>
                      <a:pt x="64" y="6"/>
                    </a:lnTo>
                    <a:lnTo>
                      <a:pt x="58" y="7"/>
                    </a:lnTo>
                    <a:lnTo>
                      <a:pt x="52" y="7"/>
                    </a:lnTo>
                    <a:lnTo>
                      <a:pt x="46" y="9"/>
                    </a:lnTo>
                    <a:lnTo>
                      <a:pt x="41" y="12"/>
                    </a:lnTo>
                    <a:lnTo>
                      <a:pt x="34" y="18"/>
                    </a:lnTo>
                    <a:lnTo>
                      <a:pt x="24" y="27"/>
                    </a:lnTo>
                    <a:lnTo>
                      <a:pt x="12" y="38"/>
                    </a:lnTo>
                    <a:lnTo>
                      <a:pt x="4" y="47"/>
                    </a:lnTo>
                    <a:lnTo>
                      <a:pt x="2" y="55"/>
                    </a:lnTo>
                    <a:lnTo>
                      <a:pt x="0" y="61"/>
                    </a:lnTo>
                    <a:lnTo>
                      <a:pt x="0" y="65"/>
                    </a:lnTo>
                    <a:lnTo>
                      <a:pt x="2" y="68"/>
                    </a:lnTo>
                    <a:lnTo>
                      <a:pt x="6" y="59"/>
                    </a:lnTo>
                    <a:lnTo>
                      <a:pt x="12" y="49"/>
                    </a:lnTo>
                    <a:lnTo>
                      <a:pt x="18" y="41"/>
                    </a:lnTo>
                    <a:lnTo>
                      <a:pt x="25" y="36"/>
                    </a:lnTo>
                    <a:lnTo>
                      <a:pt x="34" y="34"/>
                    </a:lnTo>
                    <a:lnTo>
                      <a:pt x="41" y="31"/>
                    </a:lnTo>
                    <a:lnTo>
                      <a:pt x="49" y="30"/>
                    </a:lnTo>
                    <a:lnTo>
                      <a:pt x="53" y="27"/>
                    </a:lnTo>
                    <a:lnTo>
                      <a:pt x="58" y="24"/>
                    </a:lnTo>
                    <a:lnTo>
                      <a:pt x="65" y="22"/>
                    </a:lnTo>
                    <a:lnTo>
                      <a:pt x="71" y="22"/>
                    </a:lnTo>
                    <a:lnTo>
                      <a:pt x="76" y="24"/>
                    </a:lnTo>
                    <a:lnTo>
                      <a:pt x="80" y="24"/>
                    </a:lnTo>
                    <a:lnTo>
                      <a:pt x="84" y="25"/>
                    </a:lnTo>
                    <a:lnTo>
                      <a:pt x="89" y="27"/>
                    </a:lnTo>
                    <a:lnTo>
                      <a:pt x="93" y="27"/>
                    </a:lnTo>
                    <a:lnTo>
                      <a:pt x="99" y="27"/>
                    </a:lnTo>
                    <a:lnTo>
                      <a:pt x="107" y="25"/>
                    </a:lnTo>
                    <a:lnTo>
                      <a:pt x="114" y="25"/>
                    </a:lnTo>
                    <a:lnTo>
                      <a:pt x="120" y="27"/>
                    </a:lnTo>
                    <a:lnTo>
                      <a:pt x="124" y="31"/>
                    </a:lnTo>
                    <a:lnTo>
                      <a:pt x="129" y="34"/>
                    </a:lnTo>
                    <a:lnTo>
                      <a:pt x="133" y="38"/>
                    </a:lnTo>
                    <a:lnTo>
                      <a:pt x="139" y="40"/>
                    </a:lnTo>
                    <a:lnTo>
                      <a:pt x="147" y="43"/>
                    </a:lnTo>
                    <a:lnTo>
                      <a:pt x="151" y="50"/>
                    </a:lnTo>
                    <a:lnTo>
                      <a:pt x="152" y="58"/>
                    </a:lnTo>
                    <a:lnTo>
                      <a:pt x="150" y="65"/>
                    </a:lnTo>
                    <a:lnTo>
                      <a:pt x="145" y="70"/>
                    </a:lnTo>
                    <a:lnTo>
                      <a:pt x="144" y="76"/>
                    </a:lnTo>
                    <a:lnTo>
                      <a:pt x="144" y="83"/>
                    </a:lnTo>
                    <a:lnTo>
                      <a:pt x="147" y="90"/>
                    </a:lnTo>
                    <a:lnTo>
                      <a:pt x="150" y="96"/>
                    </a:lnTo>
                    <a:lnTo>
                      <a:pt x="151" y="102"/>
                    </a:lnTo>
                    <a:lnTo>
                      <a:pt x="151" y="107"/>
                    </a:lnTo>
                    <a:lnTo>
                      <a:pt x="151" y="110"/>
                    </a:lnTo>
                    <a:lnTo>
                      <a:pt x="152" y="116"/>
                    </a:lnTo>
                    <a:lnTo>
                      <a:pt x="155" y="125"/>
                    </a:lnTo>
                    <a:lnTo>
                      <a:pt x="158" y="133"/>
                    </a:lnTo>
                    <a:lnTo>
                      <a:pt x="160" y="139"/>
                    </a:lnTo>
                    <a:lnTo>
                      <a:pt x="160" y="144"/>
                    </a:lnTo>
                    <a:lnTo>
                      <a:pt x="161" y="150"/>
                    </a:lnTo>
                    <a:lnTo>
                      <a:pt x="163" y="157"/>
                    </a:lnTo>
                    <a:lnTo>
                      <a:pt x="164" y="162"/>
                    </a:lnTo>
                    <a:lnTo>
                      <a:pt x="167" y="165"/>
                    </a:lnTo>
                    <a:lnTo>
                      <a:pt x="170" y="165"/>
                    </a:lnTo>
                    <a:lnTo>
                      <a:pt x="173" y="165"/>
                    </a:lnTo>
                    <a:lnTo>
                      <a:pt x="176" y="162"/>
                    </a:lnTo>
                    <a:lnTo>
                      <a:pt x="179" y="159"/>
                    </a:lnTo>
                    <a:lnTo>
                      <a:pt x="184" y="156"/>
                    </a:lnTo>
                    <a:lnTo>
                      <a:pt x="187" y="153"/>
                    </a:lnTo>
                    <a:lnTo>
                      <a:pt x="188" y="150"/>
                    </a:lnTo>
                    <a:lnTo>
                      <a:pt x="189" y="147"/>
                    </a:lnTo>
                    <a:lnTo>
                      <a:pt x="192" y="144"/>
                    </a:lnTo>
                    <a:lnTo>
                      <a:pt x="197" y="141"/>
                    </a:lnTo>
                    <a:lnTo>
                      <a:pt x="201" y="139"/>
                    </a:lnTo>
                    <a:lnTo>
                      <a:pt x="206" y="139"/>
                    </a:lnTo>
                    <a:lnTo>
                      <a:pt x="210" y="142"/>
                    </a:lnTo>
                    <a:lnTo>
                      <a:pt x="215" y="150"/>
                    </a:lnTo>
                    <a:lnTo>
                      <a:pt x="215" y="160"/>
                    </a:lnTo>
                    <a:lnTo>
                      <a:pt x="213" y="172"/>
                    </a:lnTo>
                    <a:lnTo>
                      <a:pt x="210" y="184"/>
                    </a:lnTo>
                    <a:lnTo>
                      <a:pt x="204" y="197"/>
                    </a:lnTo>
                    <a:lnTo>
                      <a:pt x="197" y="209"/>
                    </a:lnTo>
                    <a:lnTo>
                      <a:pt x="197" y="218"/>
                    </a:lnTo>
                    <a:lnTo>
                      <a:pt x="195" y="228"/>
                    </a:lnTo>
                    <a:lnTo>
                      <a:pt x="195" y="236"/>
                    </a:lnTo>
                    <a:lnTo>
                      <a:pt x="197" y="239"/>
                    </a:lnTo>
                    <a:lnTo>
                      <a:pt x="200" y="240"/>
                    </a:lnTo>
                    <a:lnTo>
                      <a:pt x="203" y="240"/>
                    </a:lnTo>
                    <a:lnTo>
                      <a:pt x="204" y="242"/>
                    </a:lnTo>
                    <a:lnTo>
                      <a:pt x="206" y="24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212">
                <a:extLst>
                  <a:ext uri="{FF2B5EF4-FFF2-40B4-BE49-F238E27FC236}">
                    <a16:creationId xmlns:a16="http://schemas.microsoft.com/office/drawing/2014/main" id="{EEB01F79-54CC-D04A-B475-7F92F674552A}"/>
                  </a:ext>
                </a:extLst>
              </p:cNvPr>
              <p:cNvSpPr>
                <a:spLocks/>
              </p:cNvSpPr>
              <p:nvPr/>
            </p:nvSpPr>
            <p:spPr bwMode="auto">
              <a:xfrm>
                <a:off x="1000" y="1190"/>
                <a:ext cx="21" cy="7"/>
              </a:xfrm>
              <a:custGeom>
                <a:avLst/>
                <a:gdLst/>
                <a:ahLst/>
                <a:cxnLst>
                  <a:cxn ang="0">
                    <a:pos x="5" y="9"/>
                  </a:cxn>
                  <a:cxn ang="0">
                    <a:pos x="2" y="13"/>
                  </a:cxn>
                  <a:cxn ang="0">
                    <a:pos x="0" y="17"/>
                  </a:cxn>
                  <a:cxn ang="0">
                    <a:pos x="3" y="20"/>
                  </a:cxn>
                  <a:cxn ang="0">
                    <a:pos x="8" y="20"/>
                  </a:cxn>
                  <a:cxn ang="0">
                    <a:pos x="14" y="17"/>
                  </a:cxn>
                  <a:cxn ang="0">
                    <a:pos x="23" y="13"/>
                  </a:cxn>
                  <a:cxn ang="0">
                    <a:pos x="30" y="9"/>
                  </a:cxn>
                  <a:cxn ang="0">
                    <a:pos x="36" y="7"/>
                  </a:cxn>
                  <a:cxn ang="0">
                    <a:pos x="40" y="9"/>
                  </a:cxn>
                  <a:cxn ang="0">
                    <a:pos x="48" y="11"/>
                  </a:cxn>
                  <a:cxn ang="0">
                    <a:pos x="54" y="14"/>
                  </a:cxn>
                  <a:cxn ang="0">
                    <a:pos x="58" y="16"/>
                  </a:cxn>
                  <a:cxn ang="0">
                    <a:pos x="61" y="16"/>
                  </a:cxn>
                  <a:cxn ang="0">
                    <a:pos x="62" y="14"/>
                  </a:cxn>
                  <a:cxn ang="0">
                    <a:pos x="62" y="11"/>
                  </a:cxn>
                  <a:cxn ang="0">
                    <a:pos x="60" y="9"/>
                  </a:cxn>
                  <a:cxn ang="0">
                    <a:pos x="54" y="6"/>
                  </a:cxn>
                  <a:cxn ang="0">
                    <a:pos x="48" y="3"/>
                  </a:cxn>
                  <a:cxn ang="0">
                    <a:pos x="40" y="1"/>
                  </a:cxn>
                  <a:cxn ang="0">
                    <a:pos x="36" y="0"/>
                  </a:cxn>
                  <a:cxn ang="0">
                    <a:pos x="30" y="1"/>
                  </a:cxn>
                  <a:cxn ang="0">
                    <a:pos x="21" y="3"/>
                  </a:cxn>
                  <a:cxn ang="0">
                    <a:pos x="12" y="6"/>
                  </a:cxn>
                  <a:cxn ang="0">
                    <a:pos x="5" y="9"/>
                  </a:cxn>
                </a:cxnLst>
                <a:rect l="0" t="0" r="r" b="b"/>
                <a:pathLst>
                  <a:path w="62" h="20">
                    <a:moveTo>
                      <a:pt x="5" y="9"/>
                    </a:moveTo>
                    <a:lnTo>
                      <a:pt x="2" y="13"/>
                    </a:lnTo>
                    <a:lnTo>
                      <a:pt x="0" y="17"/>
                    </a:lnTo>
                    <a:lnTo>
                      <a:pt x="3" y="20"/>
                    </a:lnTo>
                    <a:lnTo>
                      <a:pt x="8" y="20"/>
                    </a:lnTo>
                    <a:lnTo>
                      <a:pt x="14" y="17"/>
                    </a:lnTo>
                    <a:lnTo>
                      <a:pt x="23" y="13"/>
                    </a:lnTo>
                    <a:lnTo>
                      <a:pt x="30" y="9"/>
                    </a:lnTo>
                    <a:lnTo>
                      <a:pt x="36" y="7"/>
                    </a:lnTo>
                    <a:lnTo>
                      <a:pt x="40" y="9"/>
                    </a:lnTo>
                    <a:lnTo>
                      <a:pt x="48" y="11"/>
                    </a:lnTo>
                    <a:lnTo>
                      <a:pt x="54" y="14"/>
                    </a:lnTo>
                    <a:lnTo>
                      <a:pt x="58" y="16"/>
                    </a:lnTo>
                    <a:lnTo>
                      <a:pt x="61" y="16"/>
                    </a:lnTo>
                    <a:lnTo>
                      <a:pt x="62" y="14"/>
                    </a:lnTo>
                    <a:lnTo>
                      <a:pt x="62" y="11"/>
                    </a:lnTo>
                    <a:lnTo>
                      <a:pt x="60" y="9"/>
                    </a:lnTo>
                    <a:lnTo>
                      <a:pt x="54" y="6"/>
                    </a:lnTo>
                    <a:lnTo>
                      <a:pt x="48" y="3"/>
                    </a:lnTo>
                    <a:lnTo>
                      <a:pt x="40" y="1"/>
                    </a:lnTo>
                    <a:lnTo>
                      <a:pt x="36" y="0"/>
                    </a:lnTo>
                    <a:lnTo>
                      <a:pt x="30" y="1"/>
                    </a:lnTo>
                    <a:lnTo>
                      <a:pt x="21" y="3"/>
                    </a:lnTo>
                    <a:lnTo>
                      <a:pt x="12" y="6"/>
                    </a:lnTo>
                    <a:lnTo>
                      <a:pt x="5"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213">
                <a:extLst>
                  <a:ext uri="{FF2B5EF4-FFF2-40B4-BE49-F238E27FC236}">
                    <a16:creationId xmlns:a16="http://schemas.microsoft.com/office/drawing/2014/main" id="{9624B4EB-8809-5343-A1A4-7BC73668FCB6}"/>
                  </a:ext>
                </a:extLst>
              </p:cNvPr>
              <p:cNvSpPr>
                <a:spLocks/>
              </p:cNvSpPr>
              <p:nvPr/>
            </p:nvSpPr>
            <p:spPr bwMode="auto">
              <a:xfrm>
                <a:off x="978" y="1198"/>
                <a:ext cx="10" cy="3"/>
              </a:xfrm>
              <a:custGeom>
                <a:avLst/>
                <a:gdLst/>
                <a:ahLst/>
                <a:cxnLst>
                  <a:cxn ang="0">
                    <a:pos x="24" y="9"/>
                  </a:cxn>
                  <a:cxn ang="0">
                    <a:pos x="27" y="9"/>
                  </a:cxn>
                  <a:cxn ang="0">
                    <a:pos x="28" y="7"/>
                  </a:cxn>
                  <a:cxn ang="0">
                    <a:pos x="30" y="4"/>
                  </a:cxn>
                  <a:cxn ang="0">
                    <a:pos x="28" y="3"/>
                  </a:cxn>
                  <a:cxn ang="0">
                    <a:pos x="25" y="1"/>
                  </a:cxn>
                  <a:cxn ang="0">
                    <a:pos x="19" y="0"/>
                  </a:cxn>
                  <a:cxn ang="0">
                    <a:pos x="14" y="0"/>
                  </a:cxn>
                  <a:cxn ang="0">
                    <a:pos x="9" y="1"/>
                  </a:cxn>
                  <a:cxn ang="0">
                    <a:pos x="6" y="3"/>
                  </a:cxn>
                  <a:cxn ang="0">
                    <a:pos x="5" y="3"/>
                  </a:cxn>
                  <a:cxn ang="0">
                    <a:pos x="2" y="4"/>
                  </a:cxn>
                  <a:cxn ang="0">
                    <a:pos x="0" y="6"/>
                  </a:cxn>
                  <a:cxn ang="0">
                    <a:pos x="0" y="6"/>
                  </a:cxn>
                  <a:cxn ang="0">
                    <a:pos x="0" y="7"/>
                  </a:cxn>
                  <a:cxn ang="0">
                    <a:pos x="2" y="9"/>
                  </a:cxn>
                  <a:cxn ang="0">
                    <a:pos x="3" y="9"/>
                  </a:cxn>
                  <a:cxn ang="0">
                    <a:pos x="5" y="9"/>
                  </a:cxn>
                  <a:cxn ang="0">
                    <a:pos x="9" y="7"/>
                  </a:cxn>
                  <a:cxn ang="0">
                    <a:pos x="12" y="7"/>
                  </a:cxn>
                  <a:cxn ang="0">
                    <a:pos x="14" y="7"/>
                  </a:cxn>
                  <a:cxn ang="0">
                    <a:pos x="16" y="9"/>
                  </a:cxn>
                  <a:cxn ang="0">
                    <a:pos x="19" y="9"/>
                  </a:cxn>
                  <a:cxn ang="0">
                    <a:pos x="21" y="9"/>
                  </a:cxn>
                  <a:cxn ang="0">
                    <a:pos x="24" y="9"/>
                  </a:cxn>
                </a:cxnLst>
                <a:rect l="0" t="0" r="r" b="b"/>
                <a:pathLst>
                  <a:path w="30" h="9">
                    <a:moveTo>
                      <a:pt x="24" y="9"/>
                    </a:moveTo>
                    <a:lnTo>
                      <a:pt x="27" y="9"/>
                    </a:lnTo>
                    <a:lnTo>
                      <a:pt x="28" y="7"/>
                    </a:lnTo>
                    <a:lnTo>
                      <a:pt x="30" y="4"/>
                    </a:lnTo>
                    <a:lnTo>
                      <a:pt x="28" y="3"/>
                    </a:lnTo>
                    <a:lnTo>
                      <a:pt x="25" y="1"/>
                    </a:lnTo>
                    <a:lnTo>
                      <a:pt x="19" y="0"/>
                    </a:lnTo>
                    <a:lnTo>
                      <a:pt x="14" y="0"/>
                    </a:lnTo>
                    <a:lnTo>
                      <a:pt x="9" y="1"/>
                    </a:lnTo>
                    <a:lnTo>
                      <a:pt x="6" y="3"/>
                    </a:lnTo>
                    <a:lnTo>
                      <a:pt x="5" y="3"/>
                    </a:lnTo>
                    <a:lnTo>
                      <a:pt x="2" y="4"/>
                    </a:lnTo>
                    <a:lnTo>
                      <a:pt x="0" y="6"/>
                    </a:lnTo>
                    <a:lnTo>
                      <a:pt x="0" y="6"/>
                    </a:lnTo>
                    <a:lnTo>
                      <a:pt x="0" y="7"/>
                    </a:lnTo>
                    <a:lnTo>
                      <a:pt x="2" y="9"/>
                    </a:lnTo>
                    <a:lnTo>
                      <a:pt x="3" y="9"/>
                    </a:lnTo>
                    <a:lnTo>
                      <a:pt x="5" y="9"/>
                    </a:lnTo>
                    <a:lnTo>
                      <a:pt x="9" y="7"/>
                    </a:lnTo>
                    <a:lnTo>
                      <a:pt x="12" y="7"/>
                    </a:lnTo>
                    <a:lnTo>
                      <a:pt x="14" y="7"/>
                    </a:lnTo>
                    <a:lnTo>
                      <a:pt x="16" y="9"/>
                    </a:lnTo>
                    <a:lnTo>
                      <a:pt x="19" y="9"/>
                    </a:lnTo>
                    <a:lnTo>
                      <a:pt x="21" y="9"/>
                    </a:lnTo>
                    <a:lnTo>
                      <a:pt x="24"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214">
                <a:extLst>
                  <a:ext uri="{FF2B5EF4-FFF2-40B4-BE49-F238E27FC236}">
                    <a16:creationId xmlns:a16="http://schemas.microsoft.com/office/drawing/2014/main" id="{5BE81E06-528B-344A-97C5-B12AB4B18038}"/>
                  </a:ext>
                </a:extLst>
              </p:cNvPr>
              <p:cNvSpPr>
                <a:spLocks/>
              </p:cNvSpPr>
              <p:nvPr/>
            </p:nvSpPr>
            <p:spPr bwMode="auto">
              <a:xfrm>
                <a:off x="985" y="1226"/>
                <a:ext cx="28" cy="12"/>
              </a:xfrm>
              <a:custGeom>
                <a:avLst/>
                <a:gdLst/>
                <a:ahLst/>
                <a:cxnLst>
                  <a:cxn ang="0">
                    <a:pos x="27" y="3"/>
                  </a:cxn>
                  <a:cxn ang="0">
                    <a:pos x="32" y="3"/>
                  </a:cxn>
                  <a:cxn ang="0">
                    <a:pos x="37" y="1"/>
                  </a:cxn>
                  <a:cxn ang="0">
                    <a:pos x="45" y="0"/>
                  </a:cxn>
                  <a:cxn ang="0">
                    <a:pos x="49" y="0"/>
                  </a:cxn>
                  <a:cxn ang="0">
                    <a:pos x="60" y="0"/>
                  </a:cxn>
                  <a:cxn ang="0">
                    <a:pos x="67" y="1"/>
                  </a:cxn>
                  <a:cxn ang="0">
                    <a:pos x="71" y="3"/>
                  </a:cxn>
                  <a:cxn ang="0">
                    <a:pos x="73" y="4"/>
                  </a:cxn>
                  <a:cxn ang="0">
                    <a:pos x="76" y="7"/>
                  </a:cxn>
                  <a:cxn ang="0">
                    <a:pos x="79" y="12"/>
                  </a:cxn>
                  <a:cxn ang="0">
                    <a:pos x="83" y="16"/>
                  </a:cxn>
                  <a:cxn ang="0">
                    <a:pos x="85" y="19"/>
                  </a:cxn>
                  <a:cxn ang="0">
                    <a:pos x="85" y="21"/>
                  </a:cxn>
                  <a:cxn ang="0">
                    <a:pos x="85" y="24"/>
                  </a:cxn>
                  <a:cxn ang="0">
                    <a:pos x="82" y="24"/>
                  </a:cxn>
                  <a:cxn ang="0">
                    <a:pos x="79" y="24"/>
                  </a:cxn>
                  <a:cxn ang="0">
                    <a:pos x="73" y="22"/>
                  </a:cxn>
                  <a:cxn ang="0">
                    <a:pos x="64" y="22"/>
                  </a:cxn>
                  <a:cxn ang="0">
                    <a:pos x="54" y="22"/>
                  </a:cxn>
                  <a:cxn ang="0">
                    <a:pos x="48" y="24"/>
                  </a:cxn>
                  <a:cxn ang="0">
                    <a:pos x="42" y="22"/>
                  </a:cxn>
                  <a:cxn ang="0">
                    <a:pos x="36" y="19"/>
                  </a:cxn>
                  <a:cxn ang="0">
                    <a:pos x="30" y="16"/>
                  </a:cxn>
                  <a:cxn ang="0">
                    <a:pos x="27" y="16"/>
                  </a:cxn>
                  <a:cxn ang="0">
                    <a:pos x="23" y="19"/>
                  </a:cxn>
                  <a:cxn ang="0">
                    <a:pos x="20" y="24"/>
                  </a:cxn>
                  <a:cxn ang="0">
                    <a:pos x="18" y="28"/>
                  </a:cxn>
                  <a:cxn ang="0">
                    <a:pos x="17" y="31"/>
                  </a:cxn>
                  <a:cxn ang="0">
                    <a:pos x="14" y="33"/>
                  </a:cxn>
                  <a:cxn ang="0">
                    <a:pos x="9" y="34"/>
                  </a:cxn>
                  <a:cxn ang="0">
                    <a:pos x="5" y="36"/>
                  </a:cxn>
                  <a:cxn ang="0">
                    <a:pos x="2" y="34"/>
                  </a:cxn>
                  <a:cxn ang="0">
                    <a:pos x="0" y="30"/>
                  </a:cxn>
                  <a:cxn ang="0">
                    <a:pos x="0" y="24"/>
                  </a:cxn>
                  <a:cxn ang="0">
                    <a:pos x="2" y="18"/>
                  </a:cxn>
                  <a:cxn ang="0">
                    <a:pos x="3" y="13"/>
                  </a:cxn>
                  <a:cxn ang="0">
                    <a:pos x="6" y="10"/>
                  </a:cxn>
                  <a:cxn ang="0">
                    <a:pos x="9" y="7"/>
                  </a:cxn>
                  <a:cxn ang="0">
                    <a:pos x="11" y="6"/>
                  </a:cxn>
                  <a:cxn ang="0">
                    <a:pos x="14" y="4"/>
                  </a:cxn>
                  <a:cxn ang="0">
                    <a:pos x="17" y="3"/>
                  </a:cxn>
                  <a:cxn ang="0">
                    <a:pos x="21" y="3"/>
                  </a:cxn>
                  <a:cxn ang="0">
                    <a:pos x="24" y="3"/>
                  </a:cxn>
                  <a:cxn ang="0">
                    <a:pos x="27" y="3"/>
                  </a:cxn>
                </a:cxnLst>
                <a:rect l="0" t="0" r="r" b="b"/>
                <a:pathLst>
                  <a:path w="85" h="36">
                    <a:moveTo>
                      <a:pt x="27" y="3"/>
                    </a:moveTo>
                    <a:lnTo>
                      <a:pt x="32" y="3"/>
                    </a:lnTo>
                    <a:lnTo>
                      <a:pt x="37" y="1"/>
                    </a:lnTo>
                    <a:lnTo>
                      <a:pt x="45" y="0"/>
                    </a:lnTo>
                    <a:lnTo>
                      <a:pt x="49" y="0"/>
                    </a:lnTo>
                    <a:lnTo>
                      <a:pt x="60" y="0"/>
                    </a:lnTo>
                    <a:lnTo>
                      <a:pt x="67" y="1"/>
                    </a:lnTo>
                    <a:lnTo>
                      <a:pt x="71" y="3"/>
                    </a:lnTo>
                    <a:lnTo>
                      <a:pt x="73" y="4"/>
                    </a:lnTo>
                    <a:lnTo>
                      <a:pt x="76" y="7"/>
                    </a:lnTo>
                    <a:lnTo>
                      <a:pt x="79" y="12"/>
                    </a:lnTo>
                    <a:lnTo>
                      <a:pt x="83" y="16"/>
                    </a:lnTo>
                    <a:lnTo>
                      <a:pt x="85" y="19"/>
                    </a:lnTo>
                    <a:lnTo>
                      <a:pt x="85" y="21"/>
                    </a:lnTo>
                    <a:lnTo>
                      <a:pt x="85" y="24"/>
                    </a:lnTo>
                    <a:lnTo>
                      <a:pt x="82" y="24"/>
                    </a:lnTo>
                    <a:lnTo>
                      <a:pt x="79" y="24"/>
                    </a:lnTo>
                    <a:lnTo>
                      <a:pt x="73" y="22"/>
                    </a:lnTo>
                    <a:lnTo>
                      <a:pt x="64" y="22"/>
                    </a:lnTo>
                    <a:lnTo>
                      <a:pt x="54" y="22"/>
                    </a:lnTo>
                    <a:lnTo>
                      <a:pt x="48" y="24"/>
                    </a:lnTo>
                    <a:lnTo>
                      <a:pt x="42" y="22"/>
                    </a:lnTo>
                    <a:lnTo>
                      <a:pt x="36" y="19"/>
                    </a:lnTo>
                    <a:lnTo>
                      <a:pt x="30" y="16"/>
                    </a:lnTo>
                    <a:lnTo>
                      <a:pt x="27" y="16"/>
                    </a:lnTo>
                    <a:lnTo>
                      <a:pt x="23" y="19"/>
                    </a:lnTo>
                    <a:lnTo>
                      <a:pt x="20" y="24"/>
                    </a:lnTo>
                    <a:lnTo>
                      <a:pt x="18" y="28"/>
                    </a:lnTo>
                    <a:lnTo>
                      <a:pt x="17" y="31"/>
                    </a:lnTo>
                    <a:lnTo>
                      <a:pt x="14" y="33"/>
                    </a:lnTo>
                    <a:lnTo>
                      <a:pt x="9" y="34"/>
                    </a:lnTo>
                    <a:lnTo>
                      <a:pt x="5" y="36"/>
                    </a:lnTo>
                    <a:lnTo>
                      <a:pt x="2" y="34"/>
                    </a:lnTo>
                    <a:lnTo>
                      <a:pt x="0" y="30"/>
                    </a:lnTo>
                    <a:lnTo>
                      <a:pt x="0" y="24"/>
                    </a:lnTo>
                    <a:lnTo>
                      <a:pt x="2" y="18"/>
                    </a:lnTo>
                    <a:lnTo>
                      <a:pt x="3" y="13"/>
                    </a:lnTo>
                    <a:lnTo>
                      <a:pt x="6" y="10"/>
                    </a:lnTo>
                    <a:lnTo>
                      <a:pt x="9" y="7"/>
                    </a:lnTo>
                    <a:lnTo>
                      <a:pt x="11" y="6"/>
                    </a:lnTo>
                    <a:lnTo>
                      <a:pt x="14" y="4"/>
                    </a:lnTo>
                    <a:lnTo>
                      <a:pt x="17" y="3"/>
                    </a:lnTo>
                    <a:lnTo>
                      <a:pt x="21" y="3"/>
                    </a:lnTo>
                    <a:lnTo>
                      <a:pt x="24" y="3"/>
                    </a:lnTo>
                    <a:lnTo>
                      <a:pt x="2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215">
                <a:extLst>
                  <a:ext uri="{FF2B5EF4-FFF2-40B4-BE49-F238E27FC236}">
                    <a16:creationId xmlns:a16="http://schemas.microsoft.com/office/drawing/2014/main" id="{9EC5EB74-3F14-A74A-8949-AEA1A6896FA1}"/>
                  </a:ext>
                </a:extLst>
              </p:cNvPr>
              <p:cNvSpPr>
                <a:spLocks/>
              </p:cNvSpPr>
              <p:nvPr/>
            </p:nvSpPr>
            <p:spPr bwMode="auto">
              <a:xfrm>
                <a:off x="990" y="1236"/>
                <a:ext cx="14" cy="6"/>
              </a:xfrm>
              <a:custGeom>
                <a:avLst/>
                <a:gdLst/>
                <a:ahLst/>
                <a:cxnLst>
                  <a:cxn ang="0">
                    <a:pos x="0" y="8"/>
                  </a:cxn>
                  <a:cxn ang="0">
                    <a:pos x="2" y="12"/>
                  </a:cxn>
                  <a:cxn ang="0">
                    <a:pos x="5" y="15"/>
                  </a:cxn>
                  <a:cxn ang="0">
                    <a:pos x="6" y="19"/>
                  </a:cxn>
                  <a:cxn ang="0">
                    <a:pos x="8" y="19"/>
                  </a:cxn>
                  <a:cxn ang="0">
                    <a:pos x="8" y="18"/>
                  </a:cxn>
                  <a:cxn ang="0">
                    <a:pos x="9" y="15"/>
                  </a:cxn>
                  <a:cxn ang="0">
                    <a:pos x="11" y="13"/>
                  </a:cxn>
                  <a:cxn ang="0">
                    <a:pos x="12" y="12"/>
                  </a:cxn>
                  <a:cxn ang="0">
                    <a:pos x="12" y="12"/>
                  </a:cxn>
                  <a:cxn ang="0">
                    <a:pos x="14" y="12"/>
                  </a:cxn>
                  <a:cxn ang="0">
                    <a:pos x="15" y="12"/>
                  </a:cxn>
                  <a:cxn ang="0">
                    <a:pos x="18" y="12"/>
                  </a:cxn>
                  <a:cxn ang="0">
                    <a:pos x="22" y="12"/>
                  </a:cxn>
                  <a:cxn ang="0">
                    <a:pos x="25" y="11"/>
                  </a:cxn>
                  <a:cxn ang="0">
                    <a:pos x="30" y="9"/>
                  </a:cxn>
                  <a:cxn ang="0">
                    <a:pos x="31" y="9"/>
                  </a:cxn>
                  <a:cxn ang="0">
                    <a:pos x="34" y="8"/>
                  </a:cxn>
                  <a:cxn ang="0">
                    <a:pos x="37" y="8"/>
                  </a:cxn>
                  <a:cxn ang="0">
                    <a:pos x="40" y="6"/>
                  </a:cxn>
                  <a:cxn ang="0">
                    <a:pos x="43" y="6"/>
                  </a:cxn>
                  <a:cxn ang="0">
                    <a:pos x="40" y="3"/>
                  </a:cxn>
                  <a:cxn ang="0">
                    <a:pos x="33" y="0"/>
                  </a:cxn>
                  <a:cxn ang="0">
                    <a:pos x="25" y="0"/>
                  </a:cxn>
                  <a:cxn ang="0">
                    <a:pos x="19" y="0"/>
                  </a:cxn>
                  <a:cxn ang="0">
                    <a:pos x="17" y="2"/>
                  </a:cxn>
                  <a:cxn ang="0">
                    <a:pos x="15" y="3"/>
                  </a:cxn>
                  <a:cxn ang="0">
                    <a:pos x="14" y="6"/>
                  </a:cxn>
                  <a:cxn ang="0">
                    <a:pos x="11" y="6"/>
                  </a:cxn>
                  <a:cxn ang="0">
                    <a:pos x="9" y="6"/>
                  </a:cxn>
                  <a:cxn ang="0">
                    <a:pos x="6" y="6"/>
                  </a:cxn>
                  <a:cxn ang="0">
                    <a:pos x="5" y="6"/>
                  </a:cxn>
                  <a:cxn ang="0">
                    <a:pos x="3" y="5"/>
                  </a:cxn>
                  <a:cxn ang="0">
                    <a:pos x="2" y="5"/>
                  </a:cxn>
                  <a:cxn ang="0">
                    <a:pos x="2" y="5"/>
                  </a:cxn>
                  <a:cxn ang="0">
                    <a:pos x="0" y="6"/>
                  </a:cxn>
                  <a:cxn ang="0">
                    <a:pos x="0" y="8"/>
                  </a:cxn>
                </a:cxnLst>
                <a:rect l="0" t="0" r="r" b="b"/>
                <a:pathLst>
                  <a:path w="43" h="19">
                    <a:moveTo>
                      <a:pt x="0" y="8"/>
                    </a:moveTo>
                    <a:lnTo>
                      <a:pt x="2" y="12"/>
                    </a:lnTo>
                    <a:lnTo>
                      <a:pt x="5" y="15"/>
                    </a:lnTo>
                    <a:lnTo>
                      <a:pt x="6" y="19"/>
                    </a:lnTo>
                    <a:lnTo>
                      <a:pt x="8" y="19"/>
                    </a:lnTo>
                    <a:lnTo>
                      <a:pt x="8" y="18"/>
                    </a:lnTo>
                    <a:lnTo>
                      <a:pt x="9" y="15"/>
                    </a:lnTo>
                    <a:lnTo>
                      <a:pt x="11" y="13"/>
                    </a:lnTo>
                    <a:lnTo>
                      <a:pt x="12" y="12"/>
                    </a:lnTo>
                    <a:lnTo>
                      <a:pt x="12" y="12"/>
                    </a:lnTo>
                    <a:lnTo>
                      <a:pt x="14" y="12"/>
                    </a:lnTo>
                    <a:lnTo>
                      <a:pt x="15" y="12"/>
                    </a:lnTo>
                    <a:lnTo>
                      <a:pt x="18" y="12"/>
                    </a:lnTo>
                    <a:lnTo>
                      <a:pt x="22" y="12"/>
                    </a:lnTo>
                    <a:lnTo>
                      <a:pt x="25" y="11"/>
                    </a:lnTo>
                    <a:lnTo>
                      <a:pt x="30" y="9"/>
                    </a:lnTo>
                    <a:lnTo>
                      <a:pt x="31" y="9"/>
                    </a:lnTo>
                    <a:lnTo>
                      <a:pt x="34" y="8"/>
                    </a:lnTo>
                    <a:lnTo>
                      <a:pt x="37" y="8"/>
                    </a:lnTo>
                    <a:lnTo>
                      <a:pt x="40" y="6"/>
                    </a:lnTo>
                    <a:lnTo>
                      <a:pt x="43" y="6"/>
                    </a:lnTo>
                    <a:lnTo>
                      <a:pt x="40" y="3"/>
                    </a:lnTo>
                    <a:lnTo>
                      <a:pt x="33" y="0"/>
                    </a:lnTo>
                    <a:lnTo>
                      <a:pt x="25" y="0"/>
                    </a:lnTo>
                    <a:lnTo>
                      <a:pt x="19" y="0"/>
                    </a:lnTo>
                    <a:lnTo>
                      <a:pt x="17" y="2"/>
                    </a:lnTo>
                    <a:lnTo>
                      <a:pt x="15" y="3"/>
                    </a:lnTo>
                    <a:lnTo>
                      <a:pt x="14" y="6"/>
                    </a:lnTo>
                    <a:lnTo>
                      <a:pt x="11" y="6"/>
                    </a:lnTo>
                    <a:lnTo>
                      <a:pt x="9" y="6"/>
                    </a:lnTo>
                    <a:lnTo>
                      <a:pt x="6" y="6"/>
                    </a:lnTo>
                    <a:lnTo>
                      <a:pt x="5" y="6"/>
                    </a:lnTo>
                    <a:lnTo>
                      <a:pt x="3" y="5"/>
                    </a:lnTo>
                    <a:lnTo>
                      <a:pt x="2" y="5"/>
                    </a:lnTo>
                    <a:lnTo>
                      <a:pt x="2" y="5"/>
                    </a:lnTo>
                    <a:lnTo>
                      <a:pt x="0" y="6"/>
                    </a:lnTo>
                    <a:lnTo>
                      <a:pt x="0" y="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216">
                <a:extLst>
                  <a:ext uri="{FF2B5EF4-FFF2-40B4-BE49-F238E27FC236}">
                    <a16:creationId xmlns:a16="http://schemas.microsoft.com/office/drawing/2014/main" id="{186F171F-B6C9-2C4F-89C4-E6B49984C3C3}"/>
                  </a:ext>
                </a:extLst>
              </p:cNvPr>
              <p:cNvSpPr>
                <a:spLocks/>
              </p:cNvSpPr>
              <p:nvPr/>
            </p:nvSpPr>
            <p:spPr bwMode="auto">
              <a:xfrm>
                <a:off x="992" y="1222"/>
                <a:ext cx="9" cy="3"/>
              </a:xfrm>
              <a:custGeom>
                <a:avLst/>
                <a:gdLst/>
                <a:ahLst/>
                <a:cxnLst>
                  <a:cxn ang="0">
                    <a:pos x="0" y="6"/>
                  </a:cxn>
                  <a:cxn ang="0">
                    <a:pos x="2" y="7"/>
                  </a:cxn>
                  <a:cxn ang="0">
                    <a:pos x="3" y="7"/>
                  </a:cxn>
                  <a:cxn ang="0">
                    <a:pos x="6" y="9"/>
                  </a:cxn>
                  <a:cxn ang="0">
                    <a:pos x="9" y="9"/>
                  </a:cxn>
                  <a:cxn ang="0">
                    <a:pos x="12" y="7"/>
                  </a:cxn>
                  <a:cxn ang="0">
                    <a:pos x="15" y="6"/>
                  </a:cxn>
                  <a:cxn ang="0">
                    <a:pos x="19" y="5"/>
                  </a:cxn>
                  <a:cxn ang="0">
                    <a:pos x="24" y="3"/>
                  </a:cxn>
                  <a:cxn ang="0">
                    <a:pos x="27" y="3"/>
                  </a:cxn>
                  <a:cxn ang="0">
                    <a:pos x="27" y="2"/>
                  </a:cxn>
                  <a:cxn ang="0">
                    <a:pos x="27" y="0"/>
                  </a:cxn>
                  <a:cxn ang="0">
                    <a:pos x="27" y="0"/>
                  </a:cxn>
                  <a:cxn ang="0">
                    <a:pos x="25" y="2"/>
                  </a:cxn>
                  <a:cxn ang="0">
                    <a:pos x="22" y="2"/>
                  </a:cxn>
                  <a:cxn ang="0">
                    <a:pos x="21" y="3"/>
                  </a:cxn>
                  <a:cxn ang="0">
                    <a:pos x="18" y="3"/>
                  </a:cxn>
                  <a:cxn ang="0">
                    <a:pos x="16" y="3"/>
                  </a:cxn>
                  <a:cxn ang="0">
                    <a:pos x="12" y="3"/>
                  </a:cxn>
                  <a:cxn ang="0">
                    <a:pos x="9" y="3"/>
                  </a:cxn>
                  <a:cxn ang="0">
                    <a:pos x="6" y="3"/>
                  </a:cxn>
                  <a:cxn ang="0">
                    <a:pos x="5" y="5"/>
                  </a:cxn>
                  <a:cxn ang="0">
                    <a:pos x="2" y="5"/>
                  </a:cxn>
                  <a:cxn ang="0">
                    <a:pos x="0" y="5"/>
                  </a:cxn>
                  <a:cxn ang="0">
                    <a:pos x="0" y="6"/>
                  </a:cxn>
                </a:cxnLst>
                <a:rect l="0" t="0" r="r" b="b"/>
                <a:pathLst>
                  <a:path w="27" h="9">
                    <a:moveTo>
                      <a:pt x="0" y="6"/>
                    </a:moveTo>
                    <a:lnTo>
                      <a:pt x="2" y="7"/>
                    </a:lnTo>
                    <a:lnTo>
                      <a:pt x="3" y="7"/>
                    </a:lnTo>
                    <a:lnTo>
                      <a:pt x="6" y="9"/>
                    </a:lnTo>
                    <a:lnTo>
                      <a:pt x="9" y="9"/>
                    </a:lnTo>
                    <a:lnTo>
                      <a:pt x="12" y="7"/>
                    </a:lnTo>
                    <a:lnTo>
                      <a:pt x="15" y="6"/>
                    </a:lnTo>
                    <a:lnTo>
                      <a:pt x="19" y="5"/>
                    </a:lnTo>
                    <a:lnTo>
                      <a:pt x="24" y="3"/>
                    </a:lnTo>
                    <a:lnTo>
                      <a:pt x="27" y="3"/>
                    </a:lnTo>
                    <a:lnTo>
                      <a:pt x="27" y="2"/>
                    </a:lnTo>
                    <a:lnTo>
                      <a:pt x="27" y="0"/>
                    </a:lnTo>
                    <a:lnTo>
                      <a:pt x="27" y="0"/>
                    </a:lnTo>
                    <a:lnTo>
                      <a:pt x="25" y="2"/>
                    </a:lnTo>
                    <a:lnTo>
                      <a:pt x="22" y="2"/>
                    </a:lnTo>
                    <a:lnTo>
                      <a:pt x="21" y="3"/>
                    </a:lnTo>
                    <a:lnTo>
                      <a:pt x="18" y="3"/>
                    </a:lnTo>
                    <a:lnTo>
                      <a:pt x="16" y="3"/>
                    </a:lnTo>
                    <a:lnTo>
                      <a:pt x="12" y="3"/>
                    </a:lnTo>
                    <a:lnTo>
                      <a:pt x="9" y="3"/>
                    </a:lnTo>
                    <a:lnTo>
                      <a:pt x="6" y="3"/>
                    </a:lnTo>
                    <a:lnTo>
                      <a:pt x="5" y="5"/>
                    </a:lnTo>
                    <a:lnTo>
                      <a:pt x="2" y="5"/>
                    </a:lnTo>
                    <a:lnTo>
                      <a:pt x="0" y="5"/>
                    </a:lnTo>
                    <a:lnTo>
                      <a:pt x="0"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217">
                <a:extLst>
                  <a:ext uri="{FF2B5EF4-FFF2-40B4-BE49-F238E27FC236}">
                    <a16:creationId xmlns:a16="http://schemas.microsoft.com/office/drawing/2014/main" id="{999D9A4F-0704-C74C-AC9B-C895F43A313E}"/>
                  </a:ext>
                </a:extLst>
              </p:cNvPr>
              <p:cNvSpPr>
                <a:spLocks/>
              </p:cNvSpPr>
              <p:nvPr/>
            </p:nvSpPr>
            <p:spPr bwMode="auto">
              <a:xfrm>
                <a:off x="1001" y="1203"/>
                <a:ext cx="14" cy="5"/>
              </a:xfrm>
              <a:custGeom>
                <a:avLst/>
                <a:gdLst/>
                <a:ahLst/>
                <a:cxnLst>
                  <a:cxn ang="0">
                    <a:pos x="3" y="4"/>
                  </a:cxn>
                  <a:cxn ang="0">
                    <a:pos x="3" y="6"/>
                  </a:cxn>
                  <a:cxn ang="0">
                    <a:pos x="3" y="9"/>
                  </a:cxn>
                  <a:cxn ang="0">
                    <a:pos x="3" y="10"/>
                  </a:cxn>
                  <a:cxn ang="0">
                    <a:pos x="1" y="12"/>
                  </a:cxn>
                  <a:cxn ang="0">
                    <a:pos x="0" y="13"/>
                  </a:cxn>
                  <a:cxn ang="0">
                    <a:pos x="1" y="15"/>
                  </a:cxn>
                  <a:cxn ang="0">
                    <a:pos x="3" y="15"/>
                  </a:cxn>
                  <a:cxn ang="0">
                    <a:pos x="6" y="15"/>
                  </a:cxn>
                  <a:cxn ang="0">
                    <a:pos x="9" y="15"/>
                  </a:cxn>
                  <a:cxn ang="0">
                    <a:pos x="13" y="15"/>
                  </a:cxn>
                  <a:cxn ang="0">
                    <a:pos x="18" y="16"/>
                  </a:cxn>
                  <a:cxn ang="0">
                    <a:pos x="21" y="16"/>
                  </a:cxn>
                  <a:cxn ang="0">
                    <a:pos x="26" y="13"/>
                  </a:cxn>
                  <a:cxn ang="0">
                    <a:pos x="34" y="10"/>
                  </a:cxn>
                  <a:cxn ang="0">
                    <a:pos x="40" y="6"/>
                  </a:cxn>
                  <a:cxn ang="0">
                    <a:pos x="43" y="1"/>
                  </a:cxn>
                  <a:cxn ang="0">
                    <a:pos x="44" y="0"/>
                  </a:cxn>
                  <a:cxn ang="0">
                    <a:pos x="43" y="0"/>
                  </a:cxn>
                  <a:cxn ang="0">
                    <a:pos x="40" y="1"/>
                  </a:cxn>
                  <a:cxn ang="0">
                    <a:pos x="37" y="3"/>
                  </a:cxn>
                  <a:cxn ang="0">
                    <a:pos x="32" y="6"/>
                  </a:cxn>
                  <a:cxn ang="0">
                    <a:pos x="25" y="9"/>
                  </a:cxn>
                  <a:cxn ang="0">
                    <a:pos x="18" y="10"/>
                  </a:cxn>
                  <a:cxn ang="0">
                    <a:pos x="9" y="7"/>
                  </a:cxn>
                  <a:cxn ang="0">
                    <a:pos x="7" y="6"/>
                  </a:cxn>
                  <a:cxn ang="0">
                    <a:pos x="6" y="3"/>
                  </a:cxn>
                  <a:cxn ang="0">
                    <a:pos x="4" y="1"/>
                  </a:cxn>
                  <a:cxn ang="0">
                    <a:pos x="3" y="0"/>
                  </a:cxn>
                  <a:cxn ang="0">
                    <a:pos x="3" y="0"/>
                  </a:cxn>
                  <a:cxn ang="0">
                    <a:pos x="3" y="1"/>
                  </a:cxn>
                  <a:cxn ang="0">
                    <a:pos x="3" y="4"/>
                  </a:cxn>
                  <a:cxn ang="0">
                    <a:pos x="3" y="4"/>
                  </a:cxn>
                </a:cxnLst>
                <a:rect l="0" t="0" r="r" b="b"/>
                <a:pathLst>
                  <a:path w="44" h="16">
                    <a:moveTo>
                      <a:pt x="3" y="4"/>
                    </a:moveTo>
                    <a:lnTo>
                      <a:pt x="3" y="6"/>
                    </a:lnTo>
                    <a:lnTo>
                      <a:pt x="3" y="9"/>
                    </a:lnTo>
                    <a:lnTo>
                      <a:pt x="3" y="10"/>
                    </a:lnTo>
                    <a:lnTo>
                      <a:pt x="1" y="12"/>
                    </a:lnTo>
                    <a:lnTo>
                      <a:pt x="0" y="13"/>
                    </a:lnTo>
                    <a:lnTo>
                      <a:pt x="1" y="15"/>
                    </a:lnTo>
                    <a:lnTo>
                      <a:pt x="3" y="15"/>
                    </a:lnTo>
                    <a:lnTo>
                      <a:pt x="6" y="15"/>
                    </a:lnTo>
                    <a:lnTo>
                      <a:pt x="9" y="15"/>
                    </a:lnTo>
                    <a:lnTo>
                      <a:pt x="13" y="15"/>
                    </a:lnTo>
                    <a:lnTo>
                      <a:pt x="18" y="16"/>
                    </a:lnTo>
                    <a:lnTo>
                      <a:pt x="21" y="16"/>
                    </a:lnTo>
                    <a:lnTo>
                      <a:pt x="26" y="13"/>
                    </a:lnTo>
                    <a:lnTo>
                      <a:pt x="34" y="10"/>
                    </a:lnTo>
                    <a:lnTo>
                      <a:pt x="40" y="6"/>
                    </a:lnTo>
                    <a:lnTo>
                      <a:pt x="43" y="1"/>
                    </a:lnTo>
                    <a:lnTo>
                      <a:pt x="44" y="0"/>
                    </a:lnTo>
                    <a:lnTo>
                      <a:pt x="43" y="0"/>
                    </a:lnTo>
                    <a:lnTo>
                      <a:pt x="40" y="1"/>
                    </a:lnTo>
                    <a:lnTo>
                      <a:pt x="37" y="3"/>
                    </a:lnTo>
                    <a:lnTo>
                      <a:pt x="32" y="6"/>
                    </a:lnTo>
                    <a:lnTo>
                      <a:pt x="25" y="9"/>
                    </a:lnTo>
                    <a:lnTo>
                      <a:pt x="18" y="10"/>
                    </a:lnTo>
                    <a:lnTo>
                      <a:pt x="9" y="7"/>
                    </a:lnTo>
                    <a:lnTo>
                      <a:pt x="7" y="6"/>
                    </a:lnTo>
                    <a:lnTo>
                      <a:pt x="6" y="3"/>
                    </a:lnTo>
                    <a:lnTo>
                      <a:pt x="4" y="1"/>
                    </a:lnTo>
                    <a:lnTo>
                      <a:pt x="3" y="0"/>
                    </a:lnTo>
                    <a:lnTo>
                      <a:pt x="3" y="0"/>
                    </a:lnTo>
                    <a:lnTo>
                      <a:pt x="3" y="1"/>
                    </a:lnTo>
                    <a:lnTo>
                      <a:pt x="3" y="4"/>
                    </a:lnTo>
                    <a:lnTo>
                      <a:pt x="3"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218">
                <a:extLst>
                  <a:ext uri="{FF2B5EF4-FFF2-40B4-BE49-F238E27FC236}">
                    <a16:creationId xmlns:a16="http://schemas.microsoft.com/office/drawing/2014/main" id="{C67156F5-91FF-CA4A-A704-FB7A7B337229}"/>
                  </a:ext>
                </a:extLst>
              </p:cNvPr>
              <p:cNvSpPr>
                <a:spLocks/>
              </p:cNvSpPr>
              <p:nvPr/>
            </p:nvSpPr>
            <p:spPr bwMode="auto">
              <a:xfrm>
                <a:off x="980" y="1202"/>
                <a:ext cx="11" cy="8"/>
              </a:xfrm>
              <a:custGeom>
                <a:avLst/>
                <a:gdLst/>
                <a:ahLst/>
                <a:cxnLst>
                  <a:cxn ang="0">
                    <a:pos x="3" y="20"/>
                  </a:cxn>
                  <a:cxn ang="0">
                    <a:pos x="0" y="21"/>
                  </a:cxn>
                  <a:cxn ang="0">
                    <a:pos x="2" y="24"/>
                  </a:cxn>
                  <a:cxn ang="0">
                    <a:pos x="6" y="25"/>
                  </a:cxn>
                  <a:cxn ang="0">
                    <a:pos x="9" y="25"/>
                  </a:cxn>
                  <a:cxn ang="0">
                    <a:pos x="10" y="25"/>
                  </a:cxn>
                  <a:cxn ang="0">
                    <a:pos x="13" y="24"/>
                  </a:cxn>
                  <a:cxn ang="0">
                    <a:pos x="18" y="24"/>
                  </a:cxn>
                  <a:cxn ang="0">
                    <a:pos x="21" y="24"/>
                  </a:cxn>
                  <a:cxn ang="0">
                    <a:pos x="24" y="20"/>
                  </a:cxn>
                  <a:cxn ang="0">
                    <a:pos x="30" y="14"/>
                  </a:cxn>
                  <a:cxn ang="0">
                    <a:pos x="33" y="8"/>
                  </a:cxn>
                  <a:cxn ang="0">
                    <a:pos x="27" y="0"/>
                  </a:cxn>
                  <a:cxn ang="0">
                    <a:pos x="28" y="3"/>
                  </a:cxn>
                  <a:cxn ang="0">
                    <a:pos x="30" y="6"/>
                  </a:cxn>
                  <a:cxn ang="0">
                    <a:pos x="30" y="11"/>
                  </a:cxn>
                  <a:cxn ang="0">
                    <a:pos x="28" y="14"/>
                  </a:cxn>
                  <a:cxn ang="0">
                    <a:pos x="24" y="14"/>
                  </a:cxn>
                  <a:cxn ang="0">
                    <a:pos x="19" y="15"/>
                  </a:cxn>
                  <a:cxn ang="0">
                    <a:pos x="15" y="15"/>
                  </a:cxn>
                  <a:cxn ang="0">
                    <a:pos x="10" y="17"/>
                  </a:cxn>
                  <a:cxn ang="0">
                    <a:pos x="9" y="18"/>
                  </a:cxn>
                  <a:cxn ang="0">
                    <a:pos x="8" y="18"/>
                  </a:cxn>
                  <a:cxn ang="0">
                    <a:pos x="6" y="20"/>
                  </a:cxn>
                  <a:cxn ang="0">
                    <a:pos x="3" y="20"/>
                  </a:cxn>
                </a:cxnLst>
                <a:rect l="0" t="0" r="r" b="b"/>
                <a:pathLst>
                  <a:path w="33" h="25">
                    <a:moveTo>
                      <a:pt x="3" y="20"/>
                    </a:moveTo>
                    <a:lnTo>
                      <a:pt x="0" y="21"/>
                    </a:lnTo>
                    <a:lnTo>
                      <a:pt x="2" y="24"/>
                    </a:lnTo>
                    <a:lnTo>
                      <a:pt x="6" y="25"/>
                    </a:lnTo>
                    <a:lnTo>
                      <a:pt x="9" y="25"/>
                    </a:lnTo>
                    <a:lnTo>
                      <a:pt x="10" y="25"/>
                    </a:lnTo>
                    <a:lnTo>
                      <a:pt x="13" y="24"/>
                    </a:lnTo>
                    <a:lnTo>
                      <a:pt x="18" y="24"/>
                    </a:lnTo>
                    <a:lnTo>
                      <a:pt x="21" y="24"/>
                    </a:lnTo>
                    <a:lnTo>
                      <a:pt x="24" y="20"/>
                    </a:lnTo>
                    <a:lnTo>
                      <a:pt x="30" y="14"/>
                    </a:lnTo>
                    <a:lnTo>
                      <a:pt x="33" y="8"/>
                    </a:lnTo>
                    <a:lnTo>
                      <a:pt x="27" y="0"/>
                    </a:lnTo>
                    <a:lnTo>
                      <a:pt x="28" y="3"/>
                    </a:lnTo>
                    <a:lnTo>
                      <a:pt x="30" y="6"/>
                    </a:lnTo>
                    <a:lnTo>
                      <a:pt x="30" y="11"/>
                    </a:lnTo>
                    <a:lnTo>
                      <a:pt x="28" y="14"/>
                    </a:lnTo>
                    <a:lnTo>
                      <a:pt x="24" y="14"/>
                    </a:lnTo>
                    <a:lnTo>
                      <a:pt x="19" y="15"/>
                    </a:lnTo>
                    <a:lnTo>
                      <a:pt x="15" y="15"/>
                    </a:lnTo>
                    <a:lnTo>
                      <a:pt x="10" y="17"/>
                    </a:lnTo>
                    <a:lnTo>
                      <a:pt x="9" y="18"/>
                    </a:lnTo>
                    <a:lnTo>
                      <a:pt x="8" y="18"/>
                    </a:lnTo>
                    <a:lnTo>
                      <a:pt x="6" y="20"/>
                    </a:lnTo>
                    <a:lnTo>
                      <a:pt x="3" y="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219">
                <a:extLst>
                  <a:ext uri="{FF2B5EF4-FFF2-40B4-BE49-F238E27FC236}">
                    <a16:creationId xmlns:a16="http://schemas.microsoft.com/office/drawing/2014/main" id="{D5B434FE-327E-1E4A-83A6-861D2BD6A561}"/>
                  </a:ext>
                </a:extLst>
              </p:cNvPr>
              <p:cNvSpPr>
                <a:spLocks/>
              </p:cNvSpPr>
              <p:nvPr/>
            </p:nvSpPr>
            <p:spPr bwMode="auto">
              <a:xfrm>
                <a:off x="1043" y="1207"/>
                <a:ext cx="9" cy="11"/>
              </a:xfrm>
              <a:custGeom>
                <a:avLst/>
                <a:gdLst/>
                <a:ahLst/>
                <a:cxnLst>
                  <a:cxn ang="0">
                    <a:pos x="1" y="23"/>
                  </a:cxn>
                  <a:cxn ang="0">
                    <a:pos x="4" y="23"/>
                  </a:cxn>
                  <a:cxn ang="0">
                    <a:pos x="6" y="23"/>
                  </a:cxn>
                  <a:cxn ang="0">
                    <a:pos x="8" y="25"/>
                  </a:cxn>
                  <a:cxn ang="0">
                    <a:pos x="8" y="28"/>
                  </a:cxn>
                  <a:cxn ang="0">
                    <a:pos x="10" y="29"/>
                  </a:cxn>
                  <a:cxn ang="0">
                    <a:pos x="11" y="28"/>
                  </a:cxn>
                  <a:cxn ang="0">
                    <a:pos x="11" y="25"/>
                  </a:cxn>
                  <a:cxn ang="0">
                    <a:pos x="13" y="22"/>
                  </a:cxn>
                  <a:cxn ang="0">
                    <a:pos x="16" y="17"/>
                  </a:cxn>
                  <a:cxn ang="0">
                    <a:pos x="19" y="13"/>
                  </a:cxn>
                  <a:cxn ang="0">
                    <a:pos x="22" y="7"/>
                  </a:cxn>
                  <a:cxn ang="0">
                    <a:pos x="25" y="3"/>
                  </a:cxn>
                  <a:cxn ang="0">
                    <a:pos x="26" y="0"/>
                  </a:cxn>
                  <a:cxn ang="0">
                    <a:pos x="26" y="0"/>
                  </a:cxn>
                  <a:cxn ang="0">
                    <a:pos x="28" y="3"/>
                  </a:cxn>
                  <a:cxn ang="0">
                    <a:pos x="28" y="4"/>
                  </a:cxn>
                  <a:cxn ang="0">
                    <a:pos x="25" y="10"/>
                  </a:cxn>
                  <a:cxn ang="0">
                    <a:pos x="20" y="19"/>
                  </a:cxn>
                  <a:cxn ang="0">
                    <a:pos x="14" y="29"/>
                  </a:cxn>
                  <a:cxn ang="0">
                    <a:pos x="11" y="34"/>
                  </a:cxn>
                  <a:cxn ang="0">
                    <a:pos x="8" y="35"/>
                  </a:cxn>
                  <a:cxn ang="0">
                    <a:pos x="7" y="35"/>
                  </a:cxn>
                  <a:cxn ang="0">
                    <a:pos x="6" y="35"/>
                  </a:cxn>
                  <a:cxn ang="0">
                    <a:pos x="4" y="32"/>
                  </a:cxn>
                  <a:cxn ang="0">
                    <a:pos x="4" y="29"/>
                  </a:cxn>
                  <a:cxn ang="0">
                    <a:pos x="3" y="26"/>
                  </a:cxn>
                  <a:cxn ang="0">
                    <a:pos x="1" y="25"/>
                  </a:cxn>
                  <a:cxn ang="0">
                    <a:pos x="0" y="25"/>
                  </a:cxn>
                  <a:cxn ang="0">
                    <a:pos x="0" y="25"/>
                  </a:cxn>
                  <a:cxn ang="0">
                    <a:pos x="0" y="23"/>
                  </a:cxn>
                  <a:cxn ang="0">
                    <a:pos x="0" y="23"/>
                  </a:cxn>
                  <a:cxn ang="0">
                    <a:pos x="1" y="23"/>
                  </a:cxn>
                </a:cxnLst>
                <a:rect l="0" t="0" r="r" b="b"/>
                <a:pathLst>
                  <a:path w="28" h="35">
                    <a:moveTo>
                      <a:pt x="1" y="23"/>
                    </a:moveTo>
                    <a:lnTo>
                      <a:pt x="4" y="23"/>
                    </a:lnTo>
                    <a:lnTo>
                      <a:pt x="6" y="23"/>
                    </a:lnTo>
                    <a:lnTo>
                      <a:pt x="8" y="25"/>
                    </a:lnTo>
                    <a:lnTo>
                      <a:pt x="8" y="28"/>
                    </a:lnTo>
                    <a:lnTo>
                      <a:pt x="10" y="29"/>
                    </a:lnTo>
                    <a:lnTo>
                      <a:pt x="11" y="28"/>
                    </a:lnTo>
                    <a:lnTo>
                      <a:pt x="11" y="25"/>
                    </a:lnTo>
                    <a:lnTo>
                      <a:pt x="13" y="22"/>
                    </a:lnTo>
                    <a:lnTo>
                      <a:pt x="16" y="17"/>
                    </a:lnTo>
                    <a:lnTo>
                      <a:pt x="19" y="13"/>
                    </a:lnTo>
                    <a:lnTo>
                      <a:pt x="22" y="7"/>
                    </a:lnTo>
                    <a:lnTo>
                      <a:pt x="25" y="3"/>
                    </a:lnTo>
                    <a:lnTo>
                      <a:pt x="26" y="0"/>
                    </a:lnTo>
                    <a:lnTo>
                      <a:pt x="26" y="0"/>
                    </a:lnTo>
                    <a:lnTo>
                      <a:pt x="28" y="3"/>
                    </a:lnTo>
                    <a:lnTo>
                      <a:pt x="28" y="4"/>
                    </a:lnTo>
                    <a:lnTo>
                      <a:pt x="25" y="10"/>
                    </a:lnTo>
                    <a:lnTo>
                      <a:pt x="20" y="19"/>
                    </a:lnTo>
                    <a:lnTo>
                      <a:pt x="14" y="29"/>
                    </a:lnTo>
                    <a:lnTo>
                      <a:pt x="11" y="34"/>
                    </a:lnTo>
                    <a:lnTo>
                      <a:pt x="8" y="35"/>
                    </a:lnTo>
                    <a:lnTo>
                      <a:pt x="7" y="35"/>
                    </a:lnTo>
                    <a:lnTo>
                      <a:pt x="6" y="35"/>
                    </a:lnTo>
                    <a:lnTo>
                      <a:pt x="4" y="32"/>
                    </a:lnTo>
                    <a:lnTo>
                      <a:pt x="4" y="29"/>
                    </a:lnTo>
                    <a:lnTo>
                      <a:pt x="3" y="26"/>
                    </a:lnTo>
                    <a:lnTo>
                      <a:pt x="1" y="25"/>
                    </a:lnTo>
                    <a:lnTo>
                      <a:pt x="0" y="25"/>
                    </a:lnTo>
                    <a:lnTo>
                      <a:pt x="0" y="25"/>
                    </a:lnTo>
                    <a:lnTo>
                      <a:pt x="0" y="23"/>
                    </a:lnTo>
                    <a:lnTo>
                      <a:pt x="0" y="23"/>
                    </a:lnTo>
                    <a:lnTo>
                      <a:pt x="1" y="2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220">
                <a:extLst>
                  <a:ext uri="{FF2B5EF4-FFF2-40B4-BE49-F238E27FC236}">
                    <a16:creationId xmlns:a16="http://schemas.microsoft.com/office/drawing/2014/main" id="{206BE31F-00E5-A24A-92E1-716D69808B1F}"/>
                  </a:ext>
                </a:extLst>
              </p:cNvPr>
              <p:cNvSpPr>
                <a:spLocks/>
              </p:cNvSpPr>
              <p:nvPr/>
            </p:nvSpPr>
            <p:spPr bwMode="auto">
              <a:xfrm>
                <a:off x="999" y="1201"/>
                <a:ext cx="10" cy="8"/>
              </a:xfrm>
              <a:custGeom>
                <a:avLst/>
                <a:gdLst/>
                <a:ahLst/>
                <a:cxnLst>
                  <a:cxn ang="0">
                    <a:pos x="27" y="22"/>
                  </a:cxn>
                  <a:cxn ang="0">
                    <a:pos x="24" y="22"/>
                  </a:cxn>
                  <a:cxn ang="0">
                    <a:pos x="19" y="21"/>
                  </a:cxn>
                  <a:cxn ang="0">
                    <a:pos x="15" y="21"/>
                  </a:cxn>
                  <a:cxn ang="0">
                    <a:pos x="12" y="21"/>
                  </a:cxn>
                  <a:cxn ang="0">
                    <a:pos x="9" y="21"/>
                  </a:cxn>
                  <a:cxn ang="0">
                    <a:pos x="7" y="21"/>
                  </a:cxn>
                  <a:cxn ang="0">
                    <a:pos x="6" y="19"/>
                  </a:cxn>
                  <a:cxn ang="0">
                    <a:pos x="7" y="18"/>
                  </a:cxn>
                  <a:cxn ang="0">
                    <a:pos x="9" y="16"/>
                  </a:cxn>
                  <a:cxn ang="0">
                    <a:pos x="9" y="15"/>
                  </a:cxn>
                  <a:cxn ang="0">
                    <a:pos x="9" y="12"/>
                  </a:cxn>
                  <a:cxn ang="0">
                    <a:pos x="9" y="10"/>
                  </a:cxn>
                  <a:cxn ang="0">
                    <a:pos x="9" y="10"/>
                  </a:cxn>
                  <a:cxn ang="0">
                    <a:pos x="9" y="7"/>
                  </a:cxn>
                  <a:cxn ang="0">
                    <a:pos x="9" y="6"/>
                  </a:cxn>
                  <a:cxn ang="0">
                    <a:pos x="9" y="6"/>
                  </a:cxn>
                  <a:cxn ang="0">
                    <a:pos x="7" y="3"/>
                  </a:cxn>
                  <a:cxn ang="0">
                    <a:pos x="6" y="1"/>
                  </a:cxn>
                  <a:cxn ang="0">
                    <a:pos x="4" y="0"/>
                  </a:cxn>
                  <a:cxn ang="0">
                    <a:pos x="4" y="1"/>
                  </a:cxn>
                  <a:cxn ang="0">
                    <a:pos x="4" y="4"/>
                  </a:cxn>
                  <a:cxn ang="0">
                    <a:pos x="4" y="9"/>
                  </a:cxn>
                  <a:cxn ang="0">
                    <a:pos x="4" y="12"/>
                  </a:cxn>
                  <a:cxn ang="0">
                    <a:pos x="4" y="13"/>
                  </a:cxn>
                  <a:cxn ang="0">
                    <a:pos x="3" y="15"/>
                  </a:cxn>
                  <a:cxn ang="0">
                    <a:pos x="3" y="16"/>
                  </a:cxn>
                  <a:cxn ang="0">
                    <a:pos x="1" y="18"/>
                  </a:cxn>
                  <a:cxn ang="0">
                    <a:pos x="0" y="18"/>
                  </a:cxn>
                  <a:cxn ang="0">
                    <a:pos x="0" y="19"/>
                  </a:cxn>
                  <a:cxn ang="0">
                    <a:pos x="0" y="21"/>
                  </a:cxn>
                  <a:cxn ang="0">
                    <a:pos x="0" y="22"/>
                  </a:cxn>
                  <a:cxn ang="0">
                    <a:pos x="1" y="22"/>
                  </a:cxn>
                  <a:cxn ang="0">
                    <a:pos x="4" y="22"/>
                  </a:cxn>
                  <a:cxn ang="0">
                    <a:pos x="7" y="24"/>
                  </a:cxn>
                  <a:cxn ang="0">
                    <a:pos x="10" y="24"/>
                  </a:cxn>
                  <a:cxn ang="0">
                    <a:pos x="13" y="25"/>
                  </a:cxn>
                  <a:cxn ang="0">
                    <a:pos x="15" y="25"/>
                  </a:cxn>
                  <a:cxn ang="0">
                    <a:pos x="18" y="25"/>
                  </a:cxn>
                  <a:cxn ang="0">
                    <a:pos x="22" y="25"/>
                  </a:cxn>
                  <a:cxn ang="0">
                    <a:pos x="27" y="25"/>
                  </a:cxn>
                  <a:cxn ang="0">
                    <a:pos x="29" y="24"/>
                  </a:cxn>
                  <a:cxn ang="0">
                    <a:pos x="31" y="21"/>
                  </a:cxn>
                  <a:cxn ang="0">
                    <a:pos x="31" y="21"/>
                  </a:cxn>
                  <a:cxn ang="0">
                    <a:pos x="27" y="22"/>
                  </a:cxn>
                </a:cxnLst>
                <a:rect l="0" t="0" r="r" b="b"/>
                <a:pathLst>
                  <a:path w="31" h="25">
                    <a:moveTo>
                      <a:pt x="27" y="22"/>
                    </a:moveTo>
                    <a:lnTo>
                      <a:pt x="24" y="22"/>
                    </a:lnTo>
                    <a:lnTo>
                      <a:pt x="19" y="21"/>
                    </a:lnTo>
                    <a:lnTo>
                      <a:pt x="15" y="21"/>
                    </a:lnTo>
                    <a:lnTo>
                      <a:pt x="12" y="21"/>
                    </a:lnTo>
                    <a:lnTo>
                      <a:pt x="9" y="21"/>
                    </a:lnTo>
                    <a:lnTo>
                      <a:pt x="7" y="21"/>
                    </a:lnTo>
                    <a:lnTo>
                      <a:pt x="6" y="19"/>
                    </a:lnTo>
                    <a:lnTo>
                      <a:pt x="7" y="18"/>
                    </a:lnTo>
                    <a:lnTo>
                      <a:pt x="9" y="16"/>
                    </a:lnTo>
                    <a:lnTo>
                      <a:pt x="9" y="15"/>
                    </a:lnTo>
                    <a:lnTo>
                      <a:pt x="9" y="12"/>
                    </a:lnTo>
                    <a:lnTo>
                      <a:pt x="9" y="10"/>
                    </a:lnTo>
                    <a:lnTo>
                      <a:pt x="9" y="10"/>
                    </a:lnTo>
                    <a:lnTo>
                      <a:pt x="9" y="7"/>
                    </a:lnTo>
                    <a:lnTo>
                      <a:pt x="9" y="6"/>
                    </a:lnTo>
                    <a:lnTo>
                      <a:pt x="9" y="6"/>
                    </a:lnTo>
                    <a:lnTo>
                      <a:pt x="7" y="3"/>
                    </a:lnTo>
                    <a:lnTo>
                      <a:pt x="6" y="1"/>
                    </a:lnTo>
                    <a:lnTo>
                      <a:pt x="4" y="0"/>
                    </a:lnTo>
                    <a:lnTo>
                      <a:pt x="4" y="1"/>
                    </a:lnTo>
                    <a:lnTo>
                      <a:pt x="4" y="4"/>
                    </a:lnTo>
                    <a:lnTo>
                      <a:pt x="4" y="9"/>
                    </a:lnTo>
                    <a:lnTo>
                      <a:pt x="4" y="12"/>
                    </a:lnTo>
                    <a:lnTo>
                      <a:pt x="4" y="13"/>
                    </a:lnTo>
                    <a:lnTo>
                      <a:pt x="3" y="15"/>
                    </a:lnTo>
                    <a:lnTo>
                      <a:pt x="3" y="16"/>
                    </a:lnTo>
                    <a:lnTo>
                      <a:pt x="1" y="18"/>
                    </a:lnTo>
                    <a:lnTo>
                      <a:pt x="0" y="18"/>
                    </a:lnTo>
                    <a:lnTo>
                      <a:pt x="0" y="19"/>
                    </a:lnTo>
                    <a:lnTo>
                      <a:pt x="0" y="21"/>
                    </a:lnTo>
                    <a:lnTo>
                      <a:pt x="0" y="22"/>
                    </a:lnTo>
                    <a:lnTo>
                      <a:pt x="1" y="22"/>
                    </a:lnTo>
                    <a:lnTo>
                      <a:pt x="4" y="22"/>
                    </a:lnTo>
                    <a:lnTo>
                      <a:pt x="7" y="24"/>
                    </a:lnTo>
                    <a:lnTo>
                      <a:pt x="10" y="24"/>
                    </a:lnTo>
                    <a:lnTo>
                      <a:pt x="13" y="25"/>
                    </a:lnTo>
                    <a:lnTo>
                      <a:pt x="15" y="25"/>
                    </a:lnTo>
                    <a:lnTo>
                      <a:pt x="18" y="25"/>
                    </a:lnTo>
                    <a:lnTo>
                      <a:pt x="22" y="25"/>
                    </a:lnTo>
                    <a:lnTo>
                      <a:pt x="27" y="25"/>
                    </a:lnTo>
                    <a:lnTo>
                      <a:pt x="29" y="24"/>
                    </a:lnTo>
                    <a:lnTo>
                      <a:pt x="31" y="21"/>
                    </a:lnTo>
                    <a:lnTo>
                      <a:pt x="31" y="21"/>
                    </a:lnTo>
                    <a:lnTo>
                      <a:pt x="27" y="22"/>
                    </a:lnTo>
                    <a:close/>
                  </a:path>
                </a:pathLst>
              </a:custGeom>
              <a:solidFill>
                <a:srgbClr val="3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221">
                <a:extLst>
                  <a:ext uri="{FF2B5EF4-FFF2-40B4-BE49-F238E27FC236}">
                    <a16:creationId xmlns:a16="http://schemas.microsoft.com/office/drawing/2014/main" id="{C863B857-040E-2F44-8107-3B135BE5791A}"/>
                  </a:ext>
                </a:extLst>
              </p:cNvPr>
              <p:cNvSpPr>
                <a:spLocks/>
              </p:cNvSpPr>
              <p:nvPr/>
            </p:nvSpPr>
            <p:spPr bwMode="auto">
              <a:xfrm>
                <a:off x="982" y="1201"/>
                <a:ext cx="8" cy="7"/>
              </a:xfrm>
              <a:custGeom>
                <a:avLst/>
                <a:gdLst/>
                <a:ahLst/>
                <a:cxnLst>
                  <a:cxn ang="0">
                    <a:pos x="4" y="7"/>
                  </a:cxn>
                  <a:cxn ang="0">
                    <a:pos x="5" y="10"/>
                  </a:cxn>
                  <a:cxn ang="0">
                    <a:pos x="7" y="13"/>
                  </a:cxn>
                  <a:cxn ang="0">
                    <a:pos x="5" y="16"/>
                  </a:cxn>
                  <a:cxn ang="0">
                    <a:pos x="5" y="21"/>
                  </a:cxn>
                  <a:cxn ang="0">
                    <a:pos x="10" y="19"/>
                  </a:cxn>
                  <a:cxn ang="0">
                    <a:pos x="14" y="19"/>
                  </a:cxn>
                  <a:cxn ang="0">
                    <a:pos x="19" y="18"/>
                  </a:cxn>
                  <a:cxn ang="0">
                    <a:pos x="23" y="18"/>
                  </a:cxn>
                  <a:cxn ang="0">
                    <a:pos x="25" y="15"/>
                  </a:cxn>
                  <a:cxn ang="0">
                    <a:pos x="25" y="10"/>
                  </a:cxn>
                  <a:cxn ang="0">
                    <a:pos x="23" y="7"/>
                  </a:cxn>
                  <a:cxn ang="0">
                    <a:pos x="22" y="4"/>
                  </a:cxn>
                  <a:cxn ang="0">
                    <a:pos x="17" y="3"/>
                  </a:cxn>
                  <a:cxn ang="0">
                    <a:pos x="11" y="0"/>
                  </a:cxn>
                  <a:cxn ang="0">
                    <a:pos x="5" y="0"/>
                  </a:cxn>
                  <a:cxn ang="0">
                    <a:pos x="1" y="1"/>
                  </a:cxn>
                  <a:cxn ang="0">
                    <a:pos x="0" y="3"/>
                  </a:cxn>
                  <a:cxn ang="0">
                    <a:pos x="1" y="4"/>
                  </a:cxn>
                  <a:cxn ang="0">
                    <a:pos x="3" y="6"/>
                  </a:cxn>
                  <a:cxn ang="0">
                    <a:pos x="4" y="7"/>
                  </a:cxn>
                </a:cxnLst>
                <a:rect l="0" t="0" r="r" b="b"/>
                <a:pathLst>
                  <a:path w="25" h="21">
                    <a:moveTo>
                      <a:pt x="4" y="7"/>
                    </a:moveTo>
                    <a:lnTo>
                      <a:pt x="5" y="10"/>
                    </a:lnTo>
                    <a:lnTo>
                      <a:pt x="7" y="13"/>
                    </a:lnTo>
                    <a:lnTo>
                      <a:pt x="5" y="16"/>
                    </a:lnTo>
                    <a:lnTo>
                      <a:pt x="5" y="21"/>
                    </a:lnTo>
                    <a:lnTo>
                      <a:pt x="10" y="19"/>
                    </a:lnTo>
                    <a:lnTo>
                      <a:pt x="14" y="19"/>
                    </a:lnTo>
                    <a:lnTo>
                      <a:pt x="19" y="18"/>
                    </a:lnTo>
                    <a:lnTo>
                      <a:pt x="23" y="18"/>
                    </a:lnTo>
                    <a:lnTo>
                      <a:pt x="25" y="15"/>
                    </a:lnTo>
                    <a:lnTo>
                      <a:pt x="25" y="10"/>
                    </a:lnTo>
                    <a:lnTo>
                      <a:pt x="23" y="7"/>
                    </a:lnTo>
                    <a:lnTo>
                      <a:pt x="22" y="4"/>
                    </a:lnTo>
                    <a:lnTo>
                      <a:pt x="17" y="3"/>
                    </a:lnTo>
                    <a:lnTo>
                      <a:pt x="11" y="0"/>
                    </a:lnTo>
                    <a:lnTo>
                      <a:pt x="5" y="0"/>
                    </a:lnTo>
                    <a:lnTo>
                      <a:pt x="1" y="1"/>
                    </a:lnTo>
                    <a:lnTo>
                      <a:pt x="0" y="3"/>
                    </a:lnTo>
                    <a:lnTo>
                      <a:pt x="1" y="4"/>
                    </a:lnTo>
                    <a:lnTo>
                      <a:pt x="3" y="6"/>
                    </a:lnTo>
                    <a:lnTo>
                      <a:pt x="4" y="7"/>
                    </a:lnTo>
                    <a:close/>
                  </a:path>
                </a:pathLst>
              </a:custGeom>
              <a:solidFill>
                <a:srgbClr val="3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222">
                <a:extLst>
                  <a:ext uri="{FF2B5EF4-FFF2-40B4-BE49-F238E27FC236}">
                    <a16:creationId xmlns:a16="http://schemas.microsoft.com/office/drawing/2014/main" id="{7D9A2F3D-4888-E545-AB83-2FCD4DAAC0A3}"/>
                  </a:ext>
                </a:extLst>
              </p:cNvPr>
              <p:cNvSpPr>
                <a:spLocks/>
              </p:cNvSpPr>
              <p:nvPr/>
            </p:nvSpPr>
            <p:spPr bwMode="auto">
              <a:xfrm>
                <a:off x="994" y="1238"/>
                <a:ext cx="11" cy="10"/>
              </a:xfrm>
              <a:custGeom>
                <a:avLst/>
                <a:gdLst/>
                <a:ahLst/>
                <a:cxnLst>
                  <a:cxn ang="0">
                    <a:pos x="0" y="22"/>
                  </a:cxn>
                  <a:cxn ang="0">
                    <a:pos x="3" y="24"/>
                  </a:cxn>
                  <a:cxn ang="0">
                    <a:pos x="7" y="24"/>
                  </a:cxn>
                  <a:cxn ang="0">
                    <a:pos x="10" y="24"/>
                  </a:cxn>
                  <a:cxn ang="0">
                    <a:pos x="13" y="22"/>
                  </a:cxn>
                  <a:cxn ang="0">
                    <a:pos x="16" y="22"/>
                  </a:cxn>
                  <a:cxn ang="0">
                    <a:pos x="19" y="21"/>
                  </a:cxn>
                  <a:cxn ang="0">
                    <a:pos x="21" y="19"/>
                  </a:cxn>
                  <a:cxn ang="0">
                    <a:pos x="24" y="18"/>
                  </a:cxn>
                  <a:cxn ang="0">
                    <a:pos x="27" y="15"/>
                  </a:cxn>
                  <a:cxn ang="0">
                    <a:pos x="28" y="9"/>
                  </a:cxn>
                  <a:cxn ang="0">
                    <a:pos x="28" y="5"/>
                  </a:cxn>
                  <a:cxn ang="0">
                    <a:pos x="31" y="0"/>
                  </a:cxn>
                  <a:cxn ang="0">
                    <a:pos x="33" y="7"/>
                  </a:cxn>
                  <a:cxn ang="0">
                    <a:pos x="31" y="16"/>
                  </a:cxn>
                  <a:cxn ang="0">
                    <a:pos x="28" y="25"/>
                  </a:cxn>
                  <a:cxn ang="0">
                    <a:pos x="22" y="30"/>
                  </a:cxn>
                  <a:cxn ang="0">
                    <a:pos x="16" y="31"/>
                  </a:cxn>
                  <a:cxn ang="0">
                    <a:pos x="10" y="31"/>
                  </a:cxn>
                  <a:cxn ang="0">
                    <a:pos x="6" y="30"/>
                  </a:cxn>
                  <a:cxn ang="0">
                    <a:pos x="3" y="28"/>
                  </a:cxn>
                  <a:cxn ang="0">
                    <a:pos x="2" y="28"/>
                  </a:cxn>
                  <a:cxn ang="0">
                    <a:pos x="2" y="25"/>
                  </a:cxn>
                  <a:cxn ang="0">
                    <a:pos x="0" y="24"/>
                  </a:cxn>
                  <a:cxn ang="0">
                    <a:pos x="0" y="22"/>
                  </a:cxn>
                  <a:cxn ang="0">
                    <a:pos x="0" y="22"/>
                  </a:cxn>
                </a:cxnLst>
                <a:rect l="0" t="0" r="r" b="b"/>
                <a:pathLst>
                  <a:path w="33" h="31">
                    <a:moveTo>
                      <a:pt x="0" y="22"/>
                    </a:moveTo>
                    <a:lnTo>
                      <a:pt x="3" y="24"/>
                    </a:lnTo>
                    <a:lnTo>
                      <a:pt x="7" y="24"/>
                    </a:lnTo>
                    <a:lnTo>
                      <a:pt x="10" y="24"/>
                    </a:lnTo>
                    <a:lnTo>
                      <a:pt x="13" y="22"/>
                    </a:lnTo>
                    <a:lnTo>
                      <a:pt x="16" y="22"/>
                    </a:lnTo>
                    <a:lnTo>
                      <a:pt x="19" y="21"/>
                    </a:lnTo>
                    <a:lnTo>
                      <a:pt x="21" y="19"/>
                    </a:lnTo>
                    <a:lnTo>
                      <a:pt x="24" y="18"/>
                    </a:lnTo>
                    <a:lnTo>
                      <a:pt x="27" y="15"/>
                    </a:lnTo>
                    <a:lnTo>
                      <a:pt x="28" y="9"/>
                    </a:lnTo>
                    <a:lnTo>
                      <a:pt x="28" y="5"/>
                    </a:lnTo>
                    <a:lnTo>
                      <a:pt x="31" y="0"/>
                    </a:lnTo>
                    <a:lnTo>
                      <a:pt x="33" y="7"/>
                    </a:lnTo>
                    <a:lnTo>
                      <a:pt x="31" y="16"/>
                    </a:lnTo>
                    <a:lnTo>
                      <a:pt x="28" y="25"/>
                    </a:lnTo>
                    <a:lnTo>
                      <a:pt x="22" y="30"/>
                    </a:lnTo>
                    <a:lnTo>
                      <a:pt x="16" y="31"/>
                    </a:lnTo>
                    <a:lnTo>
                      <a:pt x="10" y="31"/>
                    </a:lnTo>
                    <a:lnTo>
                      <a:pt x="6" y="30"/>
                    </a:lnTo>
                    <a:lnTo>
                      <a:pt x="3" y="28"/>
                    </a:lnTo>
                    <a:lnTo>
                      <a:pt x="2" y="28"/>
                    </a:lnTo>
                    <a:lnTo>
                      <a:pt x="2" y="25"/>
                    </a:lnTo>
                    <a:lnTo>
                      <a:pt x="0" y="24"/>
                    </a:lnTo>
                    <a:lnTo>
                      <a:pt x="0" y="22"/>
                    </a:lnTo>
                    <a:lnTo>
                      <a:pt x="0" y="22"/>
                    </a:lnTo>
                    <a:close/>
                  </a:path>
                </a:pathLst>
              </a:custGeom>
              <a:solidFill>
                <a:srgbClr val="3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223">
                <a:extLst>
                  <a:ext uri="{FF2B5EF4-FFF2-40B4-BE49-F238E27FC236}">
                    <a16:creationId xmlns:a16="http://schemas.microsoft.com/office/drawing/2014/main" id="{BE9E31F6-9FCA-EE4C-9490-3B00F7C1CD58}"/>
                  </a:ext>
                </a:extLst>
              </p:cNvPr>
              <p:cNvSpPr>
                <a:spLocks/>
              </p:cNvSpPr>
              <p:nvPr/>
            </p:nvSpPr>
            <p:spPr bwMode="auto">
              <a:xfrm>
                <a:off x="1035" y="1220"/>
                <a:ext cx="13" cy="20"/>
              </a:xfrm>
              <a:custGeom>
                <a:avLst/>
                <a:gdLst/>
                <a:ahLst/>
                <a:cxnLst>
                  <a:cxn ang="0">
                    <a:pos x="2" y="55"/>
                  </a:cxn>
                  <a:cxn ang="0">
                    <a:pos x="6" y="46"/>
                  </a:cxn>
                  <a:cxn ang="0">
                    <a:pos x="12" y="36"/>
                  </a:cxn>
                  <a:cxn ang="0">
                    <a:pos x="15" y="24"/>
                  </a:cxn>
                  <a:cxn ang="0">
                    <a:pos x="18" y="16"/>
                  </a:cxn>
                  <a:cxn ang="0">
                    <a:pos x="18" y="12"/>
                  </a:cxn>
                  <a:cxn ang="0">
                    <a:pos x="20" y="9"/>
                  </a:cxn>
                  <a:cxn ang="0">
                    <a:pos x="23" y="9"/>
                  </a:cxn>
                  <a:cxn ang="0">
                    <a:pos x="24" y="11"/>
                  </a:cxn>
                  <a:cxn ang="0">
                    <a:pos x="27" y="12"/>
                  </a:cxn>
                  <a:cxn ang="0">
                    <a:pos x="30" y="12"/>
                  </a:cxn>
                  <a:cxn ang="0">
                    <a:pos x="34" y="11"/>
                  </a:cxn>
                  <a:cxn ang="0">
                    <a:pos x="37" y="6"/>
                  </a:cxn>
                  <a:cxn ang="0">
                    <a:pos x="39" y="2"/>
                  </a:cxn>
                  <a:cxn ang="0">
                    <a:pos x="39" y="0"/>
                  </a:cxn>
                  <a:cxn ang="0">
                    <a:pos x="39" y="0"/>
                  </a:cxn>
                  <a:cxn ang="0">
                    <a:pos x="39" y="0"/>
                  </a:cxn>
                  <a:cxn ang="0">
                    <a:pos x="39" y="9"/>
                  </a:cxn>
                  <a:cxn ang="0">
                    <a:pos x="37" y="11"/>
                  </a:cxn>
                  <a:cxn ang="0">
                    <a:pos x="34" y="13"/>
                  </a:cxn>
                  <a:cxn ang="0">
                    <a:pos x="31" y="15"/>
                  </a:cxn>
                  <a:cxn ang="0">
                    <a:pos x="27" y="15"/>
                  </a:cxn>
                  <a:cxn ang="0">
                    <a:pos x="26" y="15"/>
                  </a:cxn>
                  <a:cxn ang="0">
                    <a:pos x="26" y="15"/>
                  </a:cxn>
                  <a:cxn ang="0">
                    <a:pos x="24" y="16"/>
                  </a:cxn>
                  <a:cxn ang="0">
                    <a:pos x="24" y="18"/>
                  </a:cxn>
                  <a:cxn ang="0">
                    <a:pos x="24" y="21"/>
                  </a:cxn>
                  <a:cxn ang="0">
                    <a:pos x="21" y="28"/>
                  </a:cxn>
                  <a:cxn ang="0">
                    <a:pos x="20" y="36"/>
                  </a:cxn>
                  <a:cxn ang="0">
                    <a:pos x="18" y="40"/>
                  </a:cxn>
                  <a:cxn ang="0">
                    <a:pos x="15" y="45"/>
                  </a:cxn>
                  <a:cxn ang="0">
                    <a:pos x="11" y="51"/>
                  </a:cxn>
                  <a:cxn ang="0">
                    <a:pos x="6" y="57"/>
                  </a:cxn>
                  <a:cxn ang="0">
                    <a:pos x="3" y="59"/>
                  </a:cxn>
                  <a:cxn ang="0">
                    <a:pos x="2" y="59"/>
                  </a:cxn>
                  <a:cxn ang="0">
                    <a:pos x="0" y="59"/>
                  </a:cxn>
                  <a:cxn ang="0">
                    <a:pos x="0" y="58"/>
                  </a:cxn>
                  <a:cxn ang="0">
                    <a:pos x="2" y="55"/>
                  </a:cxn>
                </a:cxnLst>
                <a:rect l="0" t="0" r="r" b="b"/>
                <a:pathLst>
                  <a:path w="39" h="59">
                    <a:moveTo>
                      <a:pt x="2" y="55"/>
                    </a:moveTo>
                    <a:lnTo>
                      <a:pt x="6" y="46"/>
                    </a:lnTo>
                    <a:lnTo>
                      <a:pt x="12" y="36"/>
                    </a:lnTo>
                    <a:lnTo>
                      <a:pt x="15" y="24"/>
                    </a:lnTo>
                    <a:lnTo>
                      <a:pt x="18" y="16"/>
                    </a:lnTo>
                    <a:lnTo>
                      <a:pt x="18" y="12"/>
                    </a:lnTo>
                    <a:lnTo>
                      <a:pt x="20" y="9"/>
                    </a:lnTo>
                    <a:lnTo>
                      <a:pt x="23" y="9"/>
                    </a:lnTo>
                    <a:lnTo>
                      <a:pt x="24" y="11"/>
                    </a:lnTo>
                    <a:lnTo>
                      <a:pt x="27" y="12"/>
                    </a:lnTo>
                    <a:lnTo>
                      <a:pt x="30" y="12"/>
                    </a:lnTo>
                    <a:lnTo>
                      <a:pt x="34" y="11"/>
                    </a:lnTo>
                    <a:lnTo>
                      <a:pt x="37" y="6"/>
                    </a:lnTo>
                    <a:lnTo>
                      <a:pt x="39" y="2"/>
                    </a:lnTo>
                    <a:lnTo>
                      <a:pt x="39" y="0"/>
                    </a:lnTo>
                    <a:lnTo>
                      <a:pt x="39" y="0"/>
                    </a:lnTo>
                    <a:lnTo>
                      <a:pt x="39" y="0"/>
                    </a:lnTo>
                    <a:lnTo>
                      <a:pt x="39" y="9"/>
                    </a:lnTo>
                    <a:lnTo>
                      <a:pt x="37" y="11"/>
                    </a:lnTo>
                    <a:lnTo>
                      <a:pt x="34" y="13"/>
                    </a:lnTo>
                    <a:lnTo>
                      <a:pt x="31" y="15"/>
                    </a:lnTo>
                    <a:lnTo>
                      <a:pt x="27" y="15"/>
                    </a:lnTo>
                    <a:lnTo>
                      <a:pt x="26" y="15"/>
                    </a:lnTo>
                    <a:lnTo>
                      <a:pt x="26" y="15"/>
                    </a:lnTo>
                    <a:lnTo>
                      <a:pt x="24" y="16"/>
                    </a:lnTo>
                    <a:lnTo>
                      <a:pt x="24" y="18"/>
                    </a:lnTo>
                    <a:lnTo>
                      <a:pt x="24" y="21"/>
                    </a:lnTo>
                    <a:lnTo>
                      <a:pt x="21" y="28"/>
                    </a:lnTo>
                    <a:lnTo>
                      <a:pt x="20" y="36"/>
                    </a:lnTo>
                    <a:lnTo>
                      <a:pt x="18" y="40"/>
                    </a:lnTo>
                    <a:lnTo>
                      <a:pt x="15" y="45"/>
                    </a:lnTo>
                    <a:lnTo>
                      <a:pt x="11" y="51"/>
                    </a:lnTo>
                    <a:lnTo>
                      <a:pt x="6" y="57"/>
                    </a:lnTo>
                    <a:lnTo>
                      <a:pt x="3" y="59"/>
                    </a:lnTo>
                    <a:lnTo>
                      <a:pt x="2" y="59"/>
                    </a:lnTo>
                    <a:lnTo>
                      <a:pt x="0" y="59"/>
                    </a:lnTo>
                    <a:lnTo>
                      <a:pt x="0" y="58"/>
                    </a:lnTo>
                    <a:lnTo>
                      <a:pt x="2" y="55"/>
                    </a:lnTo>
                    <a:close/>
                  </a:path>
                </a:pathLst>
              </a:custGeom>
              <a:solidFill>
                <a:srgbClr val="3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224">
                <a:extLst>
                  <a:ext uri="{FF2B5EF4-FFF2-40B4-BE49-F238E27FC236}">
                    <a16:creationId xmlns:a16="http://schemas.microsoft.com/office/drawing/2014/main" id="{5BBBC052-1B54-5145-AC88-248ADEC15F94}"/>
                  </a:ext>
                </a:extLst>
              </p:cNvPr>
              <p:cNvSpPr>
                <a:spLocks/>
              </p:cNvSpPr>
              <p:nvPr/>
            </p:nvSpPr>
            <p:spPr bwMode="auto">
              <a:xfrm>
                <a:off x="999" y="1357"/>
                <a:ext cx="29" cy="40"/>
              </a:xfrm>
              <a:custGeom>
                <a:avLst/>
                <a:gdLst/>
                <a:ahLst/>
                <a:cxnLst>
                  <a:cxn ang="0">
                    <a:pos x="0" y="80"/>
                  </a:cxn>
                  <a:cxn ang="0">
                    <a:pos x="3" y="83"/>
                  </a:cxn>
                  <a:cxn ang="0">
                    <a:pos x="9" y="89"/>
                  </a:cxn>
                  <a:cxn ang="0">
                    <a:pos x="15" y="95"/>
                  </a:cxn>
                  <a:cxn ang="0">
                    <a:pos x="24" y="101"/>
                  </a:cxn>
                  <a:cxn ang="0">
                    <a:pos x="32" y="106"/>
                  </a:cxn>
                  <a:cxn ang="0">
                    <a:pos x="43" y="112"/>
                  </a:cxn>
                  <a:cxn ang="0">
                    <a:pos x="53" y="118"/>
                  </a:cxn>
                  <a:cxn ang="0">
                    <a:pos x="62" y="121"/>
                  </a:cxn>
                  <a:cxn ang="0">
                    <a:pos x="64" y="115"/>
                  </a:cxn>
                  <a:cxn ang="0">
                    <a:pos x="66" y="109"/>
                  </a:cxn>
                  <a:cxn ang="0">
                    <a:pos x="68" y="106"/>
                  </a:cxn>
                  <a:cxn ang="0">
                    <a:pos x="68" y="103"/>
                  </a:cxn>
                  <a:cxn ang="0">
                    <a:pos x="72" y="89"/>
                  </a:cxn>
                  <a:cxn ang="0">
                    <a:pos x="77" y="71"/>
                  </a:cxn>
                  <a:cxn ang="0">
                    <a:pos x="81" y="50"/>
                  </a:cxn>
                  <a:cxn ang="0">
                    <a:pos x="86" y="25"/>
                  </a:cxn>
                  <a:cxn ang="0">
                    <a:pos x="86" y="22"/>
                  </a:cxn>
                  <a:cxn ang="0">
                    <a:pos x="86" y="20"/>
                  </a:cxn>
                  <a:cxn ang="0">
                    <a:pos x="86" y="17"/>
                  </a:cxn>
                  <a:cxn ang="0">
                    <a:pos x="87" y="14"/>
                  </a:cxn>
                  <a:cxn ang="0">
                    <a:pos x="75" y="9"/>
                  </a:cxn>
                  <a:cxn ang="0">
                    <a:pos x="65" y="3"/>
                  </a:cxn>
                  <a:cxn ang="0">
                    <a:pos x="56" y="0"/>
                  </a:cxn>
                  <a:cxn ang="0">
                    <a:pos x="52" y="0"/>
                  </a:cxn>
                  <a:cxn ang="0">
                    <a:pos x="52" y="3"/>
                  </a:cxn>
                  <a:cxn ang="0">
                    <a:pos x="50" y="6"/>
                  </a:cxn>
                  <a:cxn ang="0">
                    <a:pos x="49" y="9"/>
                  </a:cxn>
                  <a:cxn ang="0">
                    <a:pos x="47" y="13"/>
                  </a:cxn>
                  <a:cxn ang="0">
                    <a:pos x="43" y="23"/>
                  </a:cxn>
                  <a:cxn ang="0">
                    <a:pos x="38" y="34"/>
                  </a:cxn>
                  <a:cxn ang="0">
                    <a:pos x="34" y="43"/>
                  </a:cxn>
                  <a:cxn ang="0">
                    <a:pos x="31" y="47"/>
                  </a:cxn>
                  <a:cxn ang="0">
                    <a:pos x="28" y="53"/>
                  </a:cxn>
                  <a:cxn ang="0">
                    <a:pos x="22" y="59"/>
                  </a:cxn>
                  <a:cxn ang="0">
                    <a:pos x="16" y="66"/>
                  </a:cxn>
                  <a:cxn ang="0">
                    <a:pos x="9" y="72"/>
                  </a:cxn>
                  <a:cxn ang="0">
                    <a:pos x="6" y="75"/>
                  </a:cxn>
                  <a:cxn ang="0">
                    <a:pos x="4" y="77"/>
                  </a:cxn>
                  <a:cxn ang="0">
                    <a:pos x="3" y="78"/>
                  </a:cxn>
                  <a:cxn ang="0">
                    <a:pos x="0" y="80"/>
                  </a:cxn>
                </a:cxnLst>
                <a:rect l="0" t="0" r="r" b="b"/>
                <a:pathLst>
                  <a:path w="87" h="121">
                    <a:moveTo>
                      <a:pt x="0" y="80"/>
                    </a:moveTo>
                    <a:lnTo>
                      <a:pt x="3" y="83"/>
                    </a:lnTo>
                    <a:lnTo>
                      <a:pt x="9" y="89"/>
                    </a:lnTo>
                    <a:lnTo>
                      <a:pt x="15" y="95"/>
                    </a:lnTo>
                    <a:lnTo>
                      <a:pt x="24" y="101"/>
                    </a:lnTo>
                    <a:lnTo>
                      <a:pt x="32" y="106"/>
                    </a:lnTo>
                    <a:lnTo>
                      <a:pt x="43" y="112"/>
                    </a:lnTo>
                    <a:lnTo>
                      <a:pt x="53" y="118"/>
                    </a:lnTo>
                    <a:lnTo>
                      <a:pt x="62" y="121"/>
                    </a:lnTo>
                    <a:lnTo>
                      <a:pt x="64" y="115"/>
                    </a:lnTo>
                    <a:lnTo>
                      <a:pt x="66" y="109"/>
                    </a:lnTo>
                    <a:lnTo>
                      <a:pt x="68" y="106"/>
                    </a:lnTo>
                    <a:lnTo>
                      <a:pt x="68" y="103"/>
                    </a:lnTo>
                    <a:lnTo>
                      <a:pt x="72" y="89"/>
                    </a:lnTo>
                    <a:lnTo>
                      <a:pt x="77" y="71"/>
                    </a:lnTo>
                    <a:lnTo>
                      <a:pt x="81" y="50"/>
                    </a:lnTo>
                    <a:lnTo>
                      <a:pt x="86" y="25"/>
                    </a:lnTo>
                    <a:lnTo>
                      <a:pt x="86" y="22"/>
                    </a:lnTo>
                    <a:lnTo>
                      <a:pt x="86" y="20"/>
                    </a:lnTo>
                    <a:lnTo>
                      <a:pt x="86" y="17"/>
                    </a:lnTo>
                    <a:lnTo>
                      <a:pt x="87" y="14"/>
                    </a:lnTo>
                    <a:lnTo>
                      <a:pt x="75" y="9"/>
                    </a:lnTo>
                    <a:lnTo>
                      <a:pt x="65" y="3"/>
                    </a:lnTo>
                    <a:lnTo>
                      <a:pt x="56" y="0"/>
                    </a:lnTo>
                    <a:lnTo>
                      <a:pt x="52" y="0"/>
                    </a:lnTo>
                    <a:lnTo>
                      <a:pt x="52" y="3"/>
                    </a:lnTo>
                    <a:lnTo>
                      <a:pt x="50" y="6"/>
                    </a:lnTo>
                    <a:lnTo>
                      <a:pt x="49" y="9"/>
                    </a:lnTo>
                    <a:lnTo>
                      <a:pt x="47" y="13"/>
                    </a:lnTo>
                    <a:lnTo>
                      <a:pt x="43" y="23"/>
                    </a:lnTo>
                    <a:lnTo>
                      <a:pt x="38" y="34"/>
                    </a:lnTo>
                    <a:lnTo>
                      <a:pt x="34" y="43"/>
                    </a:lnTo>
                    <a:lnTo>
                      <a:pt x="31" y="47"/>
                    </a:lnTo>
                    <a:lnTo>
                      <a:pt x="28" y="53"/>
                    </a:lnTo>
                    <a:lnTo>
                      <a:pt x="22" y="59"/>
                    </a:lnTo>
                    <a:lnTo>
                      <a:pt x="16" y="66"/>
                    </a:lnTo>
                    <a:lnTo>
                      <a:pt x="9" y="72"/>
                    </a:lnTo>
                    <a:lnTo>
                      <a:pt x="6" y="75"/>
                    </a:lnTo>
                    <a:lnTo>
                      <a:pt x="4" y="77"/>
                    </a:lnTo>
                    <a:lnTo>
                      <a:pt x="3" y="78"/>
                    </a:lnTo>
                    <a:lnTo>
                      <a:pt x="0" y="80"/>
                    </a:lnTo>
                    <a:close/>
                  </a:path>
                </a:pathLst>
              </a:custGeom>
              <a:solidFill>
                <a:srgbClr val="FFE5E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225">
                <a:extLst>
                  <a:ext uri="{FF2B5EF4-FFF2-40B4-BE49-F238E27FC236}">
                    <a16:creationId xmlns:a16="http://schemas.microsoft.com/office/drawing/2014/main" id="{5C39471F-B7C2-7745-B7C6-5C76994FC025}"/>
                  </a:ext>
                </a:extLst>
              </p:cNvPr>
              <p:cNvSpPr>
                <a:spLocks/>
              </p:cNvSpPr>
              <p:nvPr/>
            </p:nvSpPr>
            <p:spPr bwMode="auto">
              <a:xfrm>
                <a:off x="887" y="1261"/>
                <a:ext cx="83" cy="98"/>
              </a:xfrm>
              <a:custGeom>
                <a:avLst/>
                <a:gdLst/>
                <a:ahLst/>
                <a:cxnLst>
                  <a:cxn ang="0">
                    <a:pos x="120" y="287"/>
                  </a:cxn>
                  <a:cxn ang="0">
                    <a:pos x="147" y="293"/>
                  </a:cxn>
                  <a:cxn ang="0">
                    <a:pos x="185" y="293"/>
                  </a:cxn>
                  <a:cxn ang="0">
                    <a:pos x="212" y="275"/>
                  </a:cxn>
                  <a:cxn ang="0">
                    <a:pos x="208" y="250"/>
                  </a:cxn>
                  <a:cxn ang="0">
                    <a:pos x="197" y="220"/>
                  </a:cxn>
                  <a:cxn ang="0">
                    <a:pos x="205" y="198"/>
                  </a:cxn>
                  <a:cxn ang="0">
                    <a:pos x="221" y="165"/>
                  </a:cxn>
                  <a:cxn ang="0">
                    <a:pos x="227" y="144"/>
                  </a:cxn>
                  <a:cxn ang="0">
                    <a:pos x="239" y="128"/>
                  </a:cxn>
                  <a:cxn ang="0">
                    <a:pos x="242" y="107"/>
                  </a:cxn>
                  <a:cxn ang="0">
                    <a:pos x="209" y="119"/>
                  </a:cxn>
                  <a:cxn ang="0">
                    <a:pos x="196" y="141"/>
                  </a:cxn>
                  <a:cxn ang="0">
                    <a:pos x="177" y="149"/>
                  </a:cxn>
                  <a:cxn ang="0">
                    <a:pos x="154" y="129"/>
                  </a:cxn>
                  <a:cxn ang="0">
                    <a:pos x="141" y="98"/>
                  </a:cxn>
                  <a:cxn ang="0">
                    <a:pos x="134" y="66"/>
                  </a:cxn>
                  <a:cxn ang="0">
                    <a:pos x="126" y="37"/>
                  </a:cxn>
                  <a:cxn ang="0">
                    <a:pos x="116" y="8"/>
                  </a:cxn>
                  <a:cxn ang="0">
                    <a:pos x="98" y="5"/>
                  </a:cxn>
                  <a:cxn ang="0">
                    <a:pos x="98" y="24"/>
                  </a:cxn>
                  <a:cxn ang="0">
                    <a:pos x="104" y="46"/>
                  </a:cxn>
                  <a:cxn ang="0">
                    <a:pos x="108" y="64"/>
                  </a:cxn>
                  <a:cxn ang="0">
                    <a:pos x="110" y="89"/>
                  </a:cxn>
                  <a:cxn ang="0">
                    <a:pos x="101" y="92"/>
                  </a:cxn>
                  <a:cxn ang="0">
                    <a:pos x="94" y="69"/>
                  </a:cxn>
                  <a:cxn ang="0">
                    <a:pos x="86" y="57"/>
                  </a:cxn>
                  <a:cxn ang="0">
                    <a:pos x="74" y="37"/>
                  </a:cxn>
                  <a:cxn ang="0">
                    <a:pos x="58" y="23"/>
                  </a:cxn>
                  <a:cxn ang="0">
                    <a:pos x="52" y="42"/>
                  </a:cxn>
                  <a:cxn ang="0">
                    <a:pos x="60" y="55"/>
                  </a:cxn>
                  <a:cxn ang="0">
                    <a:pos x="67" y="69"/>
                  </a:cxn>
                  <a:cxn ang="0">
                    <a:pos x="70" y="86"/>
                  </a:cxn>
                  <a:cxn ang="0">
                    <a:pos x="66" y="91"/>
                  </a:cxn>
                  <a:cxn ang="0">
                    <a:pos x="55" y="77"/>
                  </a:cxn>
                  <a:cxn ang="0">
                    <a:pos x="42" y="64"/>
                  </a:cxn>
                  <a:cxn ang="0">
                    <a:pos x="24" y="63"/>
                  </a:cxn>
                  <a:cxn ang="0">
                    <a:pos x="21" y="80"/>
                  </a:cxn>
                  <a:cxn ang="0">
                    <a:pos x="31" y="89"/>
                  </a:cxn>
                  <a:cxn ang="0">
                    <a:pos x="42" y="103"/>
                  </a:cxn>
                  <a:cxn ang="0">
                    <a:pos x="48" y="117"/>
                  </a:cxn>
                  <a:cxn ang="0">
                    <a:pos x="46" y="128"/>
                  </a:cxn>
                  <a:cxn ang="0">
                    <a:pos x="33" y="117"/>
                  </a:cxn>
                  <a:cxn ang="0">
                    <a:pos x="20" y="106"/>
                  </a:cxn>
                  <a:cxn ang="0">
                    <a:pos x="2" y="104"/>
                  </a:cxn>
                  <a:cxn ang="0">
                    <a:pos x="3" y="117"/>
                  </a:cxn>
                  <a:cxn ang="0">
                    <a:pos x="17" y="129"/>
                  </a:cxn>
                  <a:cxn ang="0">
                    <a:pos x="31" y="146"/>
                  </a:cxn>
                  <a:cxn ang="0">
                    <a:pos x="45" y="175"/>
                  </a:cxn>
                  <a:cxn ang="0">
                    <a:pos x="63" y="208"/>
                  </a:cxn>
                  <a:cxn ang="0">
                    <a:pos x="95" y="253"/>
                  </a:cxn>
                  <a:cxn ang="0">
                    <a:pos x="107" y="270"/>
                  </a:cxn>
                </a:cxnLst>
                <a:rect l="0" t="0" r="r" b="b"/>
                <a:pathLst>
                  <a:path w="248" h="294">
                    <a:moveTo>
                      <a:pt x="111" y="281"/>
                    </a:moveTo>
                    <a:lnTo>
                      <a:pt x="114" y="284"/>
                    </a:lnTo>
                    <a:lnTo>
                      <a:pt x="120" y="287"/>
                    </a:lnTo>
                    <a:lnTo>
                      <a:pt x="128" y="290"/>
                    </a:lnTo>
                    <a:lnTo>
                      <a:pt x="137" y="291"/>
                    </a:lnTo>
                    <a:lnTo>
                      <a:pt x="147" y="293"/>
                    </a:lnTo>
                    <a:lnTo>
                      <a:pt x="159" y="294"/>
                    </a:lnTo>
                    <a:lnTo>
                      <a:pt x="172" y="294"/>
                    </a:lnTo>
                    <a:lnTo>
                      <a:pt x="185" y="293"/>
                    </a:lnTo>
                    <a:lnTo>
                      <a:pt x="196" y="290"/>
                    </a:lnTo>
                    <a:lnTo>
                      <a:pt x="205" y="282"/>
                    </a:lnTo>
                    <a:lnTo>
                      <a:pt x="212" y="275"/>
                    </a:lnTo>
                    <a:lnTo>
                      <a:pt x="216" y="270"/>
                    </a:lnTo>
                    <a:lnTo>
                      <a:pt x="212" y="258"/>
                    </a:lnTo>
                    <a:lnTo>
                      <a:pt x="208" y="250"/>
                    </a:lnTo>
                    <a:lnTo>
                      <a:pt x="202" y="239"/>
                    </a:lnTo>
                    <a:lnTo>
                      <a:pt x="199" y="230"/>
                    </a:lnTo>
                    <a:lnTo>
                      <a:pt x="197" y="220"/>
                    </a:lnTo>
                    <a:lnTo>
                      <a:pt x="199" y="211"/>
                    </a:lnTo>
                    <a:lnTo>
                      <a:pt x="200" y="204"/>
                    </a:lnTo>
                    <a:lnTo>
                      <a:pt x="205" y="198"/>
                    </a:lnTo>
                    <a:lnTo>
                      <a:pt x="209" y="190"/>
                    </a:lnTo>
                    <a:lnTo>
                      <a:pt x="215" y="178"/>
                    </a:lnTo>
                    <a:lnTo>
                      <a:pt x="221" y="165"/>
                    </a:lnTo>
                    <a:lnTo>
                      <a:pt x="224" y="156"/>
                    </a:lnTo>
                    <a:lnTo>
                      <a:pt x="225" y="152"/>
                    </a:lnTo>
                    <a:lnTo>
                      <a:pt x="227" y="144"/>
                    </a:lnTo>
                    <a:lnTo>
                      <a:pt x="230" y="138"/>
                    </a:lnTo>
                    <a:lnTo>
                      <a:pt x="233" y="134"/>
                    </a:lnTo>
                    <a:lnTo>
                      <a:pt x="239" y="128"/>
                    </a:lnTo>
                    <a:lnTo>
                      <a:pt x="245" y="120"/>
                    </a:lnTo>
                    <a:lnTo>
                      <a:pt x="248" y="112"/>
                    </a:lnTo>
                    <a:lnTo>
                      <a:pt x="242" y="107"/>
                    </a:lnTo>
                    <a:lnTo>
                      <a:pt x="230" y="107"/>
                    </a:lnTo>
                    <a:lnTo>
                      <a:pt x="218" y="112"/>
                    </a:lnTo>
                    <a:lnTo>
                      <a:pt x="209" y="119"/>
                    </a:lnTo>
                    <a:lnTo>
                      <a:pt x="203" y="126"/>
                    </a:lnTo>
                    <a:lnTo>
                      <a:pt x="200" y="134"/>
                    </a:lnTo>
                    <a:lnTo>
                      <a:pt x="196" y="141"/>
                    </a:lnTo>
                    <a:lnTo>
                      <a:pt x="190" y="147"/>
                    </a:lnTo>
                    <a:lnTo>
                      <a:pt x="182" y="150"/>
                    </a:lnTo>
                    <a:lnTo>
                      <a:pt x="177" y="149"/>
                    </a:lnTo>
                    <a:lnTo>
                      <a:pt x="169" y="146"/>
                    </a:lnTo>
                    <a:lnTo>
                      <a:pt x="160" y="140"/>
                    </a:lnTo>
                    <a:lnTo>
                      <a:pt x="154" y="129"/>
                    </a:lnTo>
                    <a:lnTo>
                      <a:pt x="150" y="117"/>
                    </a:lnTo>
                    <a:lnTo>
                      <a:pt x="145" y="107"/>
                    </a:lnTo>
                    <a:lnTo>
                      <a:pt x="141" y="98"/>
                    </a:lnTo>
                    <a:lnTo>
                      <a:pt x="140" y="89"/>
                    </a:lnTo>
                    <a:lnTo>
                      <a:pt x="137" y="79"/>
                    </a:lnTo>
                    <a:lnTo>
                      <a:pt x="134" y="66"/>
                    </a:lnTo>
                    <a:lnTo>
                      <a:pt x="131" y="54"/>
                    </a:lnTo>
                    <a:lnTo>
                      <a:pt x="128" y="46"/>
                    </a:lnTo>
                    <a:lnTo>
                      <a:pt x="126" y="37"/>
                    </a:lnTo>
                    <a:lnTo>
                      <a:pt x="122" y="27"/>
                    </a:lnTo>
                    <a:lnTo>
                      <a:pt x="119" y="15"/>
                    </a:lnTo>
                    <a:lnTo>
                      <a:pt x="116" y="8"/>
                    </a:lnTo>
                    <a:lnTo>
                      <a:pt x="108" y="0"/>
                    </a:lnTo>
                    <a:lnTo>
                      <a:pt x="103" y="0"/>
                    </a:lnTo>
                    <a:lnTo>
                      <a:pt x="98" y="5"/>
                    </a:lnTo>
                    <a:lnTo>
                      <a:pt x="97" y="11"/>
                    </a:lnTo>
                    <a:lnTo>
                      <a:pt x="98" y="17"/>
                    </a:lnTo>
                    <a:lnTo>
                      <a:pt x="98" y="24"/>
                    </a:lnTo>
                    <a:lnTo>
                      <a:pt x="100" y="31"/>
                    </a:lnTo>
                    <a:lnTo>
                      <a:pt x="103" y="39"/>
                    </a:lnTo>
                    <a:lnTo>
                      <a:pt x="104" y="46"/>
                    </a:lnTo>
                    <a:lnTo>
                      <a:pt x="105" y="54"/>
                    </a:lnTo>
                    <a:lnTo>
                      <a:pt x="107" y="60"/>
                    </a:lnTo>
                    <a:lnTo>
                      <a:pt x="108" y="64"/>
                    </a:lnTo>
                    <a:lnTo>
                      <a:pt x="108" y="70"/>
                    </a:lnTo>
                    <a:lnTo>
                      <a:pt x="110" y="79"/>
                    </a:lnTo>
                    <a:lnTo>
                      <a:pt x="110" y="89"/>
                    </a:lnTo>
                    <a:lnTo>
                      <a:pt x="108" y="94"/>
                    </a:lnTo>
                    <a:lnTo>
                      <a:pt x="105" y="95"/>
                    </a:lnTo>
                    <a:lnTo>
                      <a:pt x="101" y="92"/>
                    </a:lnTo>
                    <a:lnTo>
                      <a:pt x="97" y="85"/>
                    </a:lnTo>
                    <a:lnTo>
                      <a:pt x="94" y="71"/>
                    </a:lnTo>
                    <a:lnTo>
                      <a:pt x="94" y="69"/>
                    </a:lnTo>
                    <a:lnTo>
                      <a:pt x="92" y="64"/>
                    </a:lnTo>
                    <a:lnTo>
                      <a:pt x="89" y="60"/>
                    </a:lnTo>
                    <a:lnTo>
                      <a:pt x="86" y="57"/>
                    </a:lnTo>
                    <a:lnTo>
                      <a:pt x="83" y="52"/>
                    </a:lnTo>
                    <a:lnTo>
                      <a:pt x="79" y="46"/>
                    </a:lnTo>
                    <a:lnTo>
                      <a:pt x="74" y="37"/>
                    </a:lnTo>
                    <a:lnTo>
                      <a:pt x="70" y="30"/>
                    </a:lnTo>
                    <a:lnTo>
                      <a:pt x="64" y="24"/>
                    </a:lnTo>
                    <a:lnTo>
                      <a:pt x="58" y="23"/>
                    </a:lnTo>
                    <a:lnTo>
                      <a:pt x="52" y="25"/>
                    </a:lnTo>
                    <a:lnTo>
                      <a:pt x="51" y="33"/>
                    </a:lnTo>
                    <a:lnTo>
                      <a:pt x="52" y="42"/>
                    </a:lnTo>
                    <a:lnTo>
                      <a:pt x="55" y="48"/>
                    </a:lnTo>
                    <a:lnTo>
                      <a:pt x="58" y="52"/>
                    </a:lnTo>
                    <a:lnTo>
                      <a:pt x="60" y="55"/>
                    </a:lnTo>
                    <a:lnTo>
                      <a:pt x="61" y="58"/>
                    </a:lnTo>
                    <a:lnTo>
                      <a:pt x="64" y="63"/>
                    </a:lnTo>
                    <a:lnTo>
                      <a:pt x="67" y="69"/>
                    </a:lnTo>
                    <a:lnTo>
                      <a:pt x="68" y="73"/>
                    </a:lnTo>
                    <a:lnTo>
                      <a:pt x="68" y="79"/>
                    </a:lnTo>
                    <a:lnTo>
                      <a:pt x="70" y="86"/>
                    </a:lnTo>
                    <a:lnTo>
                      <a:pt x="70" y="94"/>
                    </a:lnTo>
                    <a:lnTo>
                      <a:pt x="70" y="98"/>
                    </a:lnTo>
                    <a:lnTo>
                      <a:pt x="66" y="91"/>
                    </a:lnTo>
                    <a:lnTo>
                      <a:pt x="63" y="85"/>
                    </a:lnTo>
                    <a:lnTo>
                      <a:pt x="60" y="80"/>
                    </a:lnTo>
                    <a:lnTo>
                      <a:pt x="55" y="77"/>
                    </a:lnTo>
                    <a:lnTo>
                      <a:pt x="51" y="73"/>
                    </a:lnTo>
                    <a:lnTo>
                      <a:pt x="46" y="69"/>
                    </a:lnTo>
                    <a:lnTo>
                      <a:pt x="42" y="64"/>
                    </a:lnTo>
                    <a:lnTo>
                      <a:pt x="37" y="61"/>
                    </a:lnTo>
                    <a:lnTo>
                      <a:pt x="30" y="61"/>
                    </a:lnTo>
                    <a:lnTo>
                      <a:pt x="24" y="63"/>
                    </a:lnTo>
                    <a:lnTo>
                      <a:pt x="20" y="69"/>
                    </a:lnTo>
                    <a:lnTo>
                      <a:pt x="18" y="74"/>
                    </a:lnTo>
                    <a:lnTo>
                      <a:pt x="21" y="80"/>
                    </a:lnTo>
                    <a:lnTo>
                      <a:pt x="26" y="85"/>
                    </a:lnTo>
                    <a:lnTo>
                      <a:pt x="30" y="88"/>
                    </a:lnTo>
                    <a:lnTo>
                      <a:pt x="31" y="89"/>
                    </a:lnTo>
                    <a:lnTo>
                      <a:pt x="33" y="91"/>
                    </a:lnTo>
                    <a:lnTo>
                      <a:pt x="37" y="97"/>
                    </a:lnTo>
                    <a:lnTo>
                      <a:pt x="42" y="103"/>
                    </a:lnTo>
                    <a:lnTo>
                      <a:pt x="45" y="109"/>
                    </a:lnTo>
                    <a:lnTo>
                      <a:pt x="46" y="113"/>
                    </a:lnTo>
                    <a:lnTo>
                      <a:pt x="48" y="117"/>
                    </a:lnTo>
                    <a:lnTo>
                      <a:pt x="49" y="123"/>
                    </a:lnTo>
                    <a:lnTo>
                      <a:pt x="49" y="126"/>
                    </a:lnTo>
                    <a:lnTo>
                      <a:pt x="46" y="128"/>
                    </a:lnTo>
                    <a:lnTo>
                      <a:pt x="42" y="126"/>
                    </a:lnTo>
                    <a:lnTo>
                      <a:pt x="37" y="122"/>
                    </a:lnTo>
                    <a:lnTo>
                      <a:pt x="33" y="117"/>
                    </a:lnTo>
                    <a:lnTo>
                      <a:pt x="29" y="112"/>
                    </a:lnTo>
                    <a:lnTo>
                      <a:pt x="24" y="107"/>
                    </a:lnTo>
                    <a:lnTo>
                      <a:pt x="20" y="106"/>
                    </a:lnTo>
                    <a:lnTo>
                      <a:pt x="15" y="103"/>
                    </a:lnTo>
                    <a:lnTo>
                      <a:pt x="8" y="101"/>
                    </a:lnTo>
                    <a:lnTo>
                      <a:pt x="2" y="104"/>
                    </a:lnTo>
                    <a:lnTo>
                      <a:pt x="0" y="109"/>
                    </a:lnTo>
                    <a:lnTo>
                      <a:pt x="0" y="113"/>
                    </a:lnTo>
                    <a:lnTo>
                      <a:pt x="3" y="117"/>
                    </a:lnTo>
                    <a:lnTo>
                      <a:pt x="6" y="122"/>
                    </a:lnTo>
                    <a:lnTo>
                      <a:pt x="12" y="126"/>
                    </a:lnTo>
                    <a:lnTo>
                      <a:pt x="17" y="129"/>
                    </a:lnTo>
                    <a:lnTo>
                      <a:pt x="21" y="132"/>
                    </a:lnTo>
                    <a:lnTo>
                      <a:pt x="27" y="138"/>
                    </a:lnTo>
                    <a:lnTo>
                      <a:pt x="31" y="146"/>
                    </a:lnTo>
                    <a:lnTo>
                      <a:pt x="34" y="152"/>
                    </a:lnTo>
                    <a:lnTo>
                      <a:pt x="39" y="161"/>
                    </a:lnTo>
                    <a:lnTo>
                      <a:pt x="45" y="175"/>
                    </a:lnTo>
                    <a:lnTo>
                      <a:pt x="51" y="190"/>
                    </a:lnTo>
                    <a:lnTo>
                      <a:pt x="58" y="201"/>
                    </a:lnTo>
                    <a:lnTo>
                      <a:pt x="63" y="208"/>
                    </a:lnTo>
                    <a:lnTo>
                      <a:pt x="67" y="218"/>
                    </a:lnTo>
                    <a:lnTo>
                      <a:pt x="76" y="233"/>
                    </a:lnTo>
                    <a:lnTo>
                      <a:pt x="95" y="253"/>
                    </a:lnTo>
                    <a:lnTo>
                      <a:pt x="100" y="257"/>
                    </a:lnTo>
                    <a:lnTo>
                      <a:pt x="104" y="263"/>
                    </a:lnTo>
                    <a:lnTo>
                      <a:pt x="107" y="270"/>
                    </a:lnTo>
                    <a:lnTo>
                      <a:pt x="111" y="281"/>
                    </a:lnTo>
                    <a:close/>
                  </a:path>
                </a:pathLst>
              </a:custGeom>
              <a:solidFill>
                <a:srgbClr val="3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226">
                <a:extLst>
                  <a:ext uri="{FF2B5EF4-FFF2-40B4-BE49-F238E27FC236}">
                    <a16:creationId xmlns:a16="http://schemas.microsoft.com/office/drawing/2014/main" id="{B7B5C199-F8F2-674B-BF70-E68CFA760BA8}"/>
                  </a:ext>
                </a:extLst>
              </p:cNvPr>
              <p:cNvSpPr>
                <a:spLocks/>
              </p:cNvSpPr>
              <p:nvPr/>
            </p:nvSpPr>
            <p:spPr bwMode="auto">
              <a:xfrm>
                <a:off x="924" y="1350"/>
                <a:ext cx="55" cy="44"/>
              </a:xfrm>
              <a:custGeom>
                <a:avLst/>
                <a:gdLst/>
                <a:ahLst/>
                <a:cxnLst>
                  <a:cxn ang="0">
                    <a:pos x="109" y="132"/>
                  </a:cxn>
                  <a:cxn ang="0">
                    <a:pos x="96" y="132"/>
                  </a:cxn>
                  <a:cxn ang="0">
                    <a:pos x="84" y="132"/>
                  </a:cxn>
                  <a:cxn ang="0">
                    <a:pos x="74" y="132"/>
                  </a:cxn>
                  <a:cxn ang="0">
                    <a:pos x="64" y="132"/>
                  </a:cxn>
                  <a:cxn ang="0">
                    <a:pos x="56" y="132"/>
                  </a:cxn>
                  <a:cxn ang="0">
                    <a:pos x="50" y="132"/>
                  </a:cxn>
                  <a:cxn ang="0">
                    <a:pos x="46" y="132"/>
                  </a:cxn>
                  <a:cxn ang="0">
                    <a:pos x="44" y="132"/>
                  </a:cxn>
                  <a:cxn ang="0">
                    <a:pos x="38" y="118"/>
                  </a:cxn>
                  <a:cxn ang="0">
                    <a:pos x="31" y="104"/>
                  </a:cxn>
                  <a:cxn ang="0">
                    <a:pos x="24" y="91"/>
                  </a:cxn>
                  <a:cxn ang="0">
                    <a:pos x="19" y="77"/>
                  </a:cxn>
                  <a:cxn ang="0">
                    <a:pos x="16" y="63"/>
                  </a:cxn>
                  <a:cxn ang="0">
                    <a:pos x="12" y="49"/>
                  </a:cxn>
                  <a:cxn ang="0">
                    <a:pos x="6" y="39"/>
                  </a:cxn>
                  <a:cxn ang="0">
                    <a:pos x="3" y="32"/>
                  </a:cxn>
                  <a:cxn ang="0">
                    <a:pos x="0" y="26"/>
                  </a:cxn>
                  <a:cxn ang="0">
                    <a:pos x="0" y="20"/>
                  </a:cxn>
                  <a:cxn ang="0">
                    <a:pos x="0" y="17"/>
                  </a:cxn>
                  <a:cxn ang="0">
                    <a:pos x="1" y="14"/>
                  </a:cxn>
                  <a:cxn ang="0">
                    <a:pos x="4" y="17"/>
                  </a:cxn>
                  <a:cxn ang="0">
                    <a:pos x="10" y="20"/>
                  </a:cxn>
                  <a:cxn ang="0">
                    <a:pos x="18" y="23"/>
                  </a:cxn>
                  <a:cxn ang="0">
                    <a:pos x="27" y="24"/>
                  </a:cxn>
                  <a:cxn ang="0">
                    <a:pos x="37" y="26"/>
                  </a:cxn>
                  <a:cxn ang="0">
                    <a:pos x="49" y="27"/>
                  </a:cxn>
                  <a:cxn ang="0">
                    <a:pos x="62" y="27"/>
                  </a:cxn>
                  <a:cxn ang="0">
                    <a:pos x="75" y="26"/>
                  </a:cxn>
                  <a:cxn ang="0">
                    <a:pos x="86" y="23"/>
                  </a:cxn>
                  <a:cxn ang="0">
                    <a:pos x="95" y="15"/>
                  </a:cxn>
                  <a:cxn ang="0">
                    <a:pos x="102" y="8"/>
                  </a:cxn>
                  <a:cxn ang="0">
                    <a:pos x="106" y="3"/>
                  </a:cxn>
                  <a:cxn ang="0">
                    <a:pos x="109" y="0"/>
                  </a:cxn>
                  <a:cxn ang="0">
                    <a:pos x="114" y="0"/>
                  </a:cxn>
                  <a:cxn ang="0">
                    <a:pos x="117" y="2"/>
                  </a:cxn>
                  <a:cxn ang="0">
                    <a:pos x="118" y="8"/>
                  </a:cxn>
                  <a:cxn ang="0">
                    <a:pos x="123" y="18"/>
                  </a:cxn>
                  <a:cxn ang="0">
                    <a:pos x="130" y="34"/>
                  </a:cxn>
                  <a:cxn ang="0">
                    <a:pos x="136" y="51"/>
                  </a:cxn>
                  <a:cxn ang="0">
                    <a:pos x="139" y="63"/>
                  </a:cxn>
                  <a:cxn ang="0">
                    <a:pos x="139" y="73"/>
                  </a:cxn>
                  <a:cxn ang="0">
                    <a:pos x="143" y="83"/>
                  </a:cxn>
                  <a:cxn ang="0">
                    <a:pos x="148" y="94"/>
                  </a:cxn>
                  <a:cxn ang="0">
                    <a:pos x="152" y="100"/>
                  </a:cxn>
                  <a:cxn ang="0">
                    <a:pos x="157" y="107"/>
                  </a:cxn>
                  <a:cxn ang="0">
                    <a:pos x="161" y="118"/>
                  </a:cxn>
                  <a:cxn ang="0">
                    <a:pos x="164" y="128"/>
                  </a:cxn>
                  <a:cxn ang="0">
                    <a:pos x="166" y="132"/>
                  </a:cxn>
                  <a:cxn ang="0">
                    <a:pos x="158" y="132"/>
                  </a:cxn>
                  <a:cxn ang="0">
                    <a:pos x="152" y="132"/>
                  </a:cxn>
                  <a:cxn ang="0">
                    <a:pos x="145" y="132"/>
                  </a:cxn>
                  <a:cxn ang="0">
                    <a:pos x="138" y="132"/>
                  </a:cxn>
                  <a:cxn ang="0">
                    <a:pos x="130" y="132"/>
                  </a:cxn>
                  <a:cxn ang="0">
                    <a:pos x="123" y="132"/>
                  </a:cxn>
                  <a:cxn ang="0">
                    <a:pos x="117" y="132"/>
                  </a:cxn>
                  <a:cxn ang="0">
                    <a:pos x="109" y="132"/>
                  </a:cxn>
                </a:cxnLst>
                <a:rect l="0" t="0" r="r" b="b"/>
                <a:pathLst>
                  <a:path w="166" h="132">
                    <a:moveTo>
                      <a:pt x="109" y="132"/>
                    </a:moveTo>
                    <a:lnTo>
                      <a:pt x="96" y="132"/>
                    </a:lnTo>
                    <a:lnTo>
                      <a:pt x="84" y="132"/>
                    </a:lnTo>
                    <a:lnTo>
                      <a:pt x="74" y="132"/>
                    </a:lnTo>
                    <a:lnTo>
                      <a:pt x="64" y="132"/>
                    </a:lnTo>
                    <a:lnTo>
                      <a:pt x="56" y="132"/>
                    </a:lnTo>
                    <a:lnTo>
                      <a:pt x="50" y="132"/>
                    </a:lnTo>
                    <a:lnTo>
                      <a:pt x="46" y="132"/>
                    </a:lnTo>
                    <a:lnTo>
                      <a:pt x="44" y="132"/>
                    </a:lnTo>
                    <a:lnTo>
                      <a:pt x="38" y="118"/>
                    </a:lnTo>
                    <a:lnTo>
                      <a:pt x="31" y="104"/>
                    </a:lnTo>
                    <a:lnTo>
                      <a:pt x="24" y="91"/>
                    </a:lnTo>
                    <a:lnTo>
                      <a:pt x="19" y="77"/>
                    </a:lnTo>
                    <a:lnTo>
                      <a:pt x="16" y="63"/>
                    </a:lnTo>
                    <a:lnTo>
                      <a:pt x="12" y="49"/>
                    </a:lnTo>
                    <a:lnTo>
                      <a:pt x="6" y="39"/>
                    </a:lnTo>
                    <a:lnTo>
                      <a:pt x="3" y="32"/>
                    </a:lnTo>
                    <a:lnTo>
                      <a:pt x="0" y="26"/>
                    </a:lnTo>
                    <a:lnTo>
                      <a:pt x="0" y="20"/>
                    </a:lnTo>
                    <a:lnTo>
                      <a:pt x="0" y="17"/>
                    </a:lnTo>
                    <a:lnTo>
                      <a:pt x="1" y="14"/>
                    </a:lnTo>
                    <a:lnTo>
                      <a:pt x="4" y="17"/>
                    </a:lnTo>
                    <a:lnTo>
                      <a:pt x="10" y="20"/>
                    </a:lnTo>
                    <a:lnTo>
                      <a:pt x="18" y="23"/>
                    </a:lnTo>
                    <a:lnTo>
                      <a:pt x="27" y="24"/>
                    </a:lnTo>
                    <a:lnTo>
                      <a:pt x="37" y="26"/>
                    </a:lnTo>
                    <a:lnTo>
                      <a:pt x="49" y="27"/>
                    </a:lnTo>
                    <a:lnTo>
                      <a:pt x="62" y="27"/>
                    </a:lnTo>
                    <a:lnTo>
                      <a:pt x="75" y="26"/>
                    </a:lnTo>
                    <a:lnTo>
                      <a:pt x="86" y="23"/>
                    </a:lnTo>
                    <a:lnTo>
                      <a:pt x="95" y="15"/>
                    </a:lnTo>
                    <a:lnTo>
                      <a:pt x="102" y="8"/>
                    </a:lnTo>
                    <a:lnTo>
                      <a:pt x="106" y="3"/>
                    </a:lnTo>
                    <a:lnTo>
                      <a:pt x="109" y="0"/>
                    </a:lnTo>
                    <a:lnTo>
                      <a:pt x="114" y="0"/>
                    </a:lnTo>
                    <a:lnTo>
                      <a:pt x="117" y="2"/>
                    </a:lnTo>
                    <a:lnTo>
                      <a:pt x="118" y="8"/>
                    </a:lnTo>
                    <a:lnTo>
                      <a:pt x="123" y="18"/>
                    </a:lnTo>
                    <a:lnTo>
                      <a:pt x="130" y="34"/>
                    </a:lnTo>
                    <a:lnTo>
                      <a:pt x="136" y="51"/>
                    </a:lnTo>
                    <a:lnTo>
                      <a:pt x="139" y="63"/>
                    </a:lnTo>
                    <a:lnTo>
                      <a:pt x="139" y="73"/>
                    </a:lnTo>
                    <a:lnTo>
                      <a:pt x="143" y="83"/>
                    </a:lnTo>
                    <a:lnTo>
                      <a:pt x="148" y="94"/>
                    </a:lnTo>
                    <a:lnTo>
                      <a:pt x="152" y="100"/>
                    </a:lnTo>
                    <a:lnTo>
                      <a:pt x="157" y="107"/>
                    </a:lnTo>
                    <a:lnTo>
                      <a:pt x="161" y="118"/>
                    </a:lnTo>
                    <a:lnTo>
                      <a:pt x="164" y="128"/>
                    </a:lnTo>
                    <a:lnTo>
                      <a:pt x="166" y="132"/>
                    </a:lnTo>
                    <a:lnTo>
                      <a:pt x="158" y="132"/>
                    </a:lnTo>
                    <a:lnTo>
                      <a:pt x="152" y="132"/>
                    </a:lnTo>
                    <a:lnTo>
                      <a:pt x="145" y="132"/>
                    </a:lnTo>
                    <a:lnTo>
                      <a:pt x="138" y="132"/>
                    </a:lnTo>
                    <a:lnTo>
                      <a:pt x="130" y="132"/>
                    </a:lnTo>
                    <a:lnTo>
                      <a:pt x="123" y="132"/>
                    </a:lnTo>
                    <a:lnTo>
                      <a:pt x="117" y="132"/>
                    </a:lnTo>
                    <a:lnTo>
                      <a:pt x="109" y="132"/>
                    </a:lnTo>
                    <a:close/>
                  </a:path>
                </a:pathLst>
              </a:custGeom>
              <a:solidFill>
                <a:srgbClr val="5B99C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227">
                <a:extLst>
                  <a:ext uri="{FF2B5EF4-FFF2-40B4-BE49-F238E27FC236}">
                    <a16:creationId xmlns:a16="http://schemas.microsoft.com/office/drawing/2014/main" id="{4420339E-6AF4-054E-A3F4-79D570B42800}"/>
                  </a:ext>
                </a:extLst>
              </p:cNvPr>
              <p:cNvSpPr>
                <a:spLocks/>
              </p:cNvSpPr>
              <p:nvPr/>
            </p:nvSpPr>
            <p:spPr bwMode="auto">
              <a:xfrm>
                <a:off x="931" y="1352"/>
                <a:ext cx="48" cy="42"/>
              </a:xfrm>
              <a:custGeom>
                <a:avLst/>
                <a:gdLst/>
                <a:ahLst/>
                <a:cxnLst>
                  <a:cxn ang="0">
                    <a:pos x="96" y="2"/>
                  </a:cxn>
                  <a:cxn ang="0">
                    <a:pos x="101" y="12"/>
                  </a:cxn>
                  <a:cxn ang="0">
                    <a:pos x="108" y="28"/>
                  </a:cxn>
                  <a:cxn ang="0">
                    <a:pos x="114" y="45"/>
                  </a:cxn>
                  <a:cxn ang="0">
                    <a:pos x="117" y="57"/>
                  </a:cxn>
                  <a:cxn ang="0">
                    <a:pos x="117" y="67"/>
                  </a:cxn>
                  <a:cxn ang="0">
                    <a:pos x="121" y="77"/>
                  </a:cxn>
                  <a:cxn ang="0">
                    <a:pos x="126" y="88"/>
                  </a:cxn>
                  <a:cxn ang="0">
                    <a:pos x="130" y="94"/>
                  </a:cxn>
                  <a:cxn ang="0">
                    <a:pos x="135" y="101"/>
                  </a:cxn>
                  <a:cxn ang="0">
                    <a:pos x="139" y="112"/>
                  </a:cxn>
                  <a:cxn ang="0">
                    <a:pos x="142" y="122"/>
                  </a:cxn>
                  <a:cxn ang="0">
                    <a:pos x="144" y="126"/>
                  </a:cxn>
                  <a:cxn ang="0">
                    <a:pos x="136" y="126"/>
                  </a:cxn>
                  <a:cxn ang="0">
                    <a:pos x="129" y="126"/>
                  </a:cxn>
                  <a:cxn ang="0">
                    <a:pos x="121" y="126"/>
                  </a:cxn>
                  <a:cxn ang="0">
                    <a:pos x="116" y="126"/>
                  </a:cxn>
                  <a:cxn ang="0">
                    <a:pos x="108" y="126"/>
                  </a:cxn>
                  <a:cxn ang="0">
                    <a:pos x="101" y="126"/>
                  </a:cxn>
                  <a:cxn ang="0">
                    <a:pos x="95" y="126"/>
                  </a:cxn>
                  <a:cxn ang="0">
                    <a:pos x="87" y="126"/>
                  </a:cxn>
                  <a:cxn ang="0">
                    <a:pos x="82" y="115"/>
                  </a:cxn>
                  <a:cxn ang="0">
                    <a:pos x="74" y="100"/>
                  </a:cxn>
                  <a:cxn ang="0">
                    <a:pos x="68" y="85"/>
                  </a:cxn>
                  <a:cxn ang="0">
                    <a:pos x="64" y="76"/>
                  </a:cxn>
                  <a:cxn ang="0">
                    <a:pos x="59" y="71"/>
                  </a:cxn>
                  <a:cxn ang="0">
                    <a:pos x="53" y="71"/>
                  </a:cxn>
                  <a:cxn ang="0">
                    <a:pos x="46" y="74"/>
                  </a:cxn>
                  <a:cxn ang="0">
                    <a:pos x="39" y="77"/>
                  </a:cxn>
                  <a:cxn ang="0">
                    <a:pos x="31" y="77"/>
                  </a:cxn>
                  <a:cxn ang="0">
                    <a:pos x="24" y="77"/>
                  </a:cxn>
                  <a:cxn ang="0">
                    <a:pos x="18" y="77"/>
                  </a:cxn>
                  <a:cxn ang="0">
                    <a:pos x="13" y="77"/>
                  </a:cxn>
                  <a:cxn ang="0">
                    <a:pos x="10" y="74"/>
                  </a:cxn>
                  <a:cxn ang="0">
                    <a:pos x="10" y="70"/>
                  </a:cxn>
                  <a:cxn ang="0">
                    <a:pos x="9" y="63"/>
                  </a:cxn>
                  <a:cxn ang="0">
                    <a:pos x="6" y="55"/>
                  </a:cxn>
                  <a:cxn ang="0">
                    <a:pos x="3" y="46"/>
                  </a:cxn>
                  <a:cxn ang="0">
                    <a:pos x="0" y="36"/>
                  </a:cxn>
                  <a:cxn ang="0">
                    <a:pos x="0" y="27"/>
                  </a:cxn>
                  <a:cxn ang="0">
                    <a:pos x="5" y="24"/>
                  </a:cxn>
                  <a:cxn ang="0">
                    <a:pos x="9" y="24"/>
                  </a:cxn>
                  <a:cxn ang="0">
                    <a:pos x="16" y="26"/>
                  </a:cxn>
                  <a:cxn ang="0">
                    <a:pos x="25" y="26"/>
                  </a:cxn>
                  <a:cxn ang="0">
                    <a:pos x="33" y="26"/>
                  </a:cxn>
                  <a:cxn ang="0">
                    <a:pos x="42" y="24"/>
                  </a:cxn>
                  <a:cxn ang="0">
                    <a:pos x="50" y="24"/>
                  </a:cxn>
                  <a:cxn ang="0">
                    <a:pos x="56" y="24"/>
                  </a:cxn>
                  <a:cxn ang="0">
                    <a:pos x="61" y="23"/>
                  </a:cxn>
                  <a:cxn ang="0">
                    <a:pos x="70" y="17"/>
                  </a:cxn>
                  <a:cxn ang="0">
                    <a:pos x="82" y="8"/>
                  </a:cxn>
                  <a:cxn ang="0">
                    <a:pos x="90" y="0"/>
                  </a:cxn>
                  <a:cxn ang="0">
                    <a:pos x="96" y="2"/>
                  </a:cxn>
                </a:cxnLst>
                <a:rect l="0" t="0" r="r" b="b"/>
                <a:pathLst>
                  <a:path w="144" h="126">
                    <a:moveTo>
                      <a:pt x="96" y="2"/>
                    </a:moveTo>
                    <a:lnTo>
                      <a:pt x="101" y="12"/>
                    </a:lnTo>
                    <a:lnTo>
                      <a:pt x="108" y="28"/>
                    </a:lnTo>
                    <a:lnTo>
                      <a:pt x="114" y="45"/>
                    </a:lnTo>
                    <a:lnTo>
                      <a:pt x="117" y="57"/>
                    </a:lnTo>
                    <a:lnTo>
                      <a:pt x="117" y="67"/>
                    </a:lnTo>
                    <a:lnTo>
                      <a:pt x="121" y="77"/>
                    </a:lnTo>
                    <a:lnTo>
                      <a:pt x="126" y="88"/>
                    </a:lnTo>
                    <a:lnTo>
                      <a:pt x="130" y="94"/>
                    </a:lnTo>
                    <a:lnTo>
                      <a:pt x="135" y="101"/>
                    </a:lnTo>
                    <a:lnTo>
                      <a:pt x="139" y="112"/>
                    </a:lnTo>
                    <a:lnTo>
                      <a:pt x="142" y="122"/>
                    </a:lnTo>
                    <a:lnTo>
                      <a:pt x="144" y="126"/>
                    </a:lnTo>
                    <a:lnTo>
                      <a:pt x="136" y="126"/>
                    </a:lnTo>
                    <a:lnTo>
                      <a:pt x="129" y="126"/>
                    </a:lnTo>
                    <a:lnTo>
                      <a:pt x="121" y="126"/>
                    </a:lnTo>
                    <a:lnTo>
                      <a:pt x="116" y="126"/>
                    </a:lnTo>
                    <a:lnTo>
                      <a:pt x="108" y="126"/>
                    </a:lnTo>
                    <a:lnTo>
                      <a:pt x="101" y="126"/>
                    </a:lnTo>
                    <a:lnTo>
                      <a:pt x="95" y="126"/>
                    </a:lnTo>
                    <a:lnTo>
                      <a:pt x="87" y="126"/>
                    </a:lnTo>
                    <a:lnTo>
                      <a:pt x="82" y="115"/>
                    </a:lnTo>
                    <a:lnTo>
                      <a:pt x="74" y="100"/>
                    </a:lnTo>
                    <a:lnTo>
                      <a:pt x="68" y="85"/>
                    </a:lnTo>
                    <a:lnTo>
                      <a:pt x="64" y="76"/>
                    </a:lnTo>
                    <a:lnTo>
                      <a:pt x="59" y="71"/>
                    </a:lnTo>
                    <a:lnTo>
                      <a:pt x="53" y="71"/>
                    </a:lnTo>
                    <a:lnTo>
                      <a:pt x="46" y="74"/>
                    </a:lnTo>
                    <a:lnTo>
                      <a:pt x="39" y="77"/>
                    </a:lnTo>
                    <a:lnTo>
                      <a:pt x="31" y="77"/>
                    </a:lnTo>
                    <a:lnTo>
                      <a:pt x="24" y="77"/>
                    </a:lnTo>
                    <a:lnTo>
                      <a:pt x="18" y="77"/>
                    </a:lnTo>
                    <a:lnTo>
                      <a:pt x="13" y="77"/>
                    </a:lnTo>
                    <a:lnTo>
                      <a:pt x="10" y="74"/>
                    </a:lnTo>
                    <a:lnTo>
                      <a:pt x="10" y="70"/>
                    </a:lnTo>
                    <a:lnTo>
                      <a:pt x="9" y="63"/>
                    </a:lnTo>
                    <a:lnTo>
                      <a:pt x="6" y="55"/>
                    </a:lnTo>
                    <a:lnTo>
                      <a:pt x="3" y="46"/>
                    </a:lnTo>
                    <a:lnTo>
                      <a:pt x="0" y="36"/>
                    </a:lnTo>
                    <a:lnTo>
                      <a:pt x="0" y="27"/>
                    </a:lnTo>
                    <a:lnTo>
                      <a:pt x="5" y="24"/>
                    </a:lnTo>
                    <a:lnTo>
                      <a:pt x="9" y="24"/>
                    </a:lnTo>
                    <a:lnTo>
                      <a:pt x="16" y="26"/>
                    </a:lnTo>
                    <a:lnTo>
                      <a:pt x="25" y="26"/>
                    </a:lnTo>
                    <a:lnTo>
                      <a:pt x="33" y="26"/>
                    </a:lnTo>
                    <a:lnTo>
                      <a:pt x="42" y="24"/>
                    </a:lnTo>
                    <a:lnTo>
                      <a:pt x="50" y="24"/>
                    </a:lnTo>
                    <a:lnTo>
                      <a:pt x="56" y="24"/>
                    </a:lnTo>
                    <a:lnTo>
                      <a:pt x="61" y="23"/>
                    </a:lnTo>
                    <a:lnTo>
                      <a:pt x="70" y="17"/>
                    </a:lnTo>
                    <a:lnTo>
                      <a:pt x="82" y="8"/>
                    </a:lnTo>
                    <a:lnTo>
                      <a:pt x="90" y="0"/>
                    </a:lnTo>
                    <a:lnTo>
                      <a:pt x="96" y="2"/>
                    </a:lnTo>
                    <a:close/>
                  </a:path>
                </a:pathLst>
              </a:custGeom>
              <a:solidFill>
                <a:srgbClr val="004C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228">
                <a:extLst>
                  <a:ext uri="{FF2B5EF4-FFF2-40B4-BE49-F238E27FC236}">
                    <a16:creationId xmlns:a16="http://schemas.microsoft.com/office/drawing/2014/main" id="{6C5AED82-1D80-DC45-8AC8-4F89DF5B2743}"/>
                  </a:ext>
                </a:extLst>
              </p:cNvPr>
              <p:cNvSpPr>
                <a:spLocks/>
              </p:cNvSpPr>
              <p:nvPr/>
            </p:nvSpPr>
            <p:spPr bwMode="auto">
              <a:xfrm>
                <a:off x="919" y="1261"/>
                <a:ext cx="12" cy="23"/>
              </a:xfrm>
              <a:custGeom>
                <a:avLst/>
                <a:gdLst/>
                <a:ahLst/>
                <a:cxnLst>
                  <a:cxn ang="0">
                    <a:pos x="31" y="46"/>
                  </a:cxn>
                  <a:cxn ang="0">
                    <a:pos x="29" y="37"/>
                  </a:cxn>
                  <a:cxn ang="0">
                    <a:pos x="25" y="27"/>
                  </a:cxn>
                  <a:cxn ang="0">
                    <a:pos x="22" y="15"/>
                  </a:cxn>
                  <a:cxn ang="0">
                    <a:pos x="19" y="8"/>
                  </a:cxn>
                  <a:cxn ang="0">
                    <a:pos x="11" y="0"/>
                  </a:cxn>
                  <a:cxn ang="0">
                    <a:pos x="6" y="0"/>
                  </a:cxn>
                  <a:cxn ang="0">
                    <a:pos x="1" y="5"/>
                  </a:cxn>
                  <a:cxn ang="0">
                    <a:pos x="0" y="11"/>
                  </a:cxn>
                  <a:cxn ang="0">
                    <a:pos x="1" y="17"/>
                  </a:cxn>
                  <a:cxn ang="0">
                    <a:pos x="1" y="24"/>
                  </a:cxn>
                  <a:cxn ang="0">
                    <a:pos x="3" y="31"/>
                  </a:cxn>
                  <a:cxn ang="0">
                    <a:pos x="6" y="39"/>
                  </a:cxn>
                  <a:cxn ang="0">
                    <a:pos x="8" y="48"/>
                  </a:cxn>
                  <a:cxn ang="0">
                    <a:pos x="11" y="54"/>
                  </a:cxn>
                  <a:cxn ang="0">
                    <a:pos x="14" y="58"/>
                  </a:cxn>
                  <a:cxn ang="0">
                    <a:pos x="19" y="60"/>
                  </a:cxn>
                  <a:cxn ang="0">
                    <a:pos x="23" y="60"/>
                  </a:cxn>
                  <a:cxn ang="0">
                    <a:pos x="26" y="61"/>
                  </a:cxn>
                  <a:cxn ang="0">
                    <a:pos x="29" y="64"/>
                  </a:cxn>
                  <a:cxn ang="0">
                    <a:pos x="31" y="67"/>
                  </a:cxn>
                  <a:cxn ang="0">
                    <a:pos x="32" y="69"/>
                  </a:cxn>
                  <a:cxn ang="0">
                    <a:pos x="34" y="66"/>
                  </a:cxn>
                  <a:cxn ang="0">
                    <a:pos x="34" y="58"/>
                  </a:cxn>
                  <a:cxn ang="0">
                    <a:pos x="31" y="46"/>
                  </a:cxn>
                </a:cxnLst>
                <a:rect l="0" t="0" r="r" b="b"/>
                <a:pathLst>
                  <a:path w="34" h="69">
                    <a:moveTo>
                      <a:pt x="31" y="46"/>
                    </a:moveTo>
                    <a:lnTo>
                      <a:pt x="29" y="37"/>
                    </a:lnTo>
                    <a:lnTo>
                      <a:pt x="25" y="27"/>
                    </a:lnTo>
                    <a:lnTo>
                      <a:pt x="22" y="15"/>
                    </a:lnTo>
                    <a:lnTo>
                      <a:pt x="19" y="8"/>
                    </a:lnTo>
                    <a:lnTo>
                      <a:pt x="11" y="0"/>
                    </a:lnTo>
                    <a:lnTo>
                      <a:pt x="6" y="0"/>
                    </a:lnTo>
                    <a:lnTo>
                      <a:pt x="1" y="5"/>
                    </a:lnTo>
                    <a:lnTo>
                      <a:pt x="0" y="11"/>
                    </a:lnTo>
                    <a:lnTo>
                      <a:pt x="1" y="17"/>
                    </a:lnTo>
                    <a:lnTo>
                      <a:pt x="1" y="24"/>
                    </a:lnTo>
                    <a:lnTo>
                      <a:pt x="3" y="31"/>
                    </a:lnTo>
                    <a:lnTo>
                      <a:pt x="6" y="39"/>
                    </a:lnTo>
                    <a:lnTo>
                      <a:pt x="8" y="48"/>
                    </a:lnTo>
                    <a:lnTo>
                      <a:pt x="11" y="54"/>
                    </a:lnTo>
                    <a:lnTo>
                      <a:pt x="14" y="58"/>
                    </a:lnTo>
                    <a:lnTo>
                      <a:pt x="19" y="60"/>
                    </a:lnTo>
                    <a:lnTo>
                      <a:pt x="23" y="60"/>
                    </a:lnTo>
                    <a:lnTo>
                      <a:pt x="26" y="61"/>
                    </a:lnTo>
                    <a:lnTo>
                      <a:pt x="29" y="64"/>
                    </a:lnTo>
                    <a:lnTo>
                      <a:pt x="31" y="67"/>
                    </a:lnTo>
                    <a:lnTo>
                      <a:pt x="32" y="69"/>
                    </a:lnTo>
                    <a:lnTo>
                      <a:pt x="34" y="66"/>
                    </a:lnTo>
                    <a:lnTo>
                      <a:pt x="34" y="58"/>
                    </a:lnTo>
                    <a:lnTo>
                      <a:pt x="31" y="46"/>
                    </a:lnTo>
                    <a:close/>
                  </a:path>
                </a:pathLst>
              </a:custGeom>
              <a:solidFill>
                <a:srgbClr val="70160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229">
                <a:extLst>
                  <a:ext uri="{FF2B5EF4-FFF2-40B4-BE49-F238E27FC236}">
                    <a16:creationId xmlns:a16="http://schemas.microsoft.com/office/drawing/2014/main" id="{C2CCAE11-7E4C-1940-BC5E-F47816B2446F}"/>
                  </a:ext>
                </a:extLst>
              </p:cNvPr>
              <p:cNvSpPr>
                <a:spLocks/>
              </p:cNvSpPr>
              <p:nvPr/>
            </p:nvSpPr>
            <p:spPr bwMode="auto">
              <a:xfrm>
                <a:off x="895" y="1285"/>
                <a:ext cx="73" cy="62"/>
              </a:xfrm>
              <a:custGeom>
                <a:avLst/>
                <a:gdLst/>
                <a:ahLst/>
                <a:cxnLst>
                  <a:cxn ang="0">
                    <a:pos x="47" y="16"/>
                  </a:cxn>
                  <a:cxn ang="0">
                    <a:pos x="48" y="3"/>
                  </a:cxn>
                  <a:cxn ang="0">
                    <a:pos x="54" y="0"/>
                  </a:cxn>
                  <a:cxn ang="0">
                    <a:pos x="57" y="1"/>
                  </a:cxn>
                  <a:cxn ang="0">
                    <a:pos x="60" y="7"/>
                  </a:cxn>
                  <a:cxn ang="0">
                    <a:pos x="68" y="21"/>
                  </a:cxn>
                  <a:cxn ang="0">
                    <a:pos x="85" y="24"/>
                  </a:cxn>
                  <a:cxn ang="0">
                    <a:pos x="105" y="25"/>
                  </a:cxn>
                  <a:cxn ang="0">
                    <a:pos x="114" y="24"/>
                  </a:cxn>
                  <a:cxn ang="0">
                    <a:pos x="114" y="34"/>
                  </a:cxn>
                  <a:cxn ang="0">
                    <a:pos x="112" y="49"/>
                  </a:cxn>
                  <a:cxn ang="0">
                    <a:pos x="119" y="73"/>
                  </a:cxn>
                  <a:cxn ang="0">
                    <a:pos x="124" y="79"/>
                  </a:cxn>
                  <a:cxn ang="0">
                    <a:pos x="133" y="82"/>
                  </a:cxn>
                  <a:cxn ang="0">
                    <a:pos x="148" y="85"/>
                  </a:cxn>
                  <a:cxn ang="0">
                    <a:pos x="164" y="80"/>
                  </a:cxn>
                  <a:cxn ang="0">
                    <a:pos x="177" y="70"/>
                  </a:cxn>
                  <a:cxn ang="0">
                    <a:pos x="199" y="43"/>
                  </a:cxn>
                  <a:cxn ang="0">
                    <a:pos x="219" y="47"/>
                  </a:cxn>
                  <a:cxn ang="0">
                    <a:pos x="214" y="59"/>
                  </a:cxn>
                  <a:cxn ang="0">
                    <a:pos x="191" y="83"/>
                  </a:cxn>
                  <a:cxn ang="0">
                    <a:pos x="183" y="104"/>
                  </a:cxn>
                  <a:cxn ang="0">
                    <a:pos x="170" y="125"/>
                  </a:cxn>
                  <a:cxn ang="0">
                    <a:pos x="161" y="147"/>
                  </a:cxn>
                  <a:cxn ang="0">
                    <a:pos x="142" y="178"/>
                  </a:cxn>
                  <a:cxn ang="0">
                    <a:pos x="118" y="178"/>
                  </a:cxn>
                  <a:cxn ang="0">
                    <a:pos x="103" y="184"/>
                  </a:cxn>
                  <a:cxn ang="0">
                    <a:pos x="82" y="185"/>
                  </a:cxn>
                  <a:cxn ang="0">
                    <a:pos x="43" y="148"/>
                  </a:cxn>
                  <a:cxn ang="0">
                    <a:pos x="28" y="120"/>
                  </a:cxn>
                  <a:cxn ang="0">
                    <a:pos x="11" y="82"/>
                  </a:cxn>
                  <a:cxn ang="0">
                    <a:pos x="17" y="74"/>
                  </a:cxn>
                  <a:cxn ang="0">
                    <a:pos x="6" y="62"/>
                  </a:cxn>
                  <a:cxn ang="0">
                    <a:pos x="3" y="50"/>
                  </a:cxn>
                  <a:cxn ang="0">
                    <a:pos x="3" y="40"/>
                  </a:cxn>
                  <a:cxn ang="0">
                    <a:pos x="8" y="45"/>
                  </a:cxn>
                  <a:cxn ang="0">
                    <a:pos x="19" y="56"/>
                  </a:cxn>
                  <a:cxn ang="0">
                    <a:pos x="26" y="53"/>
                  </a:cxn>
                  <a:cxn ang="0">
                    <a:pos x="22" y="39"/>
                  </a:cxn>
                  <a:cxn ang="0">
                    <a:pos x="35" y="30"/>
                  </a:cxn>
                  <a:cxn ang="0">
                    <a:pos x="43" y="25"/>
                  </a:cxn>
                  <a:cxn ang="0">
                    <a:pos x="44" y="33"/>
                  </a:cxn>
                  <a:cxn ang="0">
                    <a:pos x="41" y="49"/>
                  </a:cxn>
                  <a:cxn ang="0">
                    <a:pos x="47" y="47"/>
                  </a:cxn>
                  <a:cxn ang="0">
                    <a:pos x="57" y="40"/>
                  </a:cxn>
                  <a:cxn ang="0">
                    <a:pos x="57" y="36"/>
                  </a:cxn>
                  <a:cxn ang="0">
                    <a:pos x="47" y="28"/>
                  </a:cxn>
                </a:cxnLst>
                <a:rect l="0" t="0" r="r" b="b"/>
                <a:pathLst>
                  <a:path w="219" h="187">
                    <a:moveTo>
                      <a:pt x="47" y="28"/>
                    </a:moveTo>
                    <a:lnTo>
                      <a:pt x="47" y="24"/>
                    </a:lnTo>
                    <a:lnTo>
                      <a:pt x="47" y="16"/>
                    </a:lnTo>
                    <a:lnTo>
                      <a:pt x="45" y="9"/>
                    </a:lnTo>
                    <a:lnTo>
                      <a:pt x="45" y="3"/>
                    </a:lnTo>
                    <a:lnTo>
                      <a:pt x="48" y="3"/>
                    </a:lnTo>
                    <a:lnTo>
                      <a:pt x="50" y="1"/>
                    </a:lnTo>
                    <a:lnTo>
                      <a:pt x="53" y="1"/>
                    </a:lnTo>
                    <a:lnTo>
                      <a:pt x="54" y="0"/>
                    </a:lnTo>
                    <a:lnTo>
                      <a:pt x="56" y="0"/>
                    </a:lnTo>
                    <a:lnTo>
                      <a:pt x="57" y="1"/>
                    </a:lnTo>
                    <a:lnTo>
                      <a:pt x="57" y="1"/>
                    </a:lnTo>
                    <a:lnTo>
                      <a:pt x="57" y="3"/>
                    </a:lnTo>
                    <a:lnTo>
                      <a:pt x="57" y="4"/>
                    </a:lnTo>
                    <a:lnTo>
                      <a:pt x="60" y="7"/>
                    </a:lnTo>
                    <a:lnTo>
                      <a:pt x="62" y="10"/>
                    </a:lnTo>
                    <a:lnTo>
                      <a:pt x="63" y="15"/>
                    </a:lnTo>
                    <a:lnTo>
                      <a:pt x="68" y="21"/>
                    </a:lnTo>
                    <a:lnTo>
                      <a:pt x="74" y="24"/>
                    </a:lnTo>
                    <a:lnTo>
                      <a:pt x="81" y="25"/>
                    </a:lnTo>
                    <a:lnTo>
                      <a:pt x="85" y="24"/>
                    </a:lnTo>
                    <a:lnTo>
                      <a:pt x="91" y="24"/>
                    </a:lnTo>
                    <a:lnTo>
                      <a:pt x="97" y="25"/>
                    </a:lnTo>
                    <a:lnTo>
                      <a:pt x="105" y="25"/>
                    </a:lnTo>
                    <a:lnTo>
                      <a:pt x="109" y="24"/>
                    </a:lnTo>
                    <a:lnTo>
                      <a:pt x="112" y="22"/>
                    </a:lnTo>
                    <a:lnTo>
                      <a:pt x="114" y="24"/>
                    </a:lnTo>
                    <a:lnTo>
                      <a:pt x="114" y="27"/>
                    </a:lnTo>
                    <a:lnTo>
                      <a:pt x="114" y="30"/>
                    </a:lnTo>
                    <a:lnTo>
                      <a:pt x="114" y="34"/>
                    </a:lnTo>
                    <a:lnTo>
                      <a:pt x="112" y="40"/>
                    </a:lnTo>
                    <a:lnTo>
                      <a:pt x="112" y="46"/>
                    </a:lnTo>
                    <a:lnTo>
                      <a:pt x="112" y="49"/>
                    </a:lnTo>
                    <a:lnTo>
                      <a:pt x="115" y="55"/>
                    </a:lnTo>
                    <a:lnTo>
                      <a:pt x="118" y="64"/>
                    </a:lnTo>
                    <a:lnTo>
                      <a:pt x="119" y="73"/>
                    </a:lnTo>
                    <a:lnTo>
                      <a:pt x="121" y="77"/>
                    </a:lnTo>
                    <a:lnTo>
                      <a:pt x="122" y="79"/>
                    </a:lnTo>
                    <a:lnTo>
                      <a:pt x="124" y="79"/>
                    </a:lnTo>
                    <a:lnTo>
                      <a:pt x="125" y="80"/>
                    </a:lnTo>
                    <a:lnTo>
                      <a:pt x="128" y="80"/>
                    </a:lnTo>
                    <a:lnTo>
                      <a:pt x="133" y="82"/>
                    </a:lnTo>
                    <a:lnTo>
                      <a:pt x="137" y="83"/>
                    </a:lnTo>
                    <a:lnTo>
                      <a:pt x="142" y="85"/>
                    </a:lnTo>
                    <a:lnTo>
                      <a:pt x="148" y="85"/>
                    </a:lnTo>
                    <a:lnTo>
                      <a:pt x="154" y="83"/>
                    </a:lnTo>
                    <a:lnTo>
                      <a:pt x="159" y="82"/>
                    </a:lnTo>
                    <a:lnTo>
                      <a:pt x="164" y="80"/>
                    </a:lnTo>
                    <a:lnTo>
                      <a:pt x="167" y="79"/>
                    </a:lnTo>
                    <a:lnTo>
                      <a:pt x="171" y="74"/>
                    </a:lnTo>
                    <a:lnTo>
                      <a:pt x="177" y="70"/>
                    </a:lnTo>
                    <a:lnTo>
                      <a:pt x="183" y="62"/>
                    </a:lnTo>
                    <a:lnTo>
                      <a:pt x="191" y="52"/>
                    </a:lnTo>
                    <a:lnTo>
                      <a:pt x="199" y="43"/>
                    </a:lnTo>
                    <a:lnTo>
                      <a:pt x="210" y="42"/>
                    </a:lnTo>
                    <a:lnTo>
                      <a:pt x="216" y="43"/>
                    </a:lnTo>
                    <a:lnTo>
                      <a:pt x="219" y="47"/>
                    </a:lnTo>
                    <a:lnTo>
                      <a:pt x="219" y="50"/>
                    </a:lnTo>
                    <a:lnTo>
                      <a:pt x="217" y="55"/>
                    </a:lnTo>
                    <a:lnTo>
                      <a:pt x="214" y="59"/>
                    </a:lnTo>
                    <a:lnTo>
                      <a:pt x="210" y="64"/>
                    </a:lnTo>
                    <a:lnTo>
                      <a:pt x="198" y="74"/>
                    </a:lnTo>
                    <a:lnTo>
                      <a:pt x="191" y="83"/>
                    </a:lnTo>
                    <a:lnTo>
                      <a:pt x="186" y="92"/>
                    </a:lnTo>
                    <a:lnTo>
                      <a:pt x="185" y="98"/>
                    </a:lnTo>
                    <a:lnTo>
                      <a:pt x="183" y="104"/>
                    </a:lnTo>
                    <a:lnTo>
                      <a:pt x="180" y="111"/>
                    </a:lnTo>
                    <a:lnTo>
                      <a:pt x="174" y="119"/>
                    </a:lnTo>
                    <a:lnTo>
                      <a:pt x="170" y="125"/>
                    </a:lnTo>
                    <a:lnTo>
                      <a:pt x="167" y="131"/>
                    </a:lnTo>
                    <a:lnTo>
                      <a:pt x="164" y="137"/>
                    </a:lnTo>
                    <a:lnTo>
                      <a:pt x="161" y="147"/>
                    </a:lnTo>
                    <a:lnTo>
                      <a:pt x="156" y="159"/>
                    </a:lnTo>
                    <a:lnTo>
                      <a:pt x="149" y="172"/>
                    </a:lnTo>
                    <a:lnTo>
                      <a:pt x="142" y="178"/>
                    </a:lnTo>
                    <a:lnTo>
                      <a:pt x="133" y="180"/>
                    </a:lnTo>
                    <a:lnTo>
                      <a:pt x="124" y="178"/>
                    </a:lnTo>
                    <a:lnTo>
                      <a:pt x="118" y="178"/>
                    </a:lnTo>
                    <a:lnTo>
                      <a:pt x="114" y="180"/>
                    </a:lnTo>
                    <a:lnTo>
                      <a:pt x="109" y="183"/>
                    </a:lnTo>
                    <a:lnTo>
                      <a:pt x="103" y="184"/>
                    </a:lnTo>
                    <a:lnTo>
                      <a:pt x="97" y="185"/>
                    </a:lnTo>
                    <a:lnTo>
                      <a:pt x="90" y="187"/>
                    </a:lnTo>
                    <a:lnTo>
                      <a:pt x="82" y="185"/>
                    </a:lnTo>
                    <a:lnTo>
                      <a:pt x="72" y="183"/>
                    </a:lnTo>
                    <a:lnTo>
                      <a:pt x="51" y="163"/>
                    </a:lnTo>
                    <a:lnTo>
                      <a:pt x="43" y="148"/>
                    </a:lnTo>
                    <a:lnTo>
                      <a:pt x="40" y="138"/>
                    </a:lnTo>
                    <a:lnTo>
                      <a:pt x="35" y="131"/>
                    </a:lnTo>
                    <a:lnTo>
                      <a:pt x="28" y="120"/>
                    </a:lnTo>
                    <a:lnTo>
                      <a:pt x="22" y="105"/>
                    </a:lnTo>
                    <a:lnTo>
                      <a:pt x="16" y="91"/>
                    </a:lnTo>
                    <a:lnTo>
                      <a:pt x="11" y="82"/>
                    </a:lnTo>
                    <a:lnTo>
                      <a:pt x="13" y="79"/>
                    </a:lnTo>
                    <a:lnTo>
                      <a:pt x="16" y="76"/>
                    </a:lnTo>
                    <a:lnTo>
                      <a:pt x="17" y="74"/>
                    </a:lnTo>
                    <a:lnTo>
                      <a:pt x="16" y="71"/>
                    </a:lnTo>
                    <a:lnTo>
                      <a:pt x="11" y="67"/>
                    </a:lnTo>
                    <a:lnTo>
                      <a:pt x="6" y="62"/>
                    </a:lnTo>
                    <a:lnTo>
                      <a:pt x="1" y="56"/>
                    </a:lnTo>
                    <a:lnTo>
                      <a:pt x="0" y="53"/>
                    </a:lnTo>
                    <a:lnTo>
                      <a:pt x="3" y="50"/>
                    </a:lnTo>
                    <a:lnTo>
                      <a:pt x="4" y="47"/>
                    </a:lnTo>
                    <a:lnTo>
                      <a:pt x="4" y="45"/>
                    </a:lnTo>
                    <a:lnTo>
                      <a:pt x="3" y="40"/>
                    </a:lnTo>
                    <a:lnTo>
                      <a:pt x="4" y="42"/>
                    </a:lnTo>
                    <a:lnTo>
                      <a:pt x="7" y="43"/>
                    </a:lnTo>
                    <a:lnTo>
                      <a:pt x="8" y="45"/>
                    </a:lnTo>
                    <a:lnTo>
                      <a:pt x="10" y="47"/>
                    </a:lnTo>
                    <a:lnTo>
                      <a:pt x="14" y="52"/>
                    </a:lnTo>
                    <a:lnTo>
                      <a:pt x="19" y="56"/>
                    </a:lnTo>
                    <a:lnTo>
                      <a:pt x="23" y="58"/>
                    </a:lnTo>
                    <a:lnTo>
                      <a:pt x="26" y="56"/>
                    </a:lnTo>
                    <a:lnTo>
                      <a:pt x="26" y="53"/>
                    </a:lnTo>
                    <a:lnTo>
                      <a:pt x="25" y="47"/>
                    </a:lnTo>
                    <a:lnTo>
                      <a:pt x="23" y="43"/>
                    </a:lnTo>
                    <a:lnTo>
                      <a:pt x="22" y="39"/>
                    </a:lnTo>
                    <a:lnTo>
                      <a:pt x="26" y="37"/>
                    </a:lnTo>
                    <a:lnTo>
                      <a:pt x="32" y="34"/>
                    </a:lnTo>
                    <a:lnTo>
                      <a:pt x="35" y="30"/>
                    </a:lnTo>
                    <a:lnTo>
                      <a:pt x="38" y="27"/>
                    </a:lnTo>
                    <a:lnTo>
                      <a:pt x="40" y="25"/>
                    </a:lnTo>
                    <a:lnTo>
                      <a:pt x="43" y="25"/>
                    </a:lnTo>
                    <a:lnTo>
                      <a:pt x="44" y="25"/>
                    </a:lnTo>
                    <a:lnTo>
                      <a:pt x="44" y="28"/>
                    </a:lnTo>
                    <a:lnTo>
                      <a:pt x="44" y="33"/>
                    </a:lnTo>
                    <a:lnTo>
                      <a:pt x="44" y="39"/>
                    </a:lnTo>
                    <a:lnTo>
                      <a:pt x="43" y="45"/>
                    </a:lnTo>
                    <a:lnTo>
                      <a:pt x="41" y="49"/>
                    </a:lnTo>
                    <a:lnTo>
                      <a:pt x="41" y="50"/>
                    </a:lnTo>
                    <a:lnTo>
                      <a:pt x="44" y="49"/>
                    </a:lnTo>
                    <a:lnTo>
                      <a:pt x="47" y="47"/>
                    </a:lnTo>
                    <a:lnTo>
                      <a:pt x="50" y="45"/>
                    </a:lnTo>
                    <a:lnTo>
                      <a:pt x="53" y="43"/>
                    </a:lnTo>
                    <a:lnTo>
                      <a:pt x="57" y="40"/>
                    </a:lnTo>
                    <a:lnTo>
                      <a:pt x="60" y="39"/>
                    </a:lnTo>
                    <a:lnTo>
                      <a:pt x="60" y="36"/>
                    </a:lnTo>
                    <a:lnTo>
                      <a:pt x="57" y="36"/>
                    </a:lnTo>
                    <a:lnTo>
                      <a:pt x="54" y="34"/>
                    </a:lnTo>
                    <a:lnTo>
                      <a:pt x="50" y="33"/>
                    </a:lnTo>
                    <a:lnTo>
                      <a:pt x="47" y="28"/>
                    </a:lnTo>
                    <a:close/>
                  </a:path>
                </a:pathLst>
              </a:custGeom>
              <a:solidFill>
                <a:srgbClr val="7A281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230">
                <a:extLst>
                  <a:ext uri="{FF2B5EF4-FFF2-40B4-BE49-F238E27FC236}">
                    <a16:creationId xmlns:a16="http://schemas.microsoft.com/office/drawing/2014/main" id="{87041806-E3D7-9F48-AAD7-08FC84234AF7}"/>
                  </a:ext>
                </a:extLst>
              </p:cNvPr>
              <p:cNvSpPr>
                <a:spLocks/>
              </p:cNvSpPr>
              <p:nvPr/>
            </p:nvSpPr>
            <p:spPr bwMode="auto">
              <a:xfrm>
                <a:off x="887" y="1295"/>
                <a:ext cx="9" cy="8"/>
              </a:xfrm>
              <a:custGeom>
                <a:avLst/>
                <a:gdLst/>
                <a:ahLst/>
                <a:cxnLst>
                  <a:cxn ang="0">
                    <a:pos x="15" y="2"/>
                  </a:cxn>
                  <a:cxn ang="0">
                    <a:pos x="8" y="0"/>
                  </a:cxn>
                  <a:cxn ang="0">
                    <a:pos x="2" y="3"/>
                  </a:cxn>
                  <a:cxn ang="0">
                    <a:pos x="0" y="8"/>
                  </a:cxn>
                  <a:cxn ang="0">
                    <a:pos x="0" y="12"/>
                  </a:cxn>
                  <a:cxn ang="0">
                    <a:pos x="5" y="18"/>
                  </a:cxn>
                  <a:cxn ang="0">
                    <a:pos x="8" y="21"/>
                  </a:cxn>
                  <a:cxn ang="0">
                    <a:pos x="12" y="22"/>
                  </a:cxn>
                  <a:cxn ang="0">
                    <a:pos x="17" y="24"/>
                  </a:cxn>
                  <a:cxn ang="0">
                    <a:pos x="18" y="24"/>
                  </a:cxn>
                  <a:cxn ang="0">
                    <a:pos x="20" y="24"/>
                  </a:cxn>
                  <a:cxn ang="0">
                    <a:pos x="21" y="24"/>
                  </a:cxn>
                  <a:cxn ang="0">
                    <a:pos x="23" y="22"/>
                  </a:cxn>
                  <a:cxn ang="0">
                    <a:pos x="26" y="19"/>
                  </a:cxn>
                  <a:cxn ang="0">
                    <a:pos x="27" y="16"/>
                  </a:cxn>
                  <a:cxn ang="0">
                    <a:pos x="27" y="14"/>
                  </a:cxn>
                  <a:cxn ang="0">
                    <a:pos x="26" y="9"/>
                  </a:cxn>
                  <a:cxn ang="0">
                    <a:pos x="23" y="8"/>
                  </a:cxn>
                  <a:cxn ang="0">
                    <a:pos x="21" y="6"/>
                  </a:cxn>
                  <a:cxn ang="0">
                    <a:pos x="18" y="3"/>
                  </a:cxn>
                  <a:cxn ang="0">
                    <a:pos x="15" y="2"/>
                  </a:cxn>
                </a:cxnLst>
                <a:rect l="0" t="0" r="r" b="b"/>
                <a:pathLst>
                  <a:path w="27" h="24">
                    <a:moveTo>
                      <a:pt x="15" y="2"/>
                    </a:moveTo>
                    <a:lnTo>
                      <a:pt x="8" y="0"/>
                    </a:lnTo>
                    <a:lnTo>
                      <a:pt x="2" y="3"/>
                    </a:lnTo>
                    <a:lnTo>
                      <a:pt x="0" y="8"/>
                    </a:lnTo>
                    <a:lnTo>
                      <a:pt x="0" y="12"/>
                    </a:lnTo>
                    <a:lnTo>
                      <a:pt x="5" y="18"/>
                    </a:lnTo>
                    <a:lnTo>
                      <a:pt x="8" y="21"/>
                    </a:lnTo>
                    <a:lnTo>
                      <a:pt x="12" y="22"/>
                    </a:lnTo>
                    <a:lnTo>
                      <a:pt x="17" y="24"/>
                    </a:lnTo>
                    <a:lnTo>
                      <a:pt x="18" y="24"/>
                    </a:lnTo>
                    <a:lnTo>
                      <a:pt x="20" y="24"/>
                    </a:lnTo>
                    <a:lnTo>
                      <a:pt x="21" y="24"/>
                    </a:lnTo>
                    <a:lnTo>
                      <a:pt x="23" y="22"/>
                    </a:lnTo>
                    <a:lnTo>
                      <a:pt x="26" y="19"/>
                    </a:lnTo>
                    <a:lnTo>
                      <a:pt x="27" y="16"/>
                    </a:lnTo>
                    <a:lnTo>
                      <a:pt x="27" y="14"/>
                    </a:lnTo>
                    <a:lnTo>
                      <a:pt x="26" y="9"/>
                    </a:lnTo>
                    <a:lnTo>
                      <a:pt x="23" y="8"/>
                    </a:lnTo>
                    <a:lnTo>
                      <a:pt x="21" y="6"/>
                    </a:lnTo>
                    <a:lnTo>
                      <a:pt x="18" y="3"/>
                    </a:lnTo>
                    <a:lnTo>
                      <a:pt x="15" y="2"/>
                    </a:lnTo>
                    <a:close/>
                  </a:path>
                </a:pathLst>
              </a:custGeom>
              <a:solidFill>
                <a:srgbClr val="99594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231">
                <a:extLst>
                  <a:ext uri="{FF2B5EF4-FFF2-40B4-BE49-F238E27FC236}">
                    <a16:creationId xmlns:a16="http://schemas.microsoft.com/office/drawing/2014/main" id="{8AD159A7-5D0F-A041-91AA-F49B3B826EDE}"/>
                  </a:ext>
                </a:extLst>
              </p:cNvPr>
              <p:cNvSpPr>
                <a:spLocks/>
              </p:cNvSpPr>
              <p:nvPr/>
            </p:nvSpPr>
            <p:spPr bwMode="auto">
              <a:xfrm>
                <a:off x="893" y="1282"/>
                <a:ext cx="8" cy="8"/>
              </a:xfrm>
              <a:custGeom>
                <a:avLst/>
                <a:gdLst/>
                <a:ahLst/>
                <a:cxnLst>
                  <a:cxn ang="0">
                    <a:pos x="19" y="0"/>
                  </a:cxn>
                  <a:cxn ang="0">
                    <a:pos x="12" y="0"/>
                  </a:cxn>
                  <a:cxn ang="0">
                    <a:pos x="6" y="2"/>
                  </a:cxn>
                  <a:cxn ang="0">
                    <a:pos x="2" y="8"/>
                  </a:cxn>
                  <a:cxn ang="0">
                    <a:pos x="0" y="13"/>
                  </a:cxn>
                  <a:cxn ang="0">
                    <a:pos x="3" y="18"/>
                  </a:cxn>
                  <a:cxn ang="0">
                    <a:pos x="8" y="22"/>
                  </a:cxn>
                  <a:cxn ang="0">
                    <a:pos x="13" y="24"/>
                  </a:cxn>
                  <a:cxn ang="0">
                    <a:pos x="15" y="25"/>
                  </a:cxn>
                  <a:cxn ang="0">
                    <a:pos x="21" y="22"/>
                  </a:cxn>
                  <a:cxn ang="0">
                    <a:pos x="25" y="16"/>
                  </a:cxn>
                  <a:cxn ang="0">
                    <a:pos x="25" y="9"/>
                  </a:cxn>
                  <a:cxn ang="0">
                    <a:pos x="19" y="0"/>
                  </a:cxn>
                </a:cxnLst>
                <a:rect l="0" t="0" r="r" b="b"/>
                <a:pathLst>
                  <a:path w="25" h="25">
                    <a:moveTo>
                      <a:pt x="19" y="0"/>
                    </a:moveTo>
                    <a:lnTo>
                      <a:pt x="12" y="0"/>
                    </a:lnTo>
                    <a:lnTo>
                      <a:pt x="6" y="2"/>
                    </a:lnTo>
                    <a:lnTo>
                      <a:pt x="2" y="8"/>
                    </a:lnTo>
                    <a:lnTo>
                      <a:pt x="0" y="13"/>
                    </a:lnTo>
                    <a:lnTo>
                      <a:pt x="3" y="18"/>
                    </a:lnTo>
                    <a:lnTo>
                      <a:pt x="8" y="22"/>
                    </a:lnTo>
                    <a:lnTo>
                      <a:pt x="13" y="24"/>
                    </a:lnTo>
                    <a:lnTo>
                      <a:pt x="15" y="25"/>
                    </a:lnTo>
                    <a:lnTo>
                      <a:pt x="21" y="22"/>
                    </a:lnTo>
                    <a:lnTo>
                      <a:pt x="25" y="16"/>
                    </a:lnTo>
                    <a:lnTo>
                      <a:pt x="25" y="9"/>
                    </a:lnTo>
                    <a:lnTo>
                      <a:pt x="19" y="0"/>
                    </a:lnTo>
                    <a:close/>
                  </a:path>
                </a:pathLst>
              </a:custGeom>
              <a:solidFill>
                <a:srgbClr val="99594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232">
                <a:extLst>
                  <a:ext uri="{FF2B5EF4-FFF2-40B4-BE49-F238E27FC236}">
                    <a16:creationId xmlns:a16="http://schemas.microsoft.com/office/drawing/2014/main" id="{867DD38F-3CF5-BD4D-8669-E552B760F3B7}"/>
                  </a:ext>
                </a:extLst>
              </p:cNvPr>
              <p:cNvSpPr>
                <a:spLocks/>
              </p:cNvSpPr>
              <p:nvPr/>
            </p:nvSpPr>
            <p:spPr bwMode="auto">
              <a:xfrm>
                <a:off x="904" y="1269"/>
                <a:ext cx="7" cy="9"/>
              </a:xfrm>
              <a:custGeom>
                <a:avLst/>
                <a:gdLst/>
                <a:ahLst/>
                <a:cxnLst>
                  <a:cxn ang="0">
                    <a:pos x="19" y="7"/>
                  </a:cxn>
                  <a:cxn ang="0">
                    <a:pos x="13" y="1"/>
                  </a:cxn>
                  <a:cxn ang="0">
                    <a:pos x="7" y="0"/>
                  </a:cxn>
                  <a:cxn ang="0">
                    <a:pos x="1" y="2"/>
                  </a:cxn>
                  <a:cxn ang="0">
                    <a:pos x="0" y="10"/>
                  </a:cxn>
                  <a:cxn ang="0">
                    <a:pos x="3" y="19"/>
                  </a:cxn>
                  <a:cxn ang="0">
                    <a:pos x="7" y="25"/>
                  </a:cxn>
                  <a:cxn ang="0">
                    <a:pos x="12" y="28"/>
                  </a:cxn>
                  <a:cxn ang="0">
                    <a:pos x="17" y="28"/>
                  </a:cxn>
                  <a:cxn ang="0">
                    <a:pos x="20" y="25"/>
                  </a:cxn>
                  <a:cxn ang="0">
                    <a:pos x="22" y="22"/>
                  </a:cxn>
                  <a:cxn ang="0">
                    <a:pos x="22" y="16"/>
                  </a:cxn>
                  <a:cxn ang="0">
                    <a:pos x="19" y="7"/>
                  </a:cxn>
                </a:cxnLst>
                <a:rect l="0" t="0" r="r" b="b"/>
                <a:pathLst>
                  <a:path w="22" h="28">
                    <a:moveTo>
                      <a:pt x="19" y="7"/>
                    </a:moveTo>
                    <a:lnTo>
                      <a:pt x="13" y="1"/>
                    </a:lnTo>
                    <a:lnTo>
                      <a:pt x="7" y="0"/>
                    </a:lnTo>
                    <a:lnTo>
                      <a:pt x="1" y="2"/>
                    </a:lnTo>
                    <a:lnTo>
                      <a:pt x="0" y="10"/>
                    </a:lnTo>
                    <a:lnTo>
                      <a:pt x="3" y="19"/>
                    </a:lnTo>
                    <a:lnTo>
                      <a:pt x="7" y="25"/>
                    </a:lnTo>
                    <a:lnTo>
                      <a:pt x="12" y="28"/>
                    </a:lnTo>
                    <a:lnTo>
                      <a:pt x="17" y="28"/>
                    </a:lnTo>
                    <a:lnTo>
                      <a:pt x="20" y="25"/>
                    </a:lnTo>
                    <a:lnTo>
                      <a:pt x="22" y="22"/>
                    </a:lnTo>
                    <a:lnTo>
                      <a:pt x="22" y="16"/>
                    </a:lnTo>
                    <a:lnTo>
                      <a:pt x="19" y="7"/>
                    </a:lnTo>
                    <a:close/>
                  </a:path>
                </a:pathLst>
              </a:custGeom>
              <a:solidFill>
                <a:srgbClr val="99594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233">
                <a:extLst>
                  <a:ext uri="{FF2B5EF4-FFF2-40B4-BE49-F238E27FC236}">
                    <a16:creationId xmlns:a16="http://schemas.microsoft.com/office/drawing/2014/main" id="{CED0B9F1-9EB6-4B45-B36B-01BEEF8247DC}"/>
                  </a:ext>
                </a:extLst>
              </p:cNvPr>
              <p:cNvSpPr>
                <a:spLocks/>
              </p:cNvSpPr>
              <p:nvPr/>
            </p:nvSpPr>
            <p:spPr bwMode="auto">
              <a:xfrm>
                <a:off x="906" y="1328"/>
                <a:ext cx="23" cy="19"/>
              </a:xfrm>
              <a:custGeom>
                <a:avLst/>
                <a:gdLst/>
                <a:ahLst/>
                <a:cxnLst>
                  <a:cxn ang="0">
                    <a:pos x="68" y="53"/>
                  </a:cxn>
                  <a:cxn ang="0">
                    <a:pos x="62" y="54"/>
                  </a:cxn>
                  <a:cxn ang="0">
                    <a:pos x="55" y="56"/>
                  </a:cxn>
                  <a:cxn ang="0">
                    <a:pos x="47" y="54"/>
                  </a:cxn>
                  <a:cxn ang="0">
                    <a:pos x="37" y="52"/>
                  </a:cxn>
                  <a:cxn ang="0">
                    <a:pos x="16" y="32"/>
                  </a:cxn>
                  <a:cxn ang="0">
                    <a:pos x="8" y="17"/>
                  </a:cxn>
                  <a:cxn ang="0">
                    <a:pos x="5" y="7"/>
                  </a:cxn>
                  <a:cxn ang="0">
                    <a:pos x="0" y="0"/>
                  </a:cxn>
                  <a:cxn ang="0">
                    <a:pos x="6" y="3"/>
                  </a:cxn>
                  <a:cxn ang="0">
                    <a:pos x="13" y="11"/>
                  </a:cxn>
                  <a:cxn ang="0">
                    <a:pos x="19" y="22"/>
                  </a:cxn>
                  <a:cxn ang="0">
                    <a:pos x="24" y="28"/>
                  </a:cxn>
                  <a:cxn ang="0">
                    <a:pos x="25" y="31"/>
                  </a:cxn>
                  <a:cxn ang="0">
                    <a:pos x="30" y="34"/>
                  </a:cxn>
                  <a:cxn ang="0">
                    <a:pos x="34" y="38"/>
                  </a:cxn>
                  <a:cxn ang="0">
                    <a:pos x="39" y="41"/>
                  </a:cxn>
                  <a:cxn ang="0">
                    <a:pos x="45" y="46"/>
                  </a:cxn>
                  <a:cxn ang="0">
                    <a:pos x="52" y="49"/>
                  </a:cxn>
                  <a:cxn ang="0">
                    <a:pos x="59" y="52"/>
                  </a:cxn>
                  <a:cxn ang="0">
                    <a:pos x="68" y="53"/>
                  </a:cxn>
                </a:cxnLst>
                <a:rect l="0" t="0" r="r" b="b"/>
                <a:pathLst>
                  <a:path w="68" h="56">
                    <a:moveTo>
                      <a:pt x="68" y="53"/>
                    </a:moveTo>
                    <a:lnTo>
                      <a:pt x="62" y="54"/>
                    </a:lnTo>
                    <a:lnTo>
                      <a:pt x="55" y="56"/>
                    </a:lnTo>
                    <a:lnTo>
                      <a:pt x="47" y="54"/>
                    </a:lnTo>
                    <a:lnTo>
                      <a:pt x="37" y="52"/>
                    </a:lnTo>
                    <a:lnTo>
                      <a:pt x="16" y="32"/>
                    </a:lnTo>
                    <a:lnTo>
                      <a:pt x="8" y="17"/>
                    </a:lnTo>
                    <a:lnTo>
                      <a:pt x="5" y="7"/>
                    </a:lnTo>
                    <a:lnTo>
                      <a:pt x="0" y="0"/>
                    </a:lnTo>
                    <a:lnTo>
                      <a:pt x="6" y="3"/>
                    </a:lnTo>
                    <a:lnTo>
                      <a:pt x="13" y="11"/>
                    </a:lnTo>
                    <a:lnTo>
                      <a:pt x="19" y="22"/>
                    </a:lnTo>
                    <a:lnTo>
                      <a:pt x="24" y="28"/>
                    </a:lnTo>
                    <a:lnTo>
                      <a:pt x="25" y="31"/>
                    </a:lnTo>
                    <a:lnTo>
                      <a:pt x="30" y="34"/>
                    </a:lnTo>
                    <a:lnTo>
                      <a:pt x="34" y="38"/>
                    </a:lnTo>
                    <a:lnTo>
                      <a:pt x="39" y="41"/>
                    </a:lnTo>
                    <a:lnTo>
                      <a:pt x="45" y="46"/>
                    </a:lnTo>
                    <a:lnTo>
                      <a:pt x="52" y="49"/>
                    </a:lnTo>
                    <a:lnTo>
                      <a:pt x="59" y="52"/>
                    </a:lnTo>
                    <a:lnTo>
                      <a:pt x="68" y="53"/>
                    </a:lnTo>
                    <a:close/>
                  </a:path>
                </a:pathLst>
              </a:custGeom>
              <a:solidFill>
                <a:srgbClr val="AD7A7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234">
                <a:extLst>
                  <a:ext uri="{FF2B5EF4-FFF2-40B4-BE49-F238E27FC236}">
                    <a16:creationId xmlns:a16="http://schemas.microsoft.com/office/drawing/2014/main" id="{D8A202BF-9F3D-C843-ABC6-5F96CB495712}"/>
                  </a:ext>
                </a:extLst>
              </p:cNvPr>
              <p:cNvSpPr>
                <a:spLocks/>
              </p:cNvSpPr>
              <p:nvPr/>
            </p:nvSpPr>
            <p:spPr bwMode="auto">
              <a:xfrm>
                <a:off x="928" y="1302"/>
                <a:ext cx="88" cy="79"/>
              </a:xfrm>
              <a:custGeom>
                <a:avLst/>
                <a:gdLst/>
                <a:ahLst/>
                <a:cxnLst>
                  <a:cxn ang="0">
                    <a:pos x="235" y="223"/>
                  </a:cxn>
                  <a:cxn ang="0">
                    <a:pos x="247" y="207"/>
                  </a:cxn>
                  <a:cxn ang="0">
                    <a:pos x="260" y="177"/>
                  </a:cxn>
                  <a:cxn ang="0">
                    <a:pos x="265" y="167"/>
                  </a:cxn>
                  <a:cxn ang="0">
                    <a:pos x="263" y="165"/>
                  </a:cxn>
                  <a:cxn ang="0">
                    <a:pos x="253" y="161"/>
                  </a:cxn>
                  <a:cxn ang="0">
                    <a:pos x="223" y="130"/>
                  </a:cxn>
                  <a:cxn ang="0">
                    <a:pos x="203" y="106"/>
                  </a:cxn>
                  <a:cxn ang="0">
                    <a:pos x="194" y="92"/>
                  </a:cxn>
                  <a:cxn ang="0">
                    <a:pos x="183" y="82"/>
                  </a:cxn>
                  <a:cxn ang="0">
                    <a:pos x="170" y="49"/>
                  </a:cxn>
                  <a:cxn ang="0">
                    <a:pos x="167" y="40"/>
                  </a:cxn>
                  <a:cxn ang="0">
                    <a:pos x="154" y="45"/>
                  </a:cxn>
                  <a:cxn ang="0">
                    <a:pos x="140" y="55"/>
                  </a:cxn>
                  <a:cxn ang="0">
                    <a:pos x="129" y="39"/>
                  </a:cxn>
                  <a:cxn ang="0">
                    <a:pos x="120" y="32"/>
                  </a:cxn>
                  <a:cxn ang="0">
                    <a:pos x="108" y="21"/>
                  </a:cxn>
                  <a:cxn ang="0">
                    <a:pos x="89" y="9"/>
                  </a:cxn>
                  <a:cxn ang="0">
                    <a:pos x="66" y="0"/>
                  </a:cxn>
                  <a:cxn ang="0">
                    <a:pos x="60" y="9"/>
                  </a:cxn>
                  <a:cxn ang="0">
                    <a:pos x="69" y="20"/>
                  </a:cxn>
                  <a:cxn ang="0">
                    <a:pos x="92" y="39"/>
                  </a:cxn>
                  <a:cxn ang="0">
                    <a:pos x="106" y="55"/>
                  </a:cxn>
                  <a:cxn ang="0">
                    <a:pos x="121" y="75"/>
                  </a:cxn>
                  <a:cxn ang="0">
                    <a:pos x="115" y="73"/>
                  </a:cxn>
                  <a:cxn ang="0">
                    <a:pos x="103" y="64"/>
                  </a:cxn>
                  <a:cxn ang="0">
                    <a:pos x="92" y="60"/>
                  </a:cxn>
                  <a:cxn ang="0">
                    <a:pos x="74" y="52"/>
                  </a:cxn>
                  <a:cxn ang="0">
                    <a:pos x="55" y="48"/>
                  </a:cxn>
                  <a:cxn ang="0">
                    <a:pos x="37" y="49"/>
                  </a:cxn>
                  <a:cxn ang="0">
                    <a:pos x="35" y="61"/>
                  </a:cxn>
                  <a:cxn ang="0">
                    <a:pos x="68" y="79"/>
                  </a:cxn>
                  <a:cxn ang="0">
                    <a:pos x="92" y="91"/>
                  </a:cxn>
                  <a:cxn ang="0">
                    <a:pos x="96" y="98"/>
                  </a:cxn>
                  <a:cxn ang="0">
                    <a:pos x="74" y="89"/>
                  </a:cxn>
                  <a:cxn ang="0">
                    <a:pos x="56" y="85"/>
                  </a:cxn>
                  <a:cxn ang="0">
                    <a:pos x="32" y="79"/>
                  </a:cxn>
                  <a:cxn ang="0">
                    <a:pos x="19" y="78"/>
                  </a:cxn>
                  <a:cxn ang="0">
                    <a:pos x="13" y="85"/>
                  </a:cxn>
                  <a:cxn ang="0">
                    <a:pos x="22" y="97"/>
                  </a:cxn>
                  <a:cxn ang="0">
                    <a:pos x="35" y="103"/>
                  </a:cxn>
                  <a:cxn ang="0">
                    <a:pos x="49" y="109"/>
                  </a:cxn>
                  <a:cxn ang="0">
                    <a:pos x="72" y="124"/>
                  </a:cxn>
                  <a:cxn ang="0">
                    <a:pos x="87" y="135"/>
                  </a:cxn>
                  <a:cxn ang="0">
                    <a:pos x="74" y="141"/>
                  </a:cxn>
                  <a:cxn ang="0">
                    <a:pos x="50" y="141"/>
                  </a:cxn>
                  <a:cxn ang="0">
                    <a:pos x="23" y="141"/>
                  </a:cxn>
                  <a:cxn ang="0">
                    <a:pos x="1" y="143"/>
                  </a:cxn>
                  <a:cxn ang="0">
                    <a:pos x="1" y="153"/>
                  </a:cxn>
                  <a:cxn ang="0">
                    <a:pos x="31" y="162"/>
                  </a:cxn>
                  <a:cxn ang="0">
                    <a:pos x="60" y="168"/>
                  </a:cxn>
                  <a:cxn ang="0">
                    <a:pos x="83" y="171"/>
                  </a:cxn>
                  <a:cxn ang="0">
                    <a:pos x="96" y="180"/>
                  </a:cxn>
                  <a:cxn ang="0">
                    <a:pos x="123" y="199"/>
                  </a:cxn>
                  <a:cxn ang="0">
                    <a:pos x="146" y="213"/>
                  </a:cxn>
                  <a:cxn ang="0">
                    <a:pos x="177" y="219"/>
                  </a:cxn>
                  <a:cxn ang="0">
                    <a:pos x="195" y="221"/>
                  </a:cxn>
                  <a:cxn ang="0">
                    <a:pos x="205" y="224"/>
                  </a:cxn>
                  <a:cxn ang="0">
                    <a:pos x="222" y="236"/>
                  </a:cxn>
                </a:cxnLst>
                <a:rect l="0" t="0" r="r" b="b"/>
                <a:pathLst>
                  <a:path w="265" h="236">
                    <a:moveTo>
                      <a:pt x="222" y="236"/>
                    </a:moveTo>
                    <a:lnTo>
                      <a:pt x="229" y="230"/>
                    </a:lnTo>
                    <a:lnTo>
                      <a:pt x="235" y="223"/>
                    </a:lnTo>
                    <a:lnTo>
                      <a:pt x="241" y="217"/>
                    </a:lnTo>
                    <a:lnTo>
                      <a:pt x="244" y="211"/>
                    </a:lnTo>
                    <a:lnTo>
                      <a:pt x="247" y="207"/>
                    </a:lnTo>
                    <a:lnTo>
                      <a:pt x="251" y="198"/>
                    </a:lnTo>
                    <a:lnTo>
                      <a:pt x="256" y="187"/>
                    </a:lnTo>
                    <a:lnTo>
                      <a:pt x="260" y="177"/>
                    </a:lnTo>
                    <a:lnTo>
                      <a:pt x="262" y="173"/>
                    </a:lnTo>
                    <a:lnTo>
                      <a:pt x="263" y="170"/>
                    </a:lnTo>
                    <a:lnTo>
                      <a:pt x="265" y="167"/>
                    </a:lnTo>
                    <a:lnTo>
                      <a:pt x="265" y="164"/>
                    </a:lnTo>
                    <a:lnTo>
                      <a:pt x="263" y="165"/>
                    </a:lnTo>
                    <a:lnTo>
                      <a:pt x="263" y="165"/>
                    </a:lnTo>
                    <a:lnTo>
                      <a:pt x="263" y="165"/>
                    </a:lnTo>
                    <a:lnTo>
                      <a:pt x="262" y="167"/>
                    </a:lnTo>
                    <a:lnTo>
                      <a:pt x="253" y="161"/>
                    </a:lnTo>
                    <a:lnTo>
                      <a:pt x="242" y="150"/>
                    </a:lnTo>
                    <a:lnTo>
                      <a:pt x="232" y="140"/>
                    </a:lnTo>
                    <a:lnTo>
                      <a:pt x="223" y="130"/>
                    </a:lnTo>
                    <a:lnTo>
                      <a:pt x="217" y="122"/>
                    </a:lnTo>
                    <a:lnTo>
                      <a:pt x="208" y="113"/>
                    </a:lnTo>
                    <a:lnTo>
                      <a:pt x="203" y="106"/>
                    </a:lnTo>
                    <a:lnTo>
                      <a:pt x="198" y="100"/>
                    </a:lnTo>
                    <a:lnTo>
                      <a:pt x="195" y="97"/>
                    </a:lnTo>
                    <a:lnTo>
                      <a:pt x="194" y="92"/>
                    </a:lnTo>
                    <a:lnTo>
                      <a:pt x="191" y="89"/>
                    </a:lnTo>
                    <a:lnTo>
                      <a:pt x="188" y="86"/>
                    </a:lnTo>
                    <a:lnTo>
                      <a:pt x="183" y="82"/>
                    </a:lnTo>
                    <a:lnTo>
                      <a:pt x="177" y="75"/>
                    </a:lnTo>
                    <a:lnTo>
                      <a:pt x="171" y="63"/>
                    </a:lnTo>
                    <a:lnTo>
                      <a:pt x="170" y="49"/>
                    </a:lnTo>
                    <a:lnTo>
                      <a:pt x="170" y="45"/>
                    </a:lnTo>
                    <a:lnTo>
                      <a:pt x="168" y="42"/>
                    </a:lnTo>
                    <a:lnTo>
                      <a:pt x="167" y="40"/>
                    </a:lnTo>
                    <a:lnTo>
                      <a:pt x="163" y="39"/>
                    </a:lnTo>
                    <a:lnTo>
                      <a:pt x="158" y="40"/>
                    </a:lnTo>
                    <a:lnTo>
                      <a:pt x="154" y="45"/>
                    </a:lnTo>
                    <a:lnTo>
                      <a:pt x="149" y="52"/>
                    </a:lnTo>
                    <a:lnTo>
                      <a:pt x="149" y="66"/>
                    </a:lnTo>
                    <a:lnTo>
                      <a:pt x="140" y="55"/>
                    </a:lnTo>
                    <a:lnTo>
                      <a:pt x="134" y="48"/>
                    </a:lnTo>
                    <a:lnTo>
                      <a:pt x="131" y="42"/>
                    </a:lnTo>
                    <a:lnTo>
                      <a:pt x="129" y="39"/>
                    </a:lnTo>
                    <a:lnTo>
                      <a:pt x="126" y="36"/>
                    </a:lnTo>
                    <a:lnTo>
                      <a:pt x="123" y="35"/>
                    </a:lnTo>
                    <a:lnTo>
                      <a:pt x="120" y="32"/>
                    </a:lnTo>
                    <a:lnTo>
                      <a:pt x="117" y="30"/>
                    </a:lnTo>
                    <a:lnTo>
                      <a:pt x="114" y="27"/>
                    </a:lnTo>
                    <a:lnTo>
                      <a:pt x="108" y="21"/>
                    </a:lnTo>
                    <a:lnTo>
                      <a:pt x="102" y="15"/>
                    </a:lnTo>
                    <a:lnTo>
                      <a:pt x="96" y="12"/>
                    </a:lnTo>
                    <a:lnTo>
                      <a:pt x="89" y="9"/>
                    </a:lnTo>
                    <a:lnTo>
                      <a:pt x="80" y="3"/>
                    </a:lnTo>
                    <a:lnTo>
                      <a:pt x="71" y="0"/>
                    </a:lnTo>
                    <a:lnTo>
                      <a:pt x="66" y="0"/>
                    </a:lnTo>
                    <a:lnTo>
                      <a:pt x="63" y="2"/>
                    </a:lnTo>
                    <a:lnTo>
                      <a:pt x="62" y="5"/>
                    </a:lnTo>
                    <a:lnTo>
                      <a:pt x="60" y="9"/>
                    </a:lnTo>
                    <a:lnTo>
                      <a:pt x="62" y="12"/>
                    </a:lnTo>
                    <a:lnTo>
                      <a:pt x="65" y="15"/>
                    </a:lnTo>
                    <a:lnTo>
                      <a:pt x="69" y="20"/>
                    </a:lnTo>
                    <a:lnTo>
                      <a:pt x="77" y="26"/>
                    </a:lnTo>
                    <a:lnTo>
                      <a:pt x="84" y="33"/>
                    </a:lnTo>
                    <a:lnTo>
                      <a:pt x="92" y="39"/>
                    </a:lnTo>
                    <a:lnTo>
                      <a:pt x="97" y="46"/>
                    </a:lnTo>
                    <a:lnTo>
                      <a:pt x="103" y="51"/>
                    </a:lnTo>
                    <a:lnTo>
                      <a:pt x="106" y="55"/>
                    </a:lnTo>
                    <a:lnTo>
                      <a:pt x="111" y="61"/>
                    </a:lnTo>
                    <a:lnTo>
                      <a:pt x="115" y="69"/>
                    </a:lnTo>
                    <a:lnTo>
                      <a:pt x="121" y="75"/>
                    </a:lnTo>
                    <a:lnTo>
                      <a:pt x="124" y="79"/>
                    </a:lnTo>
                    <a:lnTo>
                      <a:pt x="120" y="76"/>
                    </a:lnTo>
                    <a:lnTo>
                      <a:pt x="115" y="73"/>
                    </a:lnTo>
                    <a:lnTo>
                      <a:pt x="111" y="70"/>
                    </a:lnTo>
                    <a:lnTo>
                      <a:pt x="108" y="67"/>
                    </a:lnTo>
                    <a:lnTo>
                      <a:pt x="103" y="64"/>
                    </a:lnTo>
                    <a:lnTo>
                      <a:pt x="99" y="61"/>
                    </a:lnTo>
                    <a:lnTo>
                      <a:pt x="94" y="60"/>
                    </a:lnTo>
                    <a:lnTo>
                      <a:pt x="92" y="60"/>
                    </a:lnTo>
                    <a:lnTo>
                      <a:pt x="87" y="57"/>
                    </a:lnTo>
                    <a:lnTo>
                      <a:pt x="81" y="55"/>
                    </a:lnTo>
                    <a:lnTo>
                      <a:pt x="74" y="52"/>
                    </a:lnTo>
                    <a:lnTo>
                      <a:pt x="69" y="52"/>
                    </a:lnTo>
                    <a:lnTo>
                      <a:pt x="63" y="51"/>
                    </a:lnTo>
                    <a:lnTo>
                      <a:pt x="55" y="48"/>
                    </a:lnTo>
                    <a:lnTo>
                      <a:pt x="46" y="46"/>
                    </a:lnTo>
                    <a:lnTo>
                      <a:pt x="40" y="46"/>
                    </a:lnTo>
                    <a:lnTo>
                      <a:pt x="37" y="49"/>
                    </a:lnTo>
                    <a:lnTo>
                      <a:pt x="34" y="54"/>
                    </a:lnTo>
                    <a:lnTo>
                      <a:pt x="34" y="57"/>
                    </a:lnTo>
                    <a:lnTo>
                      <a:pt x="35" y="61"/>
                    </a:lnTo>
                    <a:lnTo>
                      <a:pt x="43" y="66"/>
                    </a:lnTo>
                    <a:lnTo>
                      <a:pt x="55" y="73"/>
                    </a:lnTo>
                    <a:lnTo>
                      <a:pt x="68" y="79"/>
                    </a:lnTo>
                    <a:lnTo>
                      <a:pt x="77" y="84"/>
                    </a:lnTo>
                    <a:lnTo>
                      <a:pt x="84" y="86"/>
                    </a:lnTo>
                    <a:lnTo>
                      <a:pt x="92" y="91"/>
                    </a:lnTo>
                    <a:lnTo>
                      <a:pt x="99" y="97"/>
                    </a:lnTo>
                    <a:lnTo>
                      <a:pt x="103" y="101"/>
                    </a:lnTo>
                    <a:lnTo>
                      <a:pt x="96" y="98"/>
                    </a:lnTo>
                    <a:lnTo>
                      <a:pt x="87" y="94"/>
                    </a:lnTo>
                    <a:lnTo>
                      <a:pt x="80" y="91"/>
                    </a:lnTo>
                    <a:lnTo>
                      <a:pt x="74" y="89"/>
                    </a:lnTo>
                    <a:lnTo>
                      <a:pt x="71" y="88"/>
                    </a:lnTo>
                    <a:lnTo>
                      <a:pt x="63" y="86"/>
                    </a:lnTo>
                    <a:lnTo>
                      <a:pt x="56" y="85"/>
                    </a:lnTo>
                    <a:lnTo>
                      <a:pt x="49" y="84"/>
                    </a:lnTo>
                    <a:lnTo>
                      <a:pt x="40" y="81"/>
                    </a:lnTo>
                    <a:lnTo>
                      <a:pt x="32" y="79"/>
                    </a:lnTo>
                    <a:lnTo>
                      <a:pt x="26" y="78"/>
                    </a:lnTo>
                    <a:lnTo>
                      <a:pt x="23" y="78"/>
                    </a:lnTo>
                    <a:lnTo>
                      <a:pt x="19" y="78"/>
                    </a:lnTo>
                    <a:lnTo>
                      <a:pt x="16" y="79"/>
                    </a:lnTo>
                    <a:lnTo>
                      <a:pt x="15" y="82"/>
                    </a:lnTo>
                    <a:lnTo>
                      <a:pt x="13" y="85"/>
                    </a:lnTo>
                    <a:lnTo>
                      <a:pt x="15" y="89"/>
                    </a:lnTo>
                    <a:lnTo>
                      <a:pt x="18" y="94"/>
                    </a:lnTo>
                    <a:lnTo>
                      <a:pt x="22" y="97"/>
                    </a:lnTo>
                    <a:lnTo>
                      <a:pt x="28" y="100"/>
                    </a:lnTo>
                    <a:lnTo>
                      <a:pt x="31" y="101"/>
                    </a:lnTo>
                    <a:lnTo>
                      <a:pt x="35" y="103"/>
                    </a:lnTo>
                    <a:lnTo>
                      <a:pt x="38" y="104"/>
                    </a:lnTo>
                    <a:lnTo>
                      <a:pt x="41" y="104"/>
                    </a:lnTo>
                    <a:lnTo>
                      <a:pt x="49" y="109"/>
                    </a:lnTo>
                    <a:lnTo>
                      <a:pt x="57" y="113"/>
                    </a:lnTo>
                    <a:lnTo>
                      <a:pt x="66" y="119"/>
                    </a:lnTo>
                    <a:lnTo>
                      <a:pt x="72" y="124"/>
                    </a:lnTo>
                    <a:lnTo>
                      <a:pt x="77" y="128"/>
                    </a:lnTo>
                    <a:lnTo>
                      <a:pt x="83" y="131"/>
                    </a:lnTo>
                    <a:lnTo>
                      <a:pt x="87" y="135"/>
                    </a:lnTo>
                    <a:lnTo>
                      <a:pt x="87" y="140"/>
                    </a:lnTo>
                    <a:lnTo>
                      <a:pt x="81" y="141"/>
                    </a:lnTo>
                    <a:lnTo>
                      <a:pt x="74" y="141"/>
                    </a:lnTo>
                    <a:lnTo>
                      <a:pt x="63" y="141"/>
                    </a:lnTo>
                    <a:lnTo>
                      <a:pt x="56" y="141"/>
                    </a:lnTo>
                    <a:lnTo>
                      <a:pt x="50" y="141"/>
                    </a:lnTo>
                    <a:lnTo>
                      <a:pt x="43" y="141"/>
                    </a:lnTo>
                    <a:lnTo>
                      <a:pt x="34" y="141"/>
                    </a:lnTo>
                    <a:lnTo>
                      <a:pt x="23" y="141"/>
                    </a:lnTo>
                    <a:lnTo>
                      <a:pt x="15" y="141"/>
                    </a:lnTo>
                    <a:lnTo>
                      <a:pt x="7" y="141"/>
                    </a:lnTo>
                    <a:lnTo>
                      <a:pt x="1" y="143"/>
                    </a:lnTo>
                    <a:lnTo>
                      <a:pt x="0" y="144"/>
                    </a:lnTo>
                    <a:lnTo>
                      <a:pt x="0" y="149"/>
                    </a:lnTo>
                    <a:lnTo>
                      <a:pt x="1" y="153"/>
                    </a:lnTo>
                    <a:lnTo>
                      <a:pt x="7" y="158"/>
                    </a:lnTo>
                    <a:lnTo>
                      <a:pt x="22" y="161"/>
                    </a:lnTo>
                    <a:lnTo>
                      <a:pt x="31" y="162"/>
                    </a:lnTo>
                    <a:lnTo>
                      <a:pt x="41" y="164"/>
                    </a:lnTo>
                    <a:lnTo>
                      <a:pt x="52" y="167"/>
                    </a:lnTo>
                    <a:lnTo>
                      <a:pt x="60" y="168"/>
                    </a:lnTo>
                    <a:lnTo>
                      <a:pt x="69" y="170"/>
                    </a:lnTo>
                    <a:lnTo>
                      <a:pt x="77" y="171"/>
                    </a:lnTo>
                    <a:lnTo>
                      <a:pt x="83" y="171"/>
                    </a:lnTo>
                    <a:lnTo>
                      <a:pt x="86" y="173"/>
                    </a:lnTo>
                    <a:lnTo>
                      <a:pt x="90" y="176"/>
                    </a:lnTo>
                    <a:lnTo>
                      <a:pt x="96" y="180"/>
                    </a:lnTo>
                    <a:lnTo>
                      <a:pt x="105" y="186"/>
                    </a:lnTo>
                    <a:lnTo>
                      <a:pt x="114" y="193"/>
                    </a:lnTo>
                    <a:lnTo>
                      <a:pt x="123" y="199"/>
                    </a:lnTo>
                    <a:lnTo>
                      <a:pt x="131" y="205"/>
                    </a:lnTo>
                    <a:lnTo>
                      <a:pt x="139" y="210"/>
                    </a:lnTo>
                    <a:lnTo>
                      <a:pt x="146" y="213"/>
                    </a:lnTo>
                    <a:lnTo>
                      <a:pt x="158" y="216"/>
                    </a:lnTo>
                    <a:lnTo>
                      <a:pt x="168" y="219"/>
                    </a:lnTo>
                    <a:lnTo>
                      <a:pt x="177" y="219"/>
                    </a:lnTo>
                    <a:lnTo>
                      <a:pt x="185" y="220"/>
                    </a:lnTo>
                    <a:lnTo>
                      <a:pt x="191" y="220"/>
                    </a:lnTo>
                    <a:lnTo>
                      <a:pt x="195" y="221"/>
                    </a:lnTo>
                    <a:lnTo>
                      <a:pt x="198" y="221"/>
                    </a:lnTo>
                    <a:lnTo>
                      <a:pt x="201" y="223"/>
                    </a:lnTo>
                    <a:lnTo>
                      <a:pt x="205" y="224"/>
                    </a:lnTo>
                    <a:lnTo>
                      <a:pt x="210" y="227"/>
                    </a:lnTo>
                    <a:lnTo>
                      <a:pt x="216" y="232"/>
                    </a:lnTo>
                    <a:lnTo>
                      <a:pt x="222" y="236"/>
                    </a:lnTo>
                    <a:close/>
                  </a:path>
                </a:pathLst>
              </a:custGeom>
              <a:solidFill>
                <a:srgbClr val="A56B6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235">
                <a:extLst>
                  <a:ext uri="{FF2B5EF4-FFF2-40B4-BE49-F238E27FC236}">
                    <a16:creationId xmlns:a16="http://schemas.microsoft.com/office/drawing/2014/main" id="{E0B20034-33C8-EA47-BF78-A13685321094}"/>
                  </a:ext>
                </a:extLst>
              </p:cNvPr>
              <p:cNvSpPr>
                <a:spLocks/>
              </p:cNvSpPr>
              <p:nvPr/>
            </p:nvSpPr>
            <p:spPr bwMode="auto">
              <a:xfrm>
                <a:off x="937" y="1315"/>
                <a:ext cx="77" cy="66"/>
              </a:xfrm>
              <a:custGeom>
                <a:avLst/>
                <a:gdLst/>
                <a:ahLst/>
                <a:cxnLst>
                  <a:cxn ang="0">
                    <a:pos x="177" y="185"/>
                  </a:cxn>
                  <a:cxn ang="0">
                    <a:pos x="188" y="193"/>
                  </a:cxn>
                  <a:cxn ang="0">
                    <a:pos x="201" y="191"/>
                  </a:cxn>
                  <a:cxn ang="0">
                    <a:pos x="213" y="178"/>
                  </a:cxn>
                  <a:cxn ang="0">
                    <a:pos x="219" y="168"/>
                  </a:cxn>
                  <a:cxn ang="0">
                    <a:pos x="228" y="148"/>
                  </a:cxn>
                  <a:cxn ang="0">
                    <a:pos x="226" y="134"/>
                  </a:cxn>
                  <a:cxn ang="0">
                    <a:pos x="201" y="110"/>
                  </a:cxn>
                  <a:cxn ang="0">
                    <a:pos x="186" y="96"/>
                  </a:cxn>
                  <a:cxn ang="0">
                    <a:pos x="172" y="80"/>
                  </a:cxn>
                  <a:cxn ang="0">
                    <a:pos x="163" y="67"/>
                  </a:cxn>
                  <a:cxn ang="0">
                    <a:pos x="158" y="59"/>
                  </a:cxn>
                  <a:cxn ang="0">
                    <a:pos x="151" y="55"/>
                  </a:cxn>
                  <a:cxn ang="0">
                    <a:pos x="140" y="47"/>
                  </a:cxn>
                  <a:cxn ang="0">
                    <a:pos x="133" y="40"/>
                  </a:cxn>
                  <a:cxn ang="0">
                    <a:pos x="126" y="31"/>
                  </a:cxn>
                  <a:cxn ang="0">
                    <a:pos x="112" y="16"/>
                  </a:cxn>
                  <a:cxn ang="0">
                    <a:pos x="103" y="3"/>
                  </a:cxn>
                  <a:cxn ang="0">
                    <a:pos x="101" y="6"/>
                  </a:cxn>
                  <a:cxn ang="0">
                    <a:pos x="89" y="15"/>
                  </a:cxn>
                  <a:cxn ang="0">
                    <a:pos x="83" y="22"/>
                  </a:cxn>
                  <a:cxn ang="0">
                    <a:pos x="93" y="36"/>
                  </a:cxn>
                  <a:cxn ang="0">
                    <a:pos x="92" y="37"/>
                  </a:cxn>
                  <a:cxn ang="0">
                    <a:pos x="83" y="31"/>
                  </a:cxn>
                  <a:cxn ang="0">
                    <a:pos x="77" y="34"/>
                  </a:cxn>
                  <a:cxn ang="0">
                    <a:pos x="75" y="45"/>
                  </a:cxn>
                  <a:cxn ang="0">
                    <a:pos x="81" y="52"/>
                  </a:cxn>
                  <a:cxn ang="0">
                    <a:pos x="90" y="62"/>
                  </a:cxn>
                  <a:cxn ang="0">
                    <a:pos x="87" y="68"/>
                  </a:cxn>
                  <a:cxn ang="0">
                    <a:pos x="80" y="65"/>
                  </a:cxn>
                  <a:cxn ang="0">
                    <a:pos x="80" y="68"/>
                  </a:cxn>
                  <a:cxn ang="0">
                    <a:pos x="84" y="77"/>
                  </a:cxn>
                  <a:cxn ang="0">
                    <a:pos x="78" y="80"/>
                  </a:cxn>
                  <a:cxn ang="0">
                    <a:pos x="64" y="73"/>
                  </a:cxn>
                  <a:cxn ang="0">
                    <a:pos x="53" y="68"/>
                  </a:cxn>
                  <a:cxn ang="0">
                    <a:pos x="35" y="68"/>
                  </a:cxn>
                  <a:cxn ang="0">
                    <a:pos x="24" y="65"/>
                  </a:cxn>
                  <a:cxn ang="0">
                    <a:pos x="7" y="58"/>
                  </a:cxn>
                  <a:cxn ang="0">
                    <a:pos x="3" y="62"/>
                  </a:cxn>
                  <a:cxn ang="0">
                    <a:pos x="10" y="65"/>
                  </a:cxn>
                  <a:cxn ang="0">
                    <a:pos x="21" y="70"/>
                  </a:cxn>
                  <a:cxn ang="0">
                    <a:pos x="38" y="80"/>
                  </a:cxn>
                  <a:cxn ang="0">
                    <a:pos x="49" y="89"/>
                  </a:cxn>
                  <a:cxn ang="0">
                    <a:pos x="59" y="96"/>
                  </a:cxn>
                  <a:cxn ang="0">
                    <a:pos x="53" y="102"/>
                  </a:cxn>
                  <a:cxn ang="0">
                    <a:pos x="35" y="102"/>
                  </a:cxn>
                  <a:cxn ang="0">
                    <a:pos x="27" y="107"/>
                  </a:cxn>
                  <a:cxn ang="0">
                    <a:pos x="24" y="122"/>
                  </a:cxn>
                  <a:cxn ang="0">
                    <a:pos x="31" y="128"/>
                  </a:cxn>
                  <a:cxn ang="0">
                    <a:pos x="52" y="132"/>
                  </a:cxn>
                  <a:cxn ang="0">
                    <a:pos x="62" y="137"/>
                  </a:cxn>
                  <a:cxn ang="0">
                    <a:pos x="77" y="147"/>
                  </a:cxn>
                  <a:cxn ang="0">
                    <a:pos x="93" y="156"/>
                  </a:cxn>
                  <a:cxn ang="0">
                    <a:pos x="102" y="159"/>
                  </a:cxn>
                  <a:cxn ang="0">
                    <a:pos x="108" y="162"/>
                  </a:cxn>
                  <a:cxn ang="0">
                    <a:pos x="121" y="168"/>
                  </a:cxn>
                  <a:cxn ang="0">
                    <a:pos x="139" y="175"/>
                  </a:cxn>
                  <a:cxn ang="0">
                    <a:pos x="157" y="178"/>
                  </a:cxn>
                  <a:cxn ang="0">
                    <a:pos x="167" y="178"/>
                  </a:cxn>
                  <a:cxn ang="0">
                    <a:pos x="172" y="182"/>
                  </a:cxn>
                </a:cxnLst>
                <a:rect l="0" t="0" r="r" b="b"/>
                <a:pathLst>
                  <a:path w="232" h="197">
                    <a:moveTo>
                      <a:pt x="173" y="184"/>
                    </a:moveTo>
                    <a:lnTo>
                      <a:pt x="177" y="185"/>
                    </a:lnTo>
                    <a:lnTo>
                      <a:pt x="182" y="188"/>
                    </a:lnTo>
                    <a:lnTo>
                      <a:pt x="188" y="193"/>
                    </a:lnTo>
                    <a:lnTo>
                      <a:pt x="194" y="197"/>
                    </a:lnTo>
                    <a:lnTo>
                      <a:pt x="201" y="191"/>
                    </a:lnTo>
                    <a:lnTo>
                      <a:pt x="207" y="184"/>
                    </a:lnTo>
                    <a:lnTo>
                      <a:pt x="213" y="178"/>
                    </a:lnTo>
                    <a:lnTo>
                      <a:pt x="216" y="172"/>
                    </a:lnTo>
                    <a:lnTo>
                      <a:pt x="219" y="168"/>
                    </a:lnTo>
                    <a:lnTo>
                      <a:pt x="223" y="159"/>
                    </a:lnTo>
                    <a:lnTo>
                      <a:pt x="228" y="148"/>
                    </a:lnTo>
                    <a:lnTo>
                      <a:pt x="232" y="138"/>
                    </a:lnTo>
                    <a:lnTo>
                      <a:pt x="226" y="134"/>
                    </a:lnTo>
                    <a:lnTo>
                      <a:pt x="214" y="122"/>
                    </a:lnTo>
                    <a:lnTo>
                      <a:pt x="201" y="110"/>
                    </a:lnTo>
                    <a:lnTo>
                      <a:pt x="192" y="101"/>
                    </a:lnTo>
                    <a:lnTo>
                      <a:pt x="186" y="96"/>
                    </a:lnTo>
                    <a:lnTo>
                      <a:pt x="179" y="88"/>
                    </a:lnTo>
                    <a:lnTo>
                      <a:pt x="172" y="80"/>
                    </a:lnTo>
                    <a:lnTo>
                      <a:pt x="166" y="71"/>
                    </a:lnTo>
                    <a:lnTo>
                      <a:pt x="163" y="67"/>
                    </a:lnTo>
                    <a:lnTo>
                      <a:pt x="161" y="62"/>
                    </a:lnTo>
                    <a:lnTo>
                      <a:pt x="158" y="59"/>
                    </a:lnTo>
                    <a:lnTo>
                      <a:pt x="155" y="56"/>
                    </a:lnTo>
                    <a:lnTo>
                      <a:pt x="151" y="55"/>
                    </a:lnTo>
                    <a:lnTo>
                      <a:pt x="145" y="52"/>
                    </a:lnTo>
                    <a:lnTo>
                      <a:pt x="140" y="47"/>
                    </a:lnTo>
                    <a:lnTo>
                      <a:pt x="136" y="43"/>
                    </a:lnTo>
                    <a:lnTo>
                      <a:pt x="133" y="40"/>
                    </a:lnTo>
                    <a:lnTo>
                      <a:pt x="129" y="36"/>
                    </a:lnTo>
                    <a:lnTo>
                      <a:pt x="126" y="31"/>
                    </a:lnTo>
                    <a:lnTo>
                      <a:pt x="121" y="27"/>
                    </a:lnTo>
                    <a:lnTo>
                      <a:pt x="112" y="16"/>
                    </a:lnTo>
                    <a:lnTo>
                      <a:pt x="106" y="9"/>
                    </a:lnTo>
                    <a:lnTo>
                      <a:pt x="103" y="3"/>
                    </a:lnTo>
                    <a:lnTo>
                      <a:pt x="101" y="0"/>
                    </a:lnTo>
                    <a:lnTo>
                      <a:pt x="101" y="6"/>
                    </a:lnTo>
                    <a:lnTo>
                      <a:pt x="96" y="12"/>
                    </a:lnTo>
                    <a:lnTo>
                      <a:pt x="89" y="15"/>
                    </a:lnTo>
                    <a:lnTo>
                      <a:pt x="78" y="16"/>
                    </a:lnTo>
                    <a:lnTo>
                      <a:pt x="83" y="22"/>
                    </a:lnTo>
                    <a:lnTo>
                      <a:pt x="87" y="30"/>
                    </a:lnTo>
                    <a:lnTo>
                      <a:pt x="93" y="36"/>
                    </a:lnTo>
                    <a:lnTo>
                      <a:pt x="96" y="40"/>
                    </a:lnTo>
                    <a:lnTo>
                      <a:pt x="92" y="37"/>
                    </a:lnTo>
                    <a:lnTo>
                      <a:pt x="87" y="34"/>
                    </a:lnTo>
                    <a:lnTo>
                      <a:pt x="83" y="31"/>
                    </a:lnTo>
                    <a:lnTo>
                      <a:pt x="80" y="28"/>
                    </a:lnTo>
                    <a:lnTo>
                      <a:pt x="77" y="34"/>
                    </a:lnTo>
                    <a:lnTo>
                      <a:pt x="75" y="40"/>
                    </a:lnTo>
                    <a:lnTo>
                      <a:pt x="75" y="45"/>
                    </a:lnTo>
                    <a:lnTo>
                      <a:pt x="77" y="47"/>
                    </a:lnTo>
                    <a:lnTo>
                      <a:pt x="81" y="52"/>
                    </a:lnTo>
                    <a:lnTo>
                      <a:pt x="87" y="56"/>
                    </a:lnTo>
                    <a:lnTo>
                      <a:pt x="90" y="62"/>
                    </a:lnTo>
                    <a:lnTo>
                      <a:pt x="92" y="65"/>
                    </a:lnTo>
                    <a:lnTo>
                      <a:pt x="87" y="68"/>
                    </a:lnTo>
                    <a:lnTo>
                      <a:pt x="84" y="68"/>
                    </a:lnTo>
                    <a:lnTo>
                      <a:pt x="80" y="65"/>
                    </a:lnTo>
                    <a:lnTo>
                      <a:pt x="75" y="62"/>
                    </a:lnTo>
                    <a:lnTo>
                      <a:pt x="80" y="68"/>
                    </a:lnTo>
                    <a:lnTo>
                      <a:pt x="84" y="73"/>
                    </a:lnTo>
                    <a:lnTo>
                      <a:pt x="84" y="77"/>
                    </a:lnTo>
                    <a:lnTo>
                      <a:pt x="83" y="80"/>
                    </a:lnTo>
                    <a:lnTo>
                      <a:pt x="78" y="80"/>
                    </a:lnTo>
                    <a:lnTo>
                      <a:pt x="71" y="77"/>
                    </a:lnTo>
                    <a:lnTo>
                      <a:pt x="64" y="73"/>
                    </a:lnTo>
                    <a:lnTo>
                      <a:pt x="58" y="70"/>
                    </a:lnTo>
                    <a:lnTo>
                      <a:pt x="53" y="68"/>
                    </a:lnTo>
                    <a:lnTo>
                      <a:pt x="44" y="68"/>
                    </a:lnTo>
                    <a:lnTo>
                      <a:pt x="35" y="68"/>
                    </a:lnTo>
                    <a:lnTo>
                      <a:pt x="29" y="68"/>
                    </a:lnTo>
                    <a:lnTo>
                      <a:pt x="24" y="65"/>
                    </a:lnTo>
                    <a:lnTo>
                      <a:pt x="15" y="61"/>
                    </a:lnTo>
                    <a:lnTo>
                      <a:pt x="7" y="58"/>
                    </a:lnTo>
                    <a:lnTo>
                      <a:pt x="0" y="61"/>
                    </a:lnTo>
                    <a:lnTo>
                      <a:pt x="3" y="62"/>
                    </a:lnTo>
                    <a:lnTo>
                      <a:pt x="7" y="64"/>
                    </a:lnTo>
                    <a:lnTo>
                      <a:pt x="10" y="65"/>
                    </a:lnTo>
                    <a:lnTo>
                      <a:pt x="13" y="65"/>
                    </a:lnTo>
                    <a:lnTo>
                      <a:pt x="21" y="70"/>
                    </a:lnTo>
                    <a:lnTo>
                      <a:pt x="29" y="74"/>
                    </a:lnTo>
                    <a:lnTo>
                      <a:pt x="38" y="80"/>
                    </a:lnTo>
                    <a:lnTo>
                      <a:pt x="44" y="85"/>
                    </a:lnTo>
                    <a:lnTo>
                      <a:pt x="49" y="89"/>
                    </a:lnTo>
                    <a:lnTo>
                      <a:pt x="55" y="92"/>
                    </a:lnTo>
                    <a:lnTo>
                      <a:pt x="59" y="96"/>
                    </a:lnTo>
                    <a:lnTo>
                      <a:pt x="59" y="101"/>
                    </a:lnTo>
                    <a:lnTo>
                      <a:pt x="53" y="102"/>
                    </a:lnTo>
                    <a:lnTo>
                      <a:pt x="46" y="102"/>
                    </a:lnTo>
                    <a:lnTo>
                      <a:pt x="35" y="102"/>
                    </a:lnTo>
                    <a:lnTo>
                      <a:pt x="28" y="102"/>
                    </a:lnTo>
                    <a:lnTo>
                      <a:pt x="27" y="107"/>
                    </a:lnTo>
                    <a:lnTo>
                      <a:pt x="27" y="114"/>
                    </a:lnTo>
                    <a:lnTo>
                      <a:pt x="24" y="122"/>
                    </a:lnTo>
                    <a:lnTo>
                      <a:pt x="18" y="126"/>
                    </a:lnTo>
                    <a:lnTo>
                      <a:pt x="31" y="128"/>
                    </a:lnTo>
                    <a:lnTo>
                      <a:pt x="43" y="131"/>
                    </a:lnTo>
                    <a:lnTo>
                      <a:pt x="52" y="132"/>
                    </a:lnTo>
                    <a:lnTo>
                      <a:pt x="58" y="134"/>
                    </a:lnTo>
                    <a:lnTo>
                      <a:pt x="62" y="137"/>
                    </a:lnTo>
                    <a:lnTo>
                      <a:pt x="68" y="141"/>
                    </a:lnTo>
                    <a:lnTo>
                      <a:pt x="77" y="147"/>
                    </a:lnTo>
                    <a:lnTo>
                      <a:pt x="86" y="154"/>
                    </a:lnTo>
                    <a:lnTo>
                      <a:pt x="93" y="156"/>
                    </a:lnTo>
                    <a:lnTo>
                      <a:pt x="98" y="157"/>
                    </a:lnTo>
                    <a:lnTo>
                      <a:pt x="102" y="159"/>
                    </a:lnTo>
                    <a:lnTo>
                      <a:pt x="105" y="160"/>
                    </a:lnTo>
                    <a:lnTo>
                      <a:pt x="108" y="162"/>
                    </a:lnTo>
                    <a:lnTo>
                      <a:pt x="114" y="165"/>
                    </a:lnTo>
                    <a:lnTo>
                      <a:pt x="121" y="168"/>
                    </a:lnTo>
                    <a:lnTo>
                      <a:pt x="129" y="172"/>
                    </a:lnTo>
                    <a:lnTo>
                      <a:pt x="139" y="175"/>
                    </a:lnTo>
                    <a:lnTo>
                      <a:pt x="148" y="177"/>
                    </a:lnTo>
                    <a:lnTo>
                      <a:pt x="157" y="178"/>
                    </a:lnTo>
                    <a:lnTo>
                      <a:pt x="166" y="177"/>
                    </a:lnTo>
                    <a:lnTo>
                      <a:pt x="167" y="178"/>
                    </a:lnTo>
                    <a:lnTo>
                      <a:pt x="170" y="180"/>
                    </a:lnTo>
                    <a:lnTo>
                      <a:pt x="172" y="182"/>
                    </a:lnTo>
                    <a:lnTo>
                      <a:pt x="173" y="184"/>
                    </a:lnTo>
                    <a:close/>
                  </a:path>
                </a:pathLst>
              </a:custGeom>
              <a:solidFill>
                <a:srgbClr val="7A281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236">
                <a:extLst>
                  <a:ext uri="{FF2B5EF4-FFF2-40B4-BE49-F238E27FC236}">
                    <a16:creationId xmlns:a16="http://schemas.microsoft.com/office/drawing/2014/main" id="{911D97A0-41A7-5C42-9107-538A60EE114D}"/>
                  </a:ext>
                </a:extLst>
              </p:cNvPr>
              <p:cNvSpPr>
                <a:spLocks/>
              </p:cNvSpPr>
              <p:nvPr/>
            </p:nvSpPr>
            <p:spPr bwMode="auto">
              <a:xfrm>
                <a:off x="642" y="1233"/>
                <a:ext cx="218" cy="174"/>
              </a:xfrm>
              <a:custGeom>
                <a:avLst/>
                <a:gdLst/>
                <a:ahLst/>
                <a:cxnLst>
                  <a:cxn ang="0">
                    <a:pos x="464" y="71"/>
                  </a:cxn>
                  <a:cxn ang="0">
                    <a:pos x="472" y="71"/>
                  </a:cxn>
                  <a:cxn ang="0">
                    <a:pos x="480" y="71"/>
                  </a:cxn>
                  <a:cxn ang="0">
                    <a:pos x="480" y="71"/>
                  </a:cxn>
                  <a:cxn ang="0">
                    <a:pos x="489" y="76"/>
                  </a:cxn>
                  <a:cxn ang="0">
                    <a:pos x="502" y="88"/>
                  </a:cxn>
                  <a:cxn ang="0">
                    <a:pos x="515" y="97"/>
                  </a:cxn>
                  <a:cxn ang="0">
                    <a:pos x="526" y="103"/>
                  </a:cxn>
                  <a:cxn ang="0">
                    <a:pos x="535" y="107"/>
                  </a:cxn>
                  <a:cxn ang="0">
                    <a:pos x="557" y="120"/>
                  </a:cxn>
                  <a:cxn ang="0">
                    <a:pos x="585" y="138"/>
                  </a:cxn>
                  <a:cxn ang="0">
                    <a:pos x="606" y="155"/>
                  </a:cxn>
                  <a:cxn ang="0">
                    <a:pos x="617" y="168"/>
                  </a:cxn>
                  <a:cxn ang="0">
                    <a:pos x="626" y="181"/>
                  </a:cxn>
                  <a:cxn ang="0">
                    <a:pos x="628" y="214"/>
                  </a:cxn>
                  <a:cxn ang="0">
                    <a:pos x="634" y="312"/>
                  </a:cxn>
                  <a:cxn ang="0">
                    <a:pos x="649" y="389"/>
                  </a:cxn>
                  <a:cxn ang="0">
                    <a:pos x="653" y="444"/>
                  </a:cxn>
                  <a:cxn ang="0">
                    <a:pos x="651" y="463"/>
                  </a:cxn>
                  <a:cxn ang="0">
                    <a:pos x="579" y="465"/>
                  </a:cxn>
                  <a:cxn ang="0">
                    <a:pos x="492" y="466"/>
                  </a:cxn>
                  <a:cxn ang="0">
                    <a:pos x="395" y="469"/>
                  </a:cxn>
                  <a:cxn ang="0">
                    <a:pos x="296" y="475"/>
                  </a:cxn>
                  <a:cxn ang="0">
                    <a:pos x="202" y="482"/>
                  </a:cxn>
                  <a:cxn ang="0">
                    <a:pos x="117" y="493"/>
                  </a:cxn>
                  <a:cxn ang="0">
                    <a:pos x="49" y="508"/>
                  </a:cxn>
                  <a:cxn ang="0">
                    <a:pos x="5" y="524"/>
                  </a:cxn>
                  <a:cxn ang="0">
                    <a:pos x="2" y="484"/>
                  </a:cxn>
                  <a:cxn ang="0">
                    <a:pos x="0" y="420"/>
                  </a:cxn>
                  <a:cxn ang="0">
                    <a:pos x="2" y="341"/>
                  </a:cxn>
                  <a:cxn ang="0">
                    <a:pos x="12" y="278"/>
                  </a:cxn>
                  <a:cxn ang="0">
                    <a:pos x="33" y="227"/>
                  </a:cxn>
                  <a:cxn ang="0">
                    <a:pos x="55" y="174"/>
                  </a:cxn>
                  <a:cxn ang="0">
                    <a:pos x="74" y="129"/>
                  </a:cxn>
                  <a:cxn ang="0">
                    <a:pos x="85" y="104"/>
                  </a:cxn>
                  <a:cxn ang="0">
                    <a:pos x="99" y="71"/>
                  </a:cxn>
                  <a:cxn ang="0">
                    <a:pos x="122" y="54"/>
                  </a:cxn>
                  <a:cxn ang="0">
                    <a:pos x="141" y="51"/>
                  </a:cxn>
                  <a:cxn ang="0">
                    <a:pos x="160" y="45"/>
                  </a:cxn>
                  <a:cxn ang="0">
                    <a:pos x="175" y="37"/>
                  </a:cxn>
                  <a:cxn ang="0">
                    <a:pos x="188" y="31"/>
                  </a:cxn>
                  <a:cxn ang="0">
                    <a:pos x="202" y="27"/>
                  </a:cxn>
                  <a:cxn ang="0">
                    <a:pos x="218" y="24"/>
                  </a:cxn>
                  <a:cxn ang="0">
                    <a:pos x="233" y="22"/>
                  </a:cxn>
                  <a:cxn ang="0">
                    <a:pos x="244" y="18"/>
                  </a:cxn>
                  <a:cxn ang="0">
                    <a:pos x="258" y="12"/>
                  </a:cxn>
                  <a:cxn ang="0">
                    <a:pos x="276" y="5"/>
                  </a:cxn>
                  <a:cxn ang="0">
                    <a:pos x="292" y="0"/>
                  </a:cxn>
                  <a:cxn ang="0">
                    <a:pos x="296" y="5"/>
                  </a:cxn>
                  <a:cxn ang="0">
                    <a:pos x="293" y="22"/>
                  </a:cxn>
                  <a:cxn ang="0">
                    <a:pos x="293" y="37"/>
                  </a:cxn>
                  <a:cxn ang="0">
                    <a:pos x="314" y="57"/>
                  </a:cxn>
                  <a:cxn ang="0">
                    <a:pos x="342" y="80"/>
                  </a:cxn>
                  <a:cxn ang="0">
                    <a:pos x="367" y="103"/>
                  </a:cxn>
                  <a:cxn ang="0">
                    <a:pos x="381" y="113"/>
                  </a:cxn>
                  <a:cxn ang="0">
                    <a:pos x="391" y="113"/>
                  </a:cxn>
                  <a:cxn ang="0">
                    <a:pos x="401" y="109"/>
                  </a:cxn>
                  <a:cxn ang="0">
                    <a:pos x="412" y="92"/>
                  </a:cxn>
                  <a:cxn ang="0">
                    <a:pos x="424" y="79"/>
                  </a:cxn>
                  <a:cxn ang="0">
                    <a:pos x="446" y="76"/>
                  </a:cxn>
                  <a:cxn ang="0">
                    <a:pos x="462" y="71"/>
                  </a:cxn>
                </a:cxnLst>
                <a:rect l="0" t="0" r="r" b="b"/>
                <a:pathLst>
                  <a:path w="653" h="524">
                    <a:moveTo>
                      <a:pt x="462" y="71"/>
                    </a:moveTo>
                    <a:lnTo>
                      <a:pt x="464" y="71"/>
                    </a:lnTo>
                    <a:lnTo>
                      <a:pt x="468" y="71"/>
                    </a:lnTo>
                    <a:lnTo>
                      <a:pt x="472" y="71"/>
                    </a:lnTo>
                    <a:lnTo>
                      <a:pt x="478" y="71"/>
                    </a:lnTo>
                    <a:lnTo>
                      <a:pt x="480" y="71"/>
                    </a:lnTo>
                    <a:lnTo>
                      <a:pt x="480" y="71"/>
                    </a:lnTo>
                    <a:lnTo>
                      <a:pt x="480" y="71"/>
                    </a:lnTo>
                    <a:lnTo>
                      <a:pt x="481" y="70"/>
                    </a:lnTo>
                    <a:lnTo>
                      <a:pt x="489" y="76"/>
                    </a:lnTo>
                    <a:lnTo>
                      <a:pt x="495" y="82"/>
                    </a:lnTo>
                    <a:lnTo>
                      <a:pt x="502" y="88"/>
                    </a:lnTo>
                    <a:lnTo>
                      <a:pt x="509" y="92"/>
                    </a:lnTo>
                    <a:lnTo>
                      <a:pt x="515" y="97"/>
                    </a:lnTo>
                    <a:lnTo>
                      <a:pt x="521" y="100"/>
                    </a:lnTo>
                    <a:lnTo>
                      <a:pt x="526" y="103"/>
                    </a:lnTo>
                    <a:lnTo>
                      <a:pt x="529" y="104"/>
                    </a:lnTo>
                    <a:lnTo>
                      <a:pt x="535" y="107"/>
                    </a:lnTo>
                    <a:lnTo>
                      <a:pt x="545" y="113"/>
                    </a:lnTo>
                    <a:lnTo>
                      <a:pt x="557" y="120"/>
                    </a:lnTo>
                    <a:lnTo>
                      <a:pt x="570" y="129"/>
                    </a:lnTo>
                    <a:lnTo>
                      <a:pt x="585" y="138"/>
                    </a:lnTo>
                    <a:lnTo>
                      <a:pt x="597" y="147"/>
                    </a:lnTo>
                    <a:lnTo>
                      <a:pt x="606" y="155"/>
                    </a:lnTo>
                    <a:lnTo>
                      <a:pt x="612" y="160"/>
                    </a:lnTo>
                    <a:lnTo>
                      <a:pt x="617" y="168"/>
                    </a:lnTo>
                    <a:lnTo>
                      <a:pt x="623" y="174"/>
                    </a:lnTo>
                    <a:lnTo>
                      <a:pt x="626" y="181"/>
                    </a:lnTo>
                    <a:lnTo>
                      <a:pt x="628" y="190"/>
                    </a:lnTo>
                    <a:lnTo>
                      <a:pt x="628" y="214"/>
                    </a:lnTo>
                    <a:lnTo>
                      <a:pt x="629" y="258"/>
                    </a:lnTo>
                    <a:lnTo>
                      <a:pt x="634" y="312"/>
                    </a:lnTo>
                    <a:lnTo>
                      <a:pt x="644" y="364"/>
                    </a:lnTo>
                    <a:lnTo>
                      <a:pt x="649" y="389"/>
                    </a:lnTo>
                    <a:lnTo>
                      <a:pt x="651" y="417"/>
                    </a:lnTo>
                    <a:lnTo>
                      <a:pt x="653" y="444"/>
                    </a:lnTo>
                    <a:lnTo>
                      <a:pt x="651" y="463"/>
                    </a:lnTo>
                    <a:lnTo>
                      <a:pt x="651" y="463"/>
                    </a:lnTo>
                    <a:lnTo>
                      <a:pt x="617" y="463"/>
                    </a:lnTo>
                    <a:lnTo>
                      <a:pt x="579" y="465"/>
                    </a:lnTo>
                    <a:lnTo>
                      <a:pt x="536" y="465"/>
                    </a:lnTo>
                    <a:lnTo>
                      <a:pt x="492" y="466"/>
                    </a:lnTo>
                    <a:lnTo>
                      <a:pt x="444" y="468"/>
                    </a:lnTo>
                    <a:lnTo>
                      <a:pt x="395" y="469"/>
                    </a:lnTo>
                    <a:lnTo>
                      <a:pt x="345" y="472"/>
                    </a:lnTo>
                    <a:lnTo>
                      <a:pt x="296" y="475"/>
                    </a:lnTo>
                    <a:lnTo>
                      <a:pt x="249" y="479"/>
                    </a:lnTo>
                    <a:lnTo>
                      <a:pt x="202" y="482"/>
                    </a:lnTo>
                    <a:lnTo>
                      <a:pt x="159" y="488"/>
                    </a:lnTo>
                    <a:lnTo>
                      <a:pt x="117" y="493"/>
                    </a:lnTo>
                    <a:lnTo>
                      <a:pt x="82" y="500"/>
                    </a:lnTo>
                    <a:lnTo>
                      <a:pt x="49" y="508"/>
                    </a:lnTo>
                    <a:lnTo>
                      <a:pt x="24" y="515"/>
                    </a:lnTo>
                    <a:lnTo>
                      <a:pt x="5" y="524"/>
                    </a:lnTo>
                    <a:lnTo>
                      <a:pt x="3" y="508"/>
                    </a:lnTo>
                    <a:lnTo>
                      <a:pt x="2" y="484"/>
                    </a:lnTo>
                    <a:lnTo>
                      <a:pt x="0" y="454"/>
                    </a:lnTo>
                    <a:lnTo>
                      <a:pt x="0" y="420"/>
                    </a:lnTo>
                    <a:lnTo>
                      <a:pt x="0" y="380"/>
                    </a:lnTo>
                    <a:lnTo>
                      <a:pt x="2" y="341"/>
                    </a:lnTo>
                    <a:lnTo>
                      <a:pt x="5" y="306"/>
                    </a:lnTo>
                    <a:lnTo>
                      <a:pt x="12" y="278"/>
                    </a:lnTo>
                    <a:lnTo>
                      <a:pt x="21" y="252"/>
                    </a:lnTo>
                    <a:lnTo>
                      <a:pt x="33" y="227"/>
                    </a:lnTo>
                    <a:lnTo>
                      <a:pt x="43" y="201"/>
                    </a:lnTo>
                    <a:lnTo>
                      <a:pt x="55" y="174"/>
                    </a:lnTo>
                    <a:lnTo>
                      <a:pt x="65" y="150"/>
                    </a:lnTo>
                    <a:lnTo>
                      <a:pt x="74" y="129"/>
                    </a:lnTo>
                    <a:lnTo>
                      <a:pt x="82" y="114"/>
                    </a:lnTo>
                    <a:lnTo>
                      <a:pt x="85" y="104"/>
                    </a:lnTo>
                    <a:lnTo>
                      <a:pt x="91" y="89"/>
                    </a:lnTo>
                    <a:lnTo>
                      <a:pt x="99" y="71"/>
                    </a:lnTo>
                    <a:lnTo>
                      <a:pt x="111" y="60"/>
                    </a:lnTo>
                    <a:lnTo>
                      <a:pt x="122" y="54"/>
                    </a:lnTo>
                    <a:lnTo>
                      <a:pt x="132" y="54"/>
                    </a:lnTo>
                    <a:lnTo>
                      <a:pt x="141" y="51"/>
                    </a:lnTo>
                    <a:lnTo>
                      <a:pt x="151" y="49"/>
                    </a:lnTo>
                    <a:lnTo>
                      <a:pt x="160" y="45"/>
                    </a:lnTo>
                    <a:lnTo>
                      <a:pt x="168" y="42"/>
                    </a:lnTo>
                    <a:lnTo>
                      <a:pt x="175" y="37"/>
                    </a:lnTo>
                    <a:lnTo>
                      <a:pt x="182" y="34"/>
                    </a:lnTo>
                    <a:lnTo>
                      <a:pt x="188" y="31"/>
                    </a:lnTo>
                    <a:lnTo>
                      <a:pt x="194" y="28"/>
                    </a:lnTo>
                    <a:lnTo>
                      <a:pt x="202" y="27"/>
                    </a:lnTo>
                    <a:lnTo>
                      <a:pt x="210" y="25"/>
                    </a:lnTo>
                    <a:lnTo>
                      <a:pt x="218" y="24"/>
                    </a:lnTo>
                    <a:lnTo>
                      <a:pt x="225" y="22"/>
                    </a:lnTo>
                    <a:lnTo>
                      <a:pt x="233" y="22"/>
                    </a:lnTo>
                    <a:lnTo>
                      <a:pt x="240" y="21"/>
                    </a:lnTo>
                    <a:lnTo>
                      <a:pt x="244" y="18"/>
                    </a:lnTo>
                    <a:lnTo>
                      <a:pt x="250" y="15"/>
                    </a:lnTo>
                    <a:lnTo>
                      <a:pt x="258" y="12"/>
                    </a:lnTo>
                    <a:lnTo>
                      <a:pt x="267" y="8"/>
                    </a:lnTo>
                    <a:lnTo>
                      <a:pt x="276" y="5"/>
                    </a:lnTo>
                    <a:lnTo>
                      <a:pt x="284" y="2"/>
                    </a:lnTo>
                    <a:lnTo>
                      <a:pt x="292" y="0"/>
                    </a:lnTo>
                    <a:lnTo>
                      <a:pt x="295" y="2"/>
                    </a:lnTo>
                    <a:lnTo>
                      <a:pt x="296" y="5"/>
                    </a:lnTo>
                    <a:lnTo>
                      <a:pt x="295" y="15"/>
                    </a:lnTo>
                    <a:lnTo>
                      <a:pt x="293" y="22"/>
                    </a:lnTo>
                    <a:lnTo>
                      <a:pt x="293" y="31"/>
                    </a:lnTo>
                    <a:lnTo>
                      <a:pt x="293" y="37"/>
                    </a:lnTo>
                    <a:lnTo>
                      <a:pt x="302" y="46"/>
                    </a:lnTo>
                    <a:lnTo>
                      <a:pt x="314" y="57"/>
                    </a:lnTo>
                    <a:lnTo>
                      <a:pt x="327" y="68"/>
                    </a:lnTo>
                    <a:lnTo>
                      <a:pt x="342" y="80"/>
                    </a:lnTo>
                    <a:lnTo>
                      <a:pt x="355" y="92"/>
                    </a:lnTo>
                    <a:lnTo>
                      <a:pt x="367" y="103"/>
                    </a:lnTo>
                    <a:lnTo>
                      <a:pt x="376" y="109"/>
                    </a:lnTo>
                    <a:lnTo>
                      <a:pt x="381" y="113"/>
                    </a:lnTo>
                    <a:lnTo>
                      <a:pt x="385" y="114"/>
                    </a:lnTo>
                    <a:lnTo>
                      <a:pt x="391" y="113"/>
                    </a:lnTo>
                    <a:lnTo>
                      <a:pt x="397" y="111"/>
                    </a:lnTo>
                    <a:lnTo>
                      <a:pt x="401" y="109"/>
                    </a:lnTo>
                    <a:lnTo>
                      <a:pt x="406" y="103"/>
                    </a:lnTo>
                    <a:lnTo>
                      <a:pt x="412" y="92"/>
                    </a:lnTo>
                    <a:lnTo>
                      <a:pt x="418" y="83"/>
                    </a:lnTo>
                    <a:lnTo>
                      <a:pt x="424" y="79"/>
                    </a:lnTo>
                    <a:lnTo>
                      <a:pt x="434" y="77"/>
                    </a:lnTo>
                    <a:lnTo>
                      <a:pt x="446" y="76"/>
                    </a:lnTo>
                    <a:lnTo>
                      <a:pt x="455" y="74"/>
                    </a:lnTo>
                    <a:lnTo>
                      <a:pt x="462" y="71"/>
                    </a:lnTo>
                    <a:close/>
                  </a:path>
                </a:pathLst>
              </a:custGeom>
              <a:solidFill>
                <a:srgbClr val="7C3F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237">
                <a:extLst>
                  <a:ext uri="{FF2B5EF4-FFF2-40B4-BE49-F238E27FC236}">
                    <a16:creationId xmlns:a16="http://schemas.microsoft.com/office/drawing/2014/main" id="{7FF7AE50-721E-3541-AE4E-0C51A7804E23}"/>
                  </a:ext>
                </a:extLst>
              </p:cNvPr>
              <p:cNvSpPr>
                <a:spLocks/>
              </p:cNvSpPr>
              <p:nvPr/>
            </p:nvSpPr>
            <p:spPr bwMode="auto">
              <a:xfrm>
                <a:off x="740" y="1231"/>
                <a:ext cx="29" cy="39"/>
              </a:xfrm>
              <a:custGeom>
                <a:avLst/>
                <a:gdLst/>
                <a:ahLst/>
                <a:cxnLst>
                  <a:cxn ang="0">
                    <a:pos x="88" y="117"/>
                  </a:cxn>
                  <a:cxn ang="0">
                    <a:pos x="83" y="113"/>
                  </a:cxn>
                  <a:cxn ang="0">
                    <a:pos x="74" y="107"/>
                  </a:cxn>
                  <a:cxn ang="0">
                    <a:pos x="62" y="96"/>
                  </a:cxn>
                  <a:cxn ang="0">
                    <a:pos x="49" y="84"/>
                  </a:cxn>
                  <a:cxn ang="0">
                    <a:pos x="34" y="72"/>
                  </a:cxn>
                  <a:cxn ang="0">
                    <a:pos x="21" y="61"/>
                  </a:cxn>
                  <a:cxn ang="0">
                    <a:pos x="9" y="50"/>
                  </a:cxn>
                  <a:cxn ang="0">
                    <a:pos x="0" y="41"/>
                  </a:cxn>
                  <a:cxn ang="0">
                    <a:pos x="0" y="35"/>
                  </a:cxn>
                  <a:cxn ang="0">
                    <a:pos x="0" y="26"/>
                  </a:cxn>
                  <a:cxn ang="0">
                    <a:pos x="2" y="19"/>
                  </a:cxn>
                  <a:cxn ang="0">
                    <a:pos x="3" y="9"/>
                  </a:cxn>
                  <a:cxn ang="0">
                    <a:pos x="9" y="7"/>
                  </a:cxn>
                  <a:cxn ang="0">
                    <a:pos x="15" y="6"/>
                  </a:cxn>
                  <a:cxn ang="0">
                    <a:pos x="18" y="3"/>
                  </a:cxn>
                  <a:cxn ang="0">
                    <a:pos x="20" y="0"/>
                  </a:cxn>
                  <a:cxn ang="0">
                    <a:pos x="21" y="12"/>
                  </a:cxn>
                  <a:cxn ang="0">
                    <a:pos x="23" y="22"/>
                  </a:cxn>
                  <a:cxn ang="0">
                    <a:pos x="25" y="32"/>
                  </a:cxn>
                  <a:cxn ang="0">
                    <a:pos x="28" y="40"/>
                  </a:cxn>
                  <a:cxn ang="0">
                    <a:pos x="31" y="44"/>
                  </a:cxn>
                  <a:cxn ang="0">
                    <a:pos x="39" y="53"/>
                  </a:cxn>
                  <a:cxn ang="0">
                    <a:pos x="46" y="65"/>
                  </a:cxn>
                  <a:cxn ang="0">
                    <a:pos x="57" y="77"/>
                  </a:cxn>
                  <a:cxn ang="0">
                    <a:pos x="65" y="90"/>
                  </a:cxn>
                  <a:cxn ang="0">
                    <a:pos x="76" y="102"/>
                  </a:cxn>
                  <a:cxn ang="0">
                    <a:pos x="83" y="111"/>
                  </a:cxn>
                  <a:cxn ang="0">
                    <a:pos x="88" y="117"/>
                  </a:cxn>
                </a:cxnLst>
                <a:rect l="0" t="0" r="r" b="b"/>
                <a:pathLst>
                  <a:path w="88" h="117">
                    <a:moveTo>
                      <a:pt x="88" y="117"/>
                    </a:moveTo>
                    <a:lnTo>
                      <a:pt x="83" y="113"/>
                    </a:lnTo>
                    <a:lnTo>
                      <a:pt x="74" y="107"/>
                    </a:lnTo>
                    <a:lnTo>
                      <a:pt x="62" y="96"/>
                    </a:lnTo>
                    <a:lnTo>
                      <a:pt x="49" y="84"/>
                    </a:lnTo>
                    <a:lnTo>
                      <a:pt x="34" y="72"/>
                    </a:lnTo>
                    <a:lnTo>
                      <a:pt x="21" y="61"/>
                    </a:lnTo>
                    <a:lnTo>
                      <a:pt x="9" y="50"/>
                    </a:lnTo>
                    <a:lnTo>
                      <a:pt x="0" y="41"/>
                    </a:lnTo>
                    <a:lnTo>
                      <a:pt x="0" y="35"/>
                    </a:lnTo>
                    <a:lnTo>
                      <a:pt x="0" y="26"/>
                    </a:lnTo>
                    <a:lnTo>
                      <a:pt x="2" y="19"/>
                    </a:lnTo>
                    <a:lnTo>
                      <a:pt x="3" y="9"/>
                    </a:lnTo>
                    <a:lnTo>
                      <a:pt x="9" y="7"/>
                    </a:lnTo>
                    <a:lnTo>
                      <a:pt x="15" y="6"/>
                    </a:lnTo>
                    <a:lnTo>
                      <a:pt x="18" y="3"/>
                    </a:lnTo>
                    <a:lnTo>
                      <a:pt x="20" y="0"/>
                    </a:lnTo>
                    <a:lnTo>
                      <a:pt x="21" y="12"/>
                    </a:lnTo>
                    <a:lnTo>
                      <a:pt x="23" y="22"/>
                    </a:lnTo>
                    <a:lnTo>
                      <a:pt x="25" y="32"/>
                    </a:lnTo>
                    <a:lnTo>
                      <a:pt x="28" y="40"/>
                    </a:lnTo>
                    <a:lnTo>
                      <a:pt x="31" y="44"/>
                    </a:lnTo>
                    <a:lnTo>
                      <a:pt x="39" y="53"/>
                    </a:lnTo>
                    <a:lnTo>
                      <a:pt x="46" y="65"/>
                    </a:lnTo>
                    <a:lnTo>
                      <a:pt x="57" y="77"/>
                    </a:lnTo>
                    <a:lnTo>
                      <a:pt x="65" y="90"/>
                    </a:lnTo>
                    <a:lnTo>
                      <a:pt x="76" y="102"/>
                    </a:lnTo>
                    <a:lnTo>
                      <a:pt x="83" y="111"/>
                    </a:lnTo>
                    <a:lnTo>
                      <a:pt x="88" y="117"/>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238">
                <a:extLst>
                  <a:ext uri="{FF2B5EF4-FFF2-40B4-BE49-F238E27FC236}">
                    <a16:creationId xmlns:a16="http://schemas.microsoft.com/office/drawing/2014/main" id="{8B12FFB4-D984-854E-8710-B5C5B5390073}"/>
                  </a:ext>
                </a:extLst>
              </p:cNvPr>
              <p:cNvSpPr>
                <a:spLocks/>
              </p:cNvSpPr>
              <p:nvPr/>
            </p:nvSpPr>
            <p:spPr bwMode="auto">
              <a:xfrm>
                <a:off x="740" y="1245"/>
                <a:ext cx="51" cy="145"/>
              </a:xfrm>
              <a:custGeom>
                <a:avLst/>
                <a:gdLst/>
                <a:ahLst/>
                <a:cxnLst>
                  <a:cxn ang="0">
                    <a:pos x="154" y="39"/>
                  </a:cxn>
                  <a:cxn ang="0">
                    <a:pos x="154" y="39"/>
                  </a:cxn>
                  <a:cxn ang="0">
                    <a:pos x="154" y="39"/>
                  </a:cxn>
                  <a:cxn ang="0">
                    <a:pos x="154" y="39"/>
                  </a:cxn>
                  <a:cxn ang="0">
                    <a:pos x="154" y="39"/>
                  </a:cxn>
                  <a:cxn ang="0">
                    <a:pos x="148" y="80"/>
                  </a:cxn>
                  <a:cxn ang="0">
                    <a:pos x="139" y="134"/>
                  </a:cxn>
                  <a:cxn ang="0">
                    <a:pos x="129" y="189"/>
                  </a:cxn>
                  <a:cxn ang="0">
                    <a:pos x="119" y="241"/>
                  </a:cxn>
                  <a:cxn ang="0">
                    <a:pos x="113" y="264"/>
                  </a:cxn>
                  <a:cxn ang="0">
                    <a:pos x="105" y="291"/>
                  </a:cxn>
                  <a:cxn ang="0">
                    <a:pos x="98" y="316"/>
                  </a:cxn>
                  <a:cxn ang="0">
                    <a:pos x="91" y="342"/>
                  </a:cxn>
                  <a:cxn ang="0">
                    <a:pos x="85" y="367"/>
                  </a:cxn>
                  <a:cxn ang="0">
                    <a:pos x="79" y="391"/>
                  </a:cxn>
                  <a:cxn ang="0">
                    <a:pos x="74" y="414"/>
                  </a:cxn>
                  <a:cxn ang="0">
                    <a:pos x="71" y="435"/>
                  </a:cxn>
                  <a:cxn ang="0">
                    <a:pos x="45" y="435"/>
                  </a:cxn>
                  <a:cxn ang="0">
                    <a:pos x="45" y="382"/>
                  </a:cxn>
                  <a:cxn ang="0">
                    <a:pos x="42" y="322"/>
                  </a:cxn>
                  <a:cxn ang="0">
                    <a:pos x="40" y="266"/>
                  </a:cxn>
                  <a:cxn ang="0">
                    <a:pos x="37" y="221"/>
                  </a:cxn>
                  <a:cxn ang="0">
                    <a:pos x="31" y="177"/>
                  </a:cxn>
                  <a:cxn ang="0">
                    <a:pos x="23" y="122"/>
                  </a:cxn>
                  <a:cxn ang="0">
                    <a:pos x="14" y="74"/>
                  </a:cxn>
                  <a:cxn ang="0">
                    <a:pos x="8" y="45"/>
                  </a:cxn>
                  <a:cxn ang="0">
                    <a:pos x="6" y="33"/>
                  </a:cxn>
                  <a:cxn ang="0">
                    <a:pos x="3" y="20"/>
                  </a:cxn>
                  <a:cxn ang="0">
                    <a:pos x="2" y="9"/>
                  </a:cxn>
                  <a:cxn ang="0">
                    <a:pos x="0" y="0"/>
                  </a:cxn>
                  <a:cxn ang="0">
                    <a:pos x="9" y="9"/>
                  </a:cxn>
                  <a:cxn ang="0">
                    <a:pos x="21" y="20"/>
                  </a:cxn>
                  <a:cxn ang="0">
                    <a:pos x="34" y="31"/>
                  </a:cxn>
                  <a:cxn ang="0">
                    <a:pos x="49" y="43"/>
                  </a:cxn>
                  <a:cxn ang="0">
                    <a:pos x="62" y="55"/>
                  </a:cxn>
                  <a:cxn ang="0">
                    <a:pos x="74" y="66"/>
                  </a:cxn>
                  <a:cxn ang="0">
                    <a:pos x="83" y="72"/>
                  </a:cxn>
                  <a:cxn ang="0">
                    <a:pos x="88" y="76"/>
                  </a:cxn>
                  <a:cxn ang="0">
                    <a:pos x="92" y="77"/>
                  </a:cxn>
                  <a:cxn ang="0">
                    <a:pos x="98" y="76"/>
                  </a:cxn>
                  <a:cxn ang="0">
                    <a:pos x="104" y="74"/>
                  </a:cxn>
                  <a:cxn ang="0">
                    <a:pos x="108" y="72"/>
                  </a:cxn>
                  <a:cxn ang="0">
                    <a:pos x="113" y="66"/>
                  </a:cxn>
                  <a:cxn ang="0">
                    <a:pos x="119" y="55"/>
                  </a:cxn>
                  <a:cxn ang="0">
                    <a:pos x="125" y="46"/>
                  </a:cxn>
                  <a:cxn ang="0">
                    <a:pos x="131" y="42"/>
                  </a:cxn>
                  <a:cxn ang="0">
                    <a:pos x="136" y="40"/>
                  </a:cxn>
                  <a:cxn ang="0">
                    <a:pos x="142" y="40"/>
                  </a:cxn>
                  <a:cxn ang="0">
                    <a:pos x="148" y="40"/>
                  </a:cxn>
                  <a:cxn ang="0">
                    <a:pos x="154" y="39"/>
                  </a:cxn>
                  <a:cxn ang="0">
                    <a:pos x="154" y="39"/>
                  </a:cxn>
                </a:cxnLst>
                <a:rect l="0" t="0" r="r" b="b"/>
                <a:pathLst>
                  <a:path w="154" h="435">
                    <a:moveTo>
                      <a:pt x="154" y="39"/>
                    </a:moveTo>
                    <a:lnTo>
                      <a:pt x="154" y="39"/>
                    </a:lnTo>
                    <a:lnTo>
                      <a:pt x="154" y="39"/>
                    </a:lnTo>
                    <a:lnTo>
                      <a:pt x="154" y="39"/>
                    </a:lnTo>
                    <a:lnTo>
                      <a:pt x="154" y="39"/>
                    </a:lnTo>
                    <a:lnTo>
                      <a:pt x="148" y="80"/>
                    </a:lnTo>
                    <a:lnTo>
                      <a:pt x="139" y="134"/>
                    </a:lnTo>
                    <a:lnTo>
                      <a:pt x="129" y="189"/>
                    </a:lnTo>
                    <a:lnTo>
                      <a:pt x="119" y="241"/>
                    </a:lnTo>
                    <a:lnTo>
                      <a:pt x="113" y="264"/>
                    </a:lnTo>
                    <a:lnTo>
                      <a:pt x="105" y="291"/>
                    </a:lnTo>
                    <a:lnTo>
                      <a:pt x="98" y="316"/>
                    </a:lnTo>
                    <a:lnTo>
                      <a:pt x="91" y="342"/>
                    </a:lnTo>
                    <a:lnTo>
                      <a:pt x="85" y="367"/>
                    </a:lnTo>
                    <a:lnTo>
                      <a:pt x="79" y="391"/>
                    </a:lnTo>
                    <a:lnTo>
                      <a:pt x="74" y="414"/>
                    </a:lnTo>
                    <a:lnTo>
                      <a:pt x="71" y="435"/>
                    </a:lnTo>
                    <a:lnTo>
                      <a:pt x="45" y="435"/>
                    </a:lnTo>
                    <a:lnTo>
                      <a:pt x="45" y="382"/>
                    </a:lnTo>
                    <a:lnTo>
                      <a:pt x="42" y="322"/>
                    </a:lnTo>
                    <a:lnTo>
                      <a:pt x="40" y="266"/>
                    </a:lnTo>
                    <a:lnTo>
                      <a:pt x="37" y="221"/>
                    </a:lnTo>
                    <a:lnTo>
                      <a:pt x="31" y="177"/>
                    </a:lnTo>
                    <a:lnTo>
                      <a:pt x="23" y="122"/>
                    </a:lnTo>
                    <a:lnTo>
                      <a:pt x="14" y="74"/>
                    </a:lnTo>
                    <a:lnTo>
                      <a:pt x="8" y="45"/>
                    </a:lnTo>
                    <a:lnTo>
                      <a:pt x="6" y="33"/>
                    </a:lnTo>
                    <a:lnTo>
                      <a:pt x="3" y="20"/>
                    </a:lnTo>
                    <a:lnTo>
                      <a:pt x="2" y="9"/>
                    </a:lnTo>
                    <a:lnTo>
                      <a:pt x="0" y="0"/>
                    </a:lnTo>
                    <a:lnTo>
                      <a:pt x="9" y="9"/>
                    </a:lnTo>
                    <a:lnTo>
                      <a:pt x="21" y="20"/>
                    </a:lnTo>
                    <a:lnTo>
                      <a:pt x="34" y="31"/>
                    </a:lnTo>
                    <a:lnTo>
                      <a:pt x="49" y="43"/>
                    </a:lnTo>
                    <a:lnTo>
                      <a:pt x="62" y="55"/>
                    </a:lnTo>
                    <a:lnTo>
                      <a:pt x="74" y="66"/>
                    </a:lnTo>
                    <a:lnTo>
                      <a:pt x="83" y="72"/>
                    </a:lnTo>
                    <a:lnTo>
                      <a:pt x="88" y="76"/>
                    </a:lnTo>
                    <a:lnTo>
                      <a:pt x="92" y="77"/>
                    </a:lnTo>
                    <a:lnTo>
                      <a:pt x="98" y="76"/>
                    </a:lnTo>
                    <a:lnTo>
                      <a:pt x="104" y="74"/>
                    </a:lnTo>
                    <a:lnTo>
                      <a:pt x="108" y="72"/>
                    </a:lnTo>
                    <a:lnTo>
                      <a:pt x="113" y="66"/>
                    </a:lnTo>
                    <a:lnTo>
                      <a:pt x="119" y="55"/>
                    </a:lnTo>
                    <a:lnTo>
                      <a:pt x="125" y="46"/>
                    </a:lnTo>
                    <a:lnTo>
                      <a:pt x="131" y="42"/>
                    </a:lnTo>
                    <a:lnTo>
                      <a:pt x="136" y="40"/>
                    </a:lnTo>
                    <a:lnTo>
                      <a:pt x="142" y="40"/>
                    </a:lnTo>
                    <a:lnTo>
                      <a:pt x="148" y="40"/>
                    </a:lnTo>
                    <a:lnTo>
                      <a:pt x="154" y="39"/>
                    </a:lnTo>
                    <a:lnTo>
                      <a:pt x="154" y="3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239">
                <a:extLst>
                  <a:ext uri="{FF2B5EF4-FFF2-40B4-BE49-F238E27FC236}">
                    <a16:creationId xmlns:a16="http://schemas.microsoft.com/office/drawing/2014/main" id="{2715076C-77E8-0A4C-85E2-CDE75A7917C6}"/>
                  </a:ext>
                </a:extLst>
              </p:cNvPr>
              <p:cNvSpPr>
                <a:spLocks/>
              </p:cNvSpPr>
              <p:nvPr/>
            </p:nvSpPr>
            <p:spPr bwMode="auto">
              <a:xfrm>
                <a:off x="752" y="1271"/>
                <a:ext cx="26" cy="119"/>
              </a:xfrm>
              <a:custGeom>
                <a:avLst/>
                <a:gdLst/>
                <a:ahLst/>
                <a:cxnLst>
                  <a:cxn ang="0">
                    <a:pos x="73" y="194"/>
                  </a:cxn>
                  <a:cxn ang="0">
                    <a:pos x="61" y="237"/>
                  </a:cxn>
                  <a:cxn ang="0">
                    <a:pos x="49" y="279"/>
                  </a:cxn>
                  <a:cxn ang="0">
                    <a:pos x="40" y="320"/>
                  </a:cxn>
                  <a:cxn ang="0">
                    <a:pos x="34" y="356"/>
                  </a:cxn>
                  <a:cxn ang="0">
                    <a:pos x="8" y="356"/>
                  </a:cxn>
                  <a:cxn ang="0">
                    <a:pos x="8" y="303"/>
                  </a:cxn>
                  <a:cxn ang="0">
                    <a:pos x="5" y="243"/>
                  </a:cxn>
                  <a:cxn ang="0">
                    <a:pos x="3" y="187"/>
                  </a:cxn>
                  <a:cxn ang="0">
                    <a:pos x="0" y="142"/>
                  </a:cxn>
                  <a:cxn ang="0">
                    <a:pos x="11" y="113"/>
                  </a:cxn>
                  <a:cxn ang="0">
                    <a:pos x="20" y="87"/>
                  </a:cxn>
                  <a:cxn ang="0">
                    <a:pos x="27" y="68"/>
                  </a:cxn>
                  <a:cxn ang="0">
                    <a:pos x="30" y="59"/>
                  </a:cxn>
                  <a:cxn ang="0">
                    <a:pos x="28" y="52"/>
                  </a:cxn>
                  <a:cxn ang="0">
                    <a:pos x="24" y="41"/>
                  </a:cxn>
                  <a:cxn ang="0">
                    <a:pos x="20" y="33"/>
                  </a:cxn>
                  <a:cxn ang="0">
                    <a:pos x="18" y="30"/>
                  </a:cxn>
                  <a:cxn ang="0">
                    <a:pos x="25" y="21"/>
                  </a:cxn>
                  <a:cxn ang="0">
                    <a:pos x="34" y="12"/>
                  </a:cxn>
                  <a:cxn ang="0">
                    <a:pos x="45" y="3"/>
                  </a:cxn>
                  <a:cxn ang="0">
                    <a:pos x="51" y="0"/>
                  </a:cxn>
                  <a:cxn ang="0">
                    <a:pos x="55" y="0"/>
                  </a:cxn>
                  <a:cxn ang="0">
                    <a:pos x="58" y="1"/>
                  </a:cxn>
                  <a:cxn ang="0">
                    <a:pos x="60" y="4"/>
                  </a:cxn>
                  <a:cxn ang="0">
                    <a:pos x="60" y="4"/>
                  </a:cxn>
                  <a:cxn ang="0">
                    <a:pos x="77" y="40"/>
                  </a:cxn>
                  <a:cxn ang="0">
                    <a:pos x="74" y="44"/>
                  </a:cxn>
                  <a:cxn ang="0">
                    <a:pos x="71" y="49"/>
                  </a:cxn>
                  <a:cxn ang="0">
                    <a:pos x="67" y="55"/>
                  </a:cxn>
                  <a:cxn ang="0">
                    <a:pos x="65" y="59"/>
                  </a:cxn>
                  <a:cxn ang="0">
                    <a:pos x="67" y="79"/>
                  </a:cxn>
                  <a:cxn ang="0">
                    <a:pos x="68" y="119"/>
                  </a:cxn>
                  <a:cxn ang="0">
                    <a:pos x="70" y="163"/>
                  </a:cxn>
                  <a:cxn ang="0">
                    <a:pos x="71" y="194"/>
                  </a:cxn>
                  <a:cxn ang="0">
                    <a:pos x="73" y="194"/>
                  </a:cxn>
                </a:cxnLst>
                <a:rect l="0" t="0" r="r" b="b"/>
                <a:pathLst>
                  <a:path w="77" h="356">
                    <a:moveTo>
                      <a:pt x="73" y="194"/>
                    </a:moveTo>
                    <a:lnTo>
                      <a:pt x="61" y="237"/>
                    </a:lnTo>
                    <a:lnTo>
                      <a:pt x="49" y="279"/>
                    </a:lnTo>
                    <a:lnTo>
                      <a:pt x="40" y="320"/>
                    </a:lnTo>
                    <a:lnTo>
                      <a:pt x="34" y="356"/>
                    </a:lnTo>
                    <a:lnTo>
                      <a:pt x="8" y="356"/>
                    </a:lnTo>
                    <a:lnTo>
                      <a:pt x="8" y="303"/>
                    </a:lnTo>
                    <a:lnTo>
                      <a:pt x="5" y="243"/>
                    </a:lnTo>
                    <a:lnTo>
                      <a:pt x="3" y="187"/>
                    </a:lnTo>
                    <a:lnTo>
                      <a:pt x="0" y="142"/>
                    </a:lnTo>
                    <a:lnTo>
                      <a:pt x="11" y="113"/>
                    </a:lnTo>
                    <a:lnTo>
                      <a:pt x="20" y="87"/>
                    </a:lnTo>
                    <a:lnTo>
                      <a:pt x="27" y="68"/>
                    </a:lnTo>
                    <a:lnTo>
                      <a:pt x="30" y="59"/>
                    </a:lnTo>
                    <a:lnTo>
                      <a:pt x="28" y="52"/>
                    </a:lnTo>
                    <a:lnTo>
                      <a:pt x="24" y="41"/>
                    </a:lnTo>
                    <a:lnTo>
                      <a:pt x="20" y="33"/>
                    </a:lnTo>
                    <a:lnTo>
                      <a:pt x="18" y="30"/>
                    </a:lnTo>
                    <a:lnTo>
                      <a:pt x="25" y="21"/>
                    </a:lnTo>
                    <a:lnTo>
                      <a:pt x="34" y="12"/>
                    </a:lnTo>
                    <a:lnTo>
                      <a:pt x="45" y="3"/>
                    </a:lnTo>
                    <a:lnTo>
                      <a:pt x="51" y="0"/>
                    </a:lnTo>
                    <a:lnTo>
                      <a:pt x="55" y="0"/>
                    </a:lnTo>
                    <a:lnTo>
                      <a:pt x="58" y="1"/>
                    </a:lnTo>
                    <a:lnTo>
                      <a:pt x="60" y="4"/>
                    </a:lnTo>
                    <a:lnTo>
                      <a:pt x="60" y="4"/>
                    </a:lnTo>
                    <a:lnTo>
                      <a:pt x="77" y="40"/>
                    </a:lnTo>
                    <a:lnTo>
                      <a:pt x="74" y="44"/>
                    </a:lnTo>
                    <a:lnTo>
                      <a:pt x="71" y="49"/>
                    </a:lnTo>
                    <a:lnTo>
                      <a:pt x="67" y="55"/>
                    </a:lnTo>
                    <a:lnTo>
                      <a:pt x="65" y="59"/>
                    </a:lnTo>
                    <a:lnTo>
                      <a:pt x="67" y="79"/>
                    </a:lnTo>
                    <a:lnTo>
                      <a:pt x="68" y="119"/>
                    </a:lnTo>
                    <a:lnTo>
                      <a:pt x="70" y="163"/>
                    </a:lnTo>
                    <a:lnTo>
                      <a:pt x="71" y="194"/>
                    </a:lnTo>
                    <a:lnTo>
                      <a:pt x="73" y="194"/>
                    </a:lnTo>
                    <a:close/>
                  </a:path>
                </a:pathLst>
              </a:custGeom>
              <a:solidFill>
                <a:srgbClr val="CC7F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240">
                <a:extLst>
                  <a:ext uri="{FF2B5EF4-FFF2-40B4-BE49-F238E27FC236}">
                    <a16:creationId xmlns:a16="http://schemas.microsoft.com/office/drawing/2014/main" id="{EC370122-3A1B-C648-9B6B-824E26563532}"/>
                  </a:ext>
                </a:extLst>
              </p:cNvPr>
              <p:cNvSpPr>
                <a:spLocks/>
              </p:cNvSpPr>
              <p:nvPr/>
            </p:nvSpPr>
            <p:spPr bwMode="auto">
              <a:xfrm>
                <a:off x="754" y="1271"/>
                <a:ext cx="24" cy="15"/>
              </a:xfrm>
              <a:custGeom>
                <a:avLst/>
                <a:gdLst/>
                <a:ahLst/>
                <a:cxnLst>
                  <a:cxn ang="0">
                    <a:pos x="72" y="40"/>
                  </a:cxn>
                  <a:cxn ang="0">
                    <a:pos x="55" y="4"/>
                  </a:cxn>
                  <a:cxn ang="0">
                    <a:pos x="55" y="4"/>
                  </a:cxn>
                  <a:cxn ang="0">
                    <a:pos x="53" y="1"/>
                  </a:cxn>
                  <a:cxn ang="0">
                    <a:pos x="50" y="0"/>
                  </a:cxn>
                  <a:cxn ang="0">
                    <a:pos x="46" y="0"/>
                  </a:cxn>
                  <a:cxn ang="0">
                    <a:pos x="40" y="3"/>
                  </a:cxn>
                  <a:cxn ang="0">
                    <a:pos x="32" y="10"/>
                  </a:cxn>
                  <a:cxn ang="0">
                    <a:pos x="22" y="19"/>
                  </a:cxn>
                  <a:cxn ang="0">
                    <a:pos x="13" y="30"/>
                  </a:cxn>
                  <a:cxn ang="0">
                    <a:pos x="9" y="34"/>
                  </a:cxn>
                  <a:cxn ang="0">
                    <a:pos x="6" y="39"/>
                  </a:cxn>
                  <a:cxn ang="0">
                    <a:pos x="3" y="41"/>
                  </a:cxn>
                  <a:cxn ang="0">
                    <a:pos x="0" y="44"/>
                  </a:cxn>
                  <a:cxn ang="0">
                    <a:pos x="4" y="41"/>
                  </a:cxn>
                  <a:cxn ang="0">
                    <a:pos x="10" y="36"/>
                  </a:cxn>
                  <a:cxn ang="0">
                    <a:pos x="18" y="30"/>
                  </a:cxn>
                  <a:cxn ang="0">
                    <a:pos x="25" y="22"/>
                  </a:cxn>
                  <a:cxn ang="0">
                    <a:pos x="31" y="16"/>
                  </a:cxn>
                  <a:cxn ang="0">
                    <a:pos x="37" y="10"/>
                  </a:cxn>
                  <a:cxn ang="0">
                    <a:pos x="43" y="6"/>
                  </a:cxn>
                  <a:cxn ang="0">
                    <a:pos x="46" y="4"/>
                  </a:cxn>
                  <a:cxn ang="0">
                    <a:pos x="52" y="9"/>
                  </a:cxn>
                  <a:cxn ang="0">
                    <a:pos x="59" y="19"/>
                  </a:cxn>
                  <a:cxn ang="0">
                    <a:pos x="66" y="31"/>
                  </a:cxn>
                  <a:cxn ang="0">
                    <a:pos x="72" y="40"/>
                  </a:cxn>
                </a:cxnLst>
                <a:rect l="0" t="0" r="r" b="b"/>
                <a:pathLst>
                  <a:path w="72" h="44">
                    <a:moveTo>
                      <a:pt x="72" y="40"/>
                    </a:moveTo>
                    <a:lnTo>
                      <a:pt x="55" y="4"/>
                    </a:lnTo>
                    <a:lnTo>
                      <a:pt x="55" y="4"/>
                    </a:lnTo>
                    <a:lnTo>
                      <a:pt x="53" y="1"/>
                    </a:lnTo>
                    <a:lnTo>
                      <a:pt x="50" y="0"/>
                    </a:lnTo>
                    <a:lnTo>
                      <a:pt x="46" y="0"/>
                    </a:lnTo>
                    <a:lnTo>
                      <a:pt x="40" y="3"/>
                    </a:lnTo>
                    <a:lnTo>
                      <a:pt x="32" y="10"/>
                    </a:lnTo>
                    <a:lnTo>
                      <a:pt x="22" y="19"/>
                    </a:lnTo>
                    <a:lnTo>
                      <a:pt x="13" y="30"/>
                    </a:lnTo>
                    <a:lnTo>
                      <a:pt x="9" y="34"/>
                    </a:lnTo>
                    <a:lnTo>
                      <a:pt x="6" y="39"/>
                    </a:lnTo>
                    <a:lnTo>
                      <a:pt x="3" y="41"/>
                    </a:lnTo>
                    <a:lnTo>
                      <a:pt x="0" y="44"/>
                    </a:lnTo>
                    <a:lnTo>
                      <a:pt x="4" y="41"/>
                    </a:lnTo>
                    <a:lnTo>
                      <a:pt x="10" y="36"/>
                    </a:lnTo>
                    <a:lnTo>
                      <a:pt x="18" y="30"/>
                    </a:lnTo>
                    <a:lnTo>
                      <a:pt x="25" y="22"/>
                    </a:lnTo>
                    <a:lnTo>
                      <a:pt x="31" y="16"/>
                    </a:lnTo>
                    <a:lnTo>
                      <a:pt x="37" y="10"/>
                    </a:lnTo>
                    <a:lnTo>
                      <a:pt x="43" y="6"/>
                    </a:lnTo>
                    <a:lnTo>
                      <a:pt x="46" y="4"/>
                    </a:lnTo>
                    <a:lnTo>
                      <a:pt x="52" y="9"/>
                    </a:lnTo>
                    <a:lnTo>
                      <a:pt x="59" y="19"/>
                    </a:lnTo>
                    <a:lnTo>
                      <a:pt x="66" y="31"/>
                    </a:lnTo>
                    <a:lnTo>
                      <a:pt x="72" y="40"/>
                    </a:lnTo>
                    <a:close/>
                  </a:path>
                </a:pathLst>
              </a:custGeom>
              <a:solidFill>
                <a:srgbClr val="4C4C4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241">
                <a:extLst>
                  <a:ext uri="{FF2B5EF4-FFF2-40B4-BE49-F238E27FC236}">
                    <a16:creationId xmlns:a16="http://schemas.microsoft.com/office/drawing/2014/main" id="{F520240A-E5FF-BB41-B482-61EC31EADCCD}"/>
                  </a:ext>
                </a:extLst>
              </p:cNvPr>
              <p:cNvSpPr>
                <a:spLocks/>
              </p:cNvSpPr>
              <p:nvPr/>
            </p:nvSpPr>
            <p:spPr bwMode="auto">
              <a:xfrm>
                <a:off x="736" y="1165"/>
                <a:ext cx="71" cy="68"/>
              </a:xfrm>
              <a:custGeom>
                <a:avLst/>
                <a:gdLst/>
                <a:ahLst/>
                <a:cxnLst>
                  <a:cxn ang="0">
                    <a:pos x="199" y="33"/>
                  </a:cxn>
                  <a:cxn ang="0">
                    <a:pos x="209" y="41"/>
                  </a:cxn>
                  <a:cxn ang="0">
                    <a:pos x="212" y="44"/>
                  </a:cxn>
                  <a:cxn ang="0">
                    <a:pos x="208" y="37"/>
                  </a:cxn>
                  <a:cxn ang="0">
                    <a:pos x="205" y="28"/>
                  </a:cxn>
                  <a:cxn ang="0">
                    <a:pos x="194" y="27"/>
                  </a:cxn>
                  <a:cxn ang="0">
                    <a:pos x="184" y="24"/>
                  </a:cxn>
                  <a:cxn ang="0">
                    <a:pos x="169" y="19"/>
                  </a:cxn>
                  <a:cxn ang="0">
                    <a:pos x="153" y="18"/>
                  </a:cxn>
                  <a:cxn ang="0">
                    <a:pos x="141" y="10"/>
                  </a:cxn>
                  <a:cxn ang="0">
                    <a:pos x="128" y="3"/>
                  </a:cxn>
                  <a:cxn ang="0">
                    <a:pos x="110" y="1"/>
                  </a:cxn>
                  <a:cxn ang="0">
                    <a:pos x="100" y="3"/>
                  </a:cxn>
                  <a:cxn ang="0">
                    <a:pos x="91" y="1"/>
                  </a:cxn>
                  <a:cxn ang="0">
                    <a:pos x="73" y="3"/>
                  </a:cxn>
                  <a:cxn ang="0">
                    <a:pos x="51" y="12"/>
                  </a:cxn>
                  <a:cxn ang="0">
                    <a:pos x="15" y="34"/>
                  </a:cxn>
                  <a:cxn ang="0">
                    <a:pos x="8" y="64"/>
                  </a:cxn>
                  <a:cxn ang="0">
                    <a:pos x="6" y="74"/>
                  </a:cxn>
                  <a:cxn ang="0">
                    <a:pos x="5" y="93"/>
                  </a:cxn>
                  <a:cxn ang="0">
                    <a:pos x="0" y="117"/>
                  </a:cxn>
                  <a:cxn ang="0">
                    <a:pos x="6" y="144"/>
                  </a:cxn>
                  <a:cxn ang="0">
                    <a:pos x="8" y="171"/>
                  </a:cxn>
                  <a:cxn ang="0">
                    <a:pos x="29" y="193"/>
                  </a:cxn>
                  <a:cxn ang="0">
                    <a:pos x="45" y="202"/>
                  </a:cxn>
                  <a:cxn ang="0">
                    <a:pos x="43" y="175"/>
                  </a:cxn>
                  <a:cxn ang="0">
                    <a:pos x="45" y="150"/>
                  </a:cxn>
                  <a:cxn ang="0">
                    <a:pos x="63" y="147"/>
                  </a:cxn>
                  <a:cxn ang="0">
                    <a:pos x="80" y="165"/>
                  </a:cxn>
                  <a:cxn ang="0">
                    <a:pos x="100" y="172"/>
                  </a:cxn>
                  <a:cxn ang="0">
                    <a:pos x="110" y="147"/>
                  </a:cxn>
                  <a:cxn ang="0">
                    <a:pos x="123" y="126"/>
                  </a:cxn>
                  <a:cxn ang="0">
                    <a:pos x="122" y="110"/>
                  </a:cxn>
                  <a:cxn ang="0">
                    <a:pos x="117" y="101"/>
                  </a:cxn>
                  <a:cxn ang="0">
                    <a:pos x="113" y="86"/>
                  </a:cxn>
                  <a:cxn ang="0">
                    <a:pos x="100" y="68"/>
                  </a:cxn>
                  <a:cxn ang="0">
                    <a:pos x="100" y="47"/>
                  </a:cxn>
                  <a:cxn ang="0">
                    <a:pos x="104" y="31"/>
                  </a:cxn>
                  <a:cxn ang="0">
                    <a:pos x="100" y="22"/>
                  </a:cxn>
                  <a:cxn ang="0">
                    <a:pos x="120" y="19"/>
                  </a:cxn>
                  <a:cxn ang="0">
                    <a:pos x="138" y="21"/>
                  </a:cxn>
                  <a:cxn ang="0">
                    <a:pos x="146" y="22"/>
                  </a:cxn>
                  <a:cxn ang="0">
                    <a:pos x="151" y="25"/>
                  </a:cxn>
                  <a:cxn ang="0">
                    <a:pos x="160" y="30"/>
                  </a:cxn>
                  <a:cxn ang="0">
                    <a:pos x="171" y="31"/>
                  </a:cxn>
                  <a:cxn ang="0">
                    <a:pos x="178" y="30"/>
                  </a:cxn>
                  <a:cxn ang="0">
                    <a:pos x="190" y="30"/>
                  </a:cxn>
                </a:cxnLst>
                <a:rect l="0" t="0" r="r" b="b"/>
                <a:pathLst>
                  <a:path w="212" h="203">
                    <a:moveTo>
                      <a:pt x="190" y="30"/>
                    </a:moveTo>
                    <a:lnTo>
                      <a:pt x="194" y="31"/>
                    </a:lnTo>
                    <a:lnTo>
                      <a:pt x="199" y="33"/>
                    </a:lnTo>
                    <a:lnTo>
                      <a:pt x="203" y="36"/>
                    </a:lnTo>
                    <a:lnTo>
                      <a:pt x="208" y="40"/>
                    </a:lnTo>
                    <a:lnTo>
                      <a:pt x="209" y="41"/>
                    </a:lnTo>
                    <a:lnTo>
                      <a:pt x="211" y="43"/>
                    </a:lnTo>
                    <a:lnTo>
                      <a:pt x="212" y="44"/>
                    </a:lnTo>
                    <a:lnTo>
                      <a:pt x="212" y="44"/>
                    </a:lnTo>
                    <a:lnTo>
                      <a:pt x="212" y="41"/>
                    </a:lnTo>
                    <a:lnTo>
                      <a:pt x="211" y="39"/>
                    </a:lnTo>
                    <a:lnTo>
                      <a:pt x="208" y="37"/>
                    </a:lnTo>
                    <a:lnTo>
                      <a:pt x="208" y="34"/>
                    </a:lnTo>
                    <a:lnTo>
                      <a:pt x="206" y="31"/>
                    </a:lnTo>
                    <a:lnTo>
                      <a:pt x="205" y="28"/>
                    </a:lnTo>
                    <a:lnTo>
                      <a:pt x="202" y="27"/>
                    </a:lnTo>
                    <a:lnTo>
                      <a:pt x="197" y="27"/>
                    </a:lnTo>
                    <a:lnTo>
                      <a:pt x="194" y="27"/>
                    </a:lnTo>
                    <a:lnTo>
                      <a:pt x="191" y="27"/>
                    </a:lnTo>
                    <a:lnTo>
                      <a:pt x="187" y="25"/>
                    </a:lnTo>
                    <a:lnTo>
                      <a:pt x="184" y="24"/>
                    </a:lnTo>
                    <a:lnTo>
                      <a:pt x="180" y="22"/>
                    </a:lnTo>
                    <a:lnTo>
                      <a:pt x="175" y="21"/>
                    </a:lnTo>
                    <a:lnTo>
                      <a:pt x="169" y="19"/>
                    </a:lnTo>
                    <a:lnTo>
                      <a:pt x="165" y="21"/>
                    </a:lnTo>
                    <a:lnTo>
                      <a:pt x="160" y="21"/>
                    </a:lnTo>
                    <a:lnTo>
                      <a:pt x="153" y="18"/>
                    </a:lnTo>
                    <a:lnTo>
                      <a:pt x="146" y="16"/>
                    </a:lnTo>
                    <a:lnTo>
                      <a:pt x="141" y="15"/>
                    </a:lnTo>
                    <a:lnTo>
                      <a:pt x="141" y="10"/>
                    </a:lnTo>
                    <a:lnTo>
                      <a:pt x="138" y="6"/>
                    </a:lnTo>
                    <a:lnTo>
                      <a:pt x="134" y="4"/>
                    </a:lnTo>
                    <a:lnTo>
                      <a:pt x="128" y="3"/>
                    </a:lnTo>
                    <a:lnTo>
                      <a:pt x="122" y="1"/>
                    </a:lnTo>
                    <a:lnTo>
                      <a:pt x="116" y="1"/>
                    </a:lnTo>
                    <a:lnTo>
                      <a:pt x="110" y="1"/>
                    </a:lnTo>
                    <a:lnTo>
                      <a:pt x="104" y="3"/>
                    </a:lnTo>
                    <a:lnTo>
                      <a:pt x="101" y="4"/>
                    </a:lnTo>
                    <a:lnTo>
                      <a:pt x="100" y="3"/>
                    </a:lnTo>
                    <a:lnTo>
                      <a:pt x="98" y="1"/>
                    </a:lnTo>
                    <a:lnTo>
                      <a:pt x="95" y="0"/>
                    </a:lnTo>
                    <a:lnTo>
                      <a:pt x="91" y="1"/>
                    </a:lnTo>
                    <a:lnTo>
                      <a:pt x="85" y="3"/>
                    </a:lnTo>
                    <a:lnTo>
                      <a:pt x="79" y="3"/>
                    </a:lnTo>
                    <a:lnTo>
                      <a:pt x="73" y="3"/>
                    </a:lnTo>
                    <a:lnTo>
                      <a:pt x="69" y="3"/>
                    </a:lnTo>
                    <a:lnTo>
                      <a:pt x="61" y="7"/>
                    </a:lnTo>
                    <a:lnTo>
                      <a:pt x="51" y="12"/>
                    </a:lnTo>
                    <a:lnTo>
                      <a:pt x="33" y="15"/>
                    </a:lnTo>
                    <a:lnTo>
                      <a:pt x="23" y="21"/>
                    </a:lnTo>
                    <a:lnTo>
                      <a:pt x="15" y="34"/>
                    </a:lnTo>
                    <a:lnTo>
                      <a:pt x="12" y="50"/>
                    </a:lnTo>
                    <a:lnTo>
                      <a:pt x="9" y="59"/>
                    </a:lnTo>
                    <a:lnTo>
                      <a:pt x="8" y="64"/>
                    </a:lnTo>
                    <a:lnTo>
                      <a:pt x="6" y="68"/>
                    </a:lnTo>
                    <a:lnTo>
                      <a:pt x="6" y="73"/>
                    </a:lnTo>
                    <a:lnTo>
                      <a:pt x="6" y="74"/>
                    </a:lnTo>
                    <a:lnTo>
                      <a:pt x="8" y="80"/>
                    </a:lnTo>
                    <a:lnTo>
                      <a:pt x="8" y="86"/>
                    </a:lnTo>
                    <a:lnTo>
                      <a:pt x="5" y="93"/>
                    </a:lnTo>
                    <a:lnTo>
                      <a:pt x="2" y="99"/>
                    </a:lnTo>
                    <a:lnTo>
                      <a:pt x="0" y="107"/>
                    </a:lnTo>
                    <a:lnTo>
                      <a:pt x="0" y="117"/>
                    </a:lnTo>
                    <a:lnTo>
                      <a:pt x="3" y="128"/>
                    </a:lnTo>
                    <a:lnTo>
                      <a:pt x="6" y="138"/>
                    </a:lnTo>
                    <a:lnTo>
                      <a:pt x="6" y="144"/>
                    </a:lnTo>
                    <a:lnTo>
                      <a:pt x="6" y="148"/>
                    </a:lnTo>
                    <a:lnTo>
                      <a:pt x="5" y="156"/>
                    </a:lnTo>
                    <a:lnTo>
                      <a:pt x="8" y="171"/>
                    </a:lnTo>
                    <a:lnTo>
                      <a:pt x="14" y="179"/>
                    </a:lnTo>
                    <a:lnTo>
                      <a:pt x="21" y="187"/>
                    </a:lnTo>
                    <a:lnTo>
                      <a:pt x="29" y="193"/>
                    </a:lnTo>
                    <a:lnTo>
                      <a:pt x="32" y="199"/>
                    </a:lnTo>
                    <a:lnTo>
                      <a:pt x="39" y="203"/>
                    </a:lnTo>
                    <a:lnTo>
                      <a:pt x="45" y="202"/>
                    </a:lnTo>
                    <a:lnTo>
                      <a:pt x="48" y="196"/>
                    </a:lnTo>
                    <a:lnTo>
                      <a:pt x="48" y="184"/>
                    </a:lnTo>
                    <a:lnTo>
                      <a:pt x="43" y="175"/>
                    </a:lnTo>
                    <a:lnTo>
                      <a:pt x="40" y="166"/>
                    </a:lnTo>
                    <a:lnTo>
                      <a:pt x="42" y="157"/>
                    </a:lnTo>
                    <a:lnTo>
                      <a:pt x="45" y="150"/>
                    </a:lnTo>
                    <a:lnTo>
                      <a:pt x="49" y="145"/>
                    </a:lnTo>
                    <a:lnTo>
                      <a:pt x="57" y="145"/>
                    </a:lnTo>
                    <a:lnTo>
                      <a:pt x="63" y="147"/>
                    </a:lnTo>
                    <a:lnTo>
                      <a:pt x="72" y="150"/>
                    </a:lnTo>
                    <a:lnTo>
                      <a:pt x="76" y="156"/>
                    </a:lnTo>
                    <a:lnTo>
                      <a:pt x="80" y="165"/>
                    </a:lnTo>
                    <a:lnTo>
                      <a:pt x="86" y="172"/>
                    </a:lnTo>
                    <a:lnTo>
                      <a:pt x="94" y="175"/>
                    </a:lnTo>
                    <a:lnTo>
                      <a:pt x="100" y="172"/>
                    </a:lnTo>
                    <a:lnTo>
                      <a:pt x="106" y="163"/>
                    </a:lnTo>
                    <a:lnTo>
                      <a:pt x="109" y="154"/>
                    </a:lnTo>
                    <a:lnTo>
                      <a:pt x="110" y="147"/>
                    </a:lnTo>
                    <a:lnTo>
                      <a:pt x="116" y="139"/>
                    </a:lnTo>
                    <a:lnTo>
                      <a:pt x="120" y="133"/>
                    </a:lnTo>
                    <a:lnTo>
                      <a:pt x="123" y="126"/>
                    </a:lnTo>
                    <a:lnTo>
                      <a:pt x="125" y="119"/>
                    </a:lnTo>
                    <a:lnTo>
                      <a:pt x="125" y="114"/>
                    </a:lnTo>
                    <a:lnTo>
                      <a:pt x="122" y="110"/>
                    </a:lnTo>
                    <a:lnTo>
                      <a:pt x="119" y="107"/>
                    </a:lnTo>
                    <a:lnTo>
                      <a:pt x="117" y="104"/>
                    </a:lnTo>
                    <a:lnTo>
                      <a:pt x="117" y="101"/>
                    </a:lnTo>
                    <a:lnTo>
                      <a:pt x="117" y="96"/>
                    </a:lnTo>
                    <a:lnTo>
                      <a:pt x="116" y="92"/>
                    </a:lnTo>
                    <a:lnTo>
                      <a:pt x="113" y="86"/>
                    </a:lnTo>
                    <a:lnTo>
                      <a:pt x="109" y="82"/>
                    </a:lnTo>
                    <a:lnTo>
                      <a:pt x="104" y="76"/>
                    </a:lnTo>
                    <a:lnTo>
                      <a:pt x="100" y="68"/>
                    </a:lnTo>
                    <a:lnTo>
                      <a:pt x="98" y="59"/>
                    </a:lnTo>
                    <a:lnTo>
                      <a:pt x="98" y="55"/>
                    </a:lnTo>
                    <a:lnTo>
                      <a:pt x="100" y="47"/>
                    </a:lnTo>
                    <a:lnTo>
                      <a:pt x="103" y="40"/>
                    </a:lnTo>
                    <a:lnTo>
                      <a:pt x="104" y="34"/>
                    </a:lnTo>
                    <a:lnTo>
                      <a:pt x="104" y="31"/>
                    </a:lnTo>
                    <a:lnTo>
                      <a:pt x="104" y="27"/>
                    </a:lnTo>
                    <a:lnTo>
                      <a:pt x="103" y="24"/>
                    </a:lnTo>
                    <a:lnTo>
                      <a:pt x="100" y="22"/>
                    </a:lnTo>
                    <a:lnTo>
                      <a:pt x="101" y="19"/>
                    </a:lnTo>
                    <a:lnTo>
                      <a:pt x="110" y="19"/>
                    </a:lnTo>
                    <a:lnTo>
                      <a:pt x="120" y="19"/>
                    </a:lnTo>
                    <a:lnTo>
                      <a:pt x="129" y="21"/>
                    </a:lnTo>
                    <a:lnTo>
                      <a:pt x="135" y="21"/>
                    </a:lnTo>
                    <a:lnTo>
                      <a:pt x="138" y="21"/>
                    </a:lnTo>
                    <a:lnTo>
                      <a:pt x="140" y="21"/>
                    </a:lnTo>
                    <a:lnTo>
                      <a:pt x="143" y="21"/>
                    </a:lnTo>
                    <a:lnTo>
                      <a:pt x="146" y="22"/>
                    </a:lnTo>
                    <a:lnTo>
                      <a:pt x="147" y="22"/>
                    </a:lnTo>
                    <a:lnTo>
                      <a:pt x="150" y="24"/>
                    </a:lnTo>
                    <a:lnTo>
                      <a:pt x="151" y="25"/>
                    </a:lnTo>
                    <a:lnTo>
                      <a:pt x="154" y="28"/>
                    </a:lnTo>
                    <a:lnTo>
                      <a:pt x="157" y="30"/>
                    </a:lnTo>
                    <a:lnTo>
                      <a:pt x="160" y="30"/>
                    </a:lnTo>
                    <a:lnTo>
                      <a:pt x="166" y="31"/>
                    </a:lnTo>
                    <a:lnTo>
                      <a:pt x="169" y="31"/>
                    </a:lnTo>
                    <a:lnTo>
                      <a:pt x="171" y="31"/>
                    </a:lnTo>
                    <a:lnTo>
                      <a:pt x="174" y="31"/>
                    </a:lnTo>
                    <a:lnTo>
                      <a:pt x="175" y="31"/>
                    </a:lnTo>
                    <a:lnTo>
                      <a:pt x="178" y="30"/>
                    </a:lnTo>
                    <a:lnTo>
                      <a:pt x="183" y="30"/>
                    </a:lnTo>
                    <a:lnTo>
                      <a:pt x="187" y="30"/>
                    </a:lnTo>
                    <a:lnTo>
                      <a:pt x="190" y="30"/>
                    </a:lnTo>
                    <a:close/>
                  </a:path>
                </a:pathLst>
              </a:custGeom>
              <a:solidFill>
                <a:srgbClr val="33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242">
                <a:extLst>
                  <a:ext uri="{FF2B5EF4-FFF2-40B4-BE49-F238E27FC236}">
                    <a16:creationId xmlns:a16="http://schemas.microsoft.com/office/drawing/2014/main" id="{6E89E779-E5CD-3048-83BF-DDF1F95A447A}"/>
                  </a:ext>
                </a:extLst>
              </p:cNvPr>
              <p:cNvSpPr>
                <a:spLocks/>
              </p:cNvSpPr>
              <p:nvPr/>
            </p:nvSpPr>
            <p:spPr bwMode="auto">
              <a:xfrm>
                <a:off x="642" y="1233"/>
                <a:ext cx="99" cy="140"/>
              </a:xfrm>
              <a:custGeom>
                <a:avLst/>
                <a:gdLst/>
                <a:ahLst/>
                <a:cxnLst>
                  <a:cxn ang="0">
                    <a:pos x="287" y="15"/>
                  </a:cxn>
                  <a:cxn ang="0">
                    <a:pos x="279" y="27"/>
                  </a:cxn>
                  <a:cxn ang="0">
                    <a:pos x="271" y="31"/>
                  </a:cxn>
                  <a:cxn ang="0">
                    <a:pos x="256" y="40"/>
                  </a:cxn>
                  <a:cxn ang="0">
                    <a:pos x="249" y="40"/>
                  </a:cxn>
                  <a:cxn ang="0">
                    <a:pos x="244" y="34"/>
                  </a:cxn>
                  <a:cxn ang="0">
                    <a:pos x="236" y="37"/>
                  </a:cxn>
                  <a:cxn ang="0">
                    <a:pos x="218" y="42"/>
                  </a:cxn>
                  <a:cxn ang="0">
                    <a:pos x="202" y="48"/>
                  </a:cxn>
                  <a:cxn ang="0">
                    <a:pos x="176" y="54"/>
                  </a:cxn>
                  <a:cxn ang="0">
                    <a:pos x="165" y="60"/>
                  </a:cxn>
                  <a:cxn ang="0">
                    <a:pos x="153" y="66"/>
                  </a:cxn>
                  <a:cxn ang="0">
                    <a:pos x="145" y="70"/>
                  </a:cxn>
                  <a:cxn ang="0">
                    <a:pos x="138" y="76"/>
                  </a:cxn>
                  <a:cxn ang="0">
                    <a:pos x="129" y="73"/>
                  </a:cxn>
                  <a:cxn ang="0">
                    <a:pos x="116" y="70"/>
                  </a:cxn>
                  <a:cxn ang="0">
                    <a:pos x="108" y="83"/>
                  </a:cxn>
                  <a:cxn ang="0">
                    <a:pos x="102" y="116"/>
                  </a:cxn>
                  <a:cxn ang="0">
                    <a:pos x="102" y="140"/>
                  </a:cxn>
                  <a:cxn ang="0">
                    <a:pos x="82" y="172"/>
                  </a:cxn>
                  <a:cxn ang="0">
                    <a:pos x="67" y="203"/>
                  </a:cxn>
                  <a:cxn ang="0">
                    <a:pos x="46" y="248"/>
                  </a:cxn>
                  <a:cxn ang="0">
                    <a:pos x="34" y="288"/>
                  </a:cxn>
                  <a:cxn ang="0">
                    <a:pos x="8" y="365"/>
                  </a:cxn>
                  <a:cxn ang="0">
                    <a:pos x="0" y="380"/>
                  </a:cxn>
                  <a:cxn ang="0">
                    <a:pos x="5" y="306"/>
                  </a:cxn>
                  <a:cxn ang="0">
                    <a:pos x="21" y="252"/>
                  </a:cxn>
                  <a:cxn ang="0">
                    <a:pos x="43" y="201"/>
                  </a:cxn>
                  <a:cxn ang="0">
                    <a:pos x="65" y="150"/>
                  </a:cxn>
                  <a:cxn ang="0">
                    <a:pos x="82" y="114"/>
                  </a:cxn>
                  <a:cxn ang="0">
                    <a:pos x="91" y="89"/>
                  </a:cxn>
                  <a:cxn ang="0">
                    <a:pos x="111" y="60"/>
                  </a:cxn>
                  <a:cxn ang="0">
                    <a:pos x="132" y="54"/>
                  </a:cxn>
                  <a:cxn ang="0">
                    <a:pos x="151" y="49"/>
                  </a:cxn>
                  <a:cxn ang="0">
                    <a:pos x="168" y="42"/>
                  </a:cxn>
                  <a:cxn ang="0">
                    <a:pos x="182" y="34"/>
                  </a:cxn>
                  <a:cxn ang="0">
                    <a:pos x="194" y="28"/>
                  </a:cxn>
                  <a:cxn ang="0">
                    <a:pos x="210" y="25"/>
                  </a:cxn>
                  <a:cxn ang="0">
                    <a:pos x="225" y="22"/>
                  </a:cxn>
                  <a:cxn ang="0">
                    <a:pos x="240" y="21"/>
                  </a:cxn>
                  <a:cxn ang="0">
                    <a:pos x="250" y="15"/>
                  </a:cxn>
                  <a:cxn ang="0">
                    <a:pos x="267" y="8"/>
                  </a:cxn>
                  <a:cxn ang="0">
                    <a:pos x="284" y="2"/>
                  </a:cxn>
                  <a:cxn ang="0">
                    <a:pos x="295" y="2"/>
                  </a:cxn>
                </a:cxnLst>
                <a:rect l="0" t="0" r="r" b="b"/>
                <a:pathLst>
                  <a:path w="296" h="420">
                    <a:moveTo>
                      <a:pt x="296" y="5"/>
                    </a:moveTo>
                    <a:lnTo>
                      <a:pt x="287" y="15"/>
                    </a:lnTo>
                    <a:lnTo>
                      <a:pt x="283" y="22"/>
                    </a:lnTo>
                    <a:lnTo>
                      <a:pt x="279" y="27"/>
                    </a:lnTo>
                    <a:lnTo>
                      <a:pt x="277" y="28"/>
                    </a:lnTo>
                    <a:lnTo>
                      <a:pt x="271" y="31"/>
                    </a:lnTo>
                    <a:lnTo>
                      <a:pt x="264" y="37"/>
                    </a:lnTo>
                    <a:lnTo>
                      <a:pt x="256" y="40"/>
                    </a:lnTo>
                    <a:lnTo>
                      <a:pt x="252" y="42"/>
                    </a:lnTo>
                    <a:lnTo>
                      <a:pt x="249" y="40"/>
                    </a:lnTo>
                    <a:lnTo>
                      <a:pt x="247" y="37"/>
                    </a:lnTo>
                    <a:lnTo>
                      <a:pt x="244" y="34"/>
                    </a:lnTo>
                    <a:lnTo>
                      <a:pt x="243" y="31"/>
                    </a:lnTo>
                    <a:lnTo>
                      <a:pt x="236" y="37"/>
                    </a:lnTo>
                    <a:lnTo>
                      <a:pt x="227" y="40"/>
                    </a:lnTo>
                    <a:lnTo>
                      <a:pt x="218" y="42"/>
                    </a:lnTo>
                    <a:lnTo>
                      <a:pt x="210" y="45"/>
                    </a:lnTo>
                    <a:lnTo>
                      <a:pt x="202" y="48"/>
                    </a:lnTo>
                    <a:lnTo>
                      <a:pt x="188" y="51"/>
                    </a:lnTo>
                    <a:lnTo>
                      <a:pt x="176" y="54"/>
                    </a:lnTo>
                    <a:lnTo>
                      <a:pt x="169" y="57"/>
                    </a:lnTo>
                    <a:lnTo>
                      <a:pt x="165" y="60"/>
                    </a:lnTo>
                    <a:lnTo>
                      <a:pt x="159" y="63"/>
                    </a:lnTo>
                    <a:lnTo>
                      <a:pt x="153" y="66"/>
                    </a:lnTo>
                    <a:lnTo>
                      <a:pt x="148" y="68"/>
                    </a:lnTo>
                    <a:lnTo>
                      <a:pt x="145" y="70"/>
                    </a:lnTo>
                    <a:lnTo>
                      <a:pt x="142" y="73"/>
                    </a:lnTo>
                    <a:lnTo>
                      <a:pt x="138" y="76"/>
                    </a:lnTo>
                    <a:lnTo>
                      <a:pt x="135" y="79"/>
                    </a:lnTo>
                    <a:lnTo>
                      <a:pt x="129" y="73"/>
                    </a:lnTo>
                    <a:lnTo>
                      <a:pt x="123" y="70"/>
                    </a:lnTo>
                    <a:lnTo>
                      <a:pt x="116" y="70"/>
                    </a:lnTo>
                    <a:lnTo>
                      <a:pt x="110" y="70"/>
                    </a:lnTo>
                    <a:lnTo>
                      <a:pt x="108" y="83"/>
                    </a:lnTo>
                    <a:lnTo>
                      <a:pt x="105" y="100"/>
                    </a:lnTo>
                    <a:lnTo>
                      <a:pt x="102" y="116"/>
                    </a:lnTo>
                    <a:lnTo>
                      <a:pt x="104" y="128"/>
                    </a:lnTo>
                    <a:lnTo>
                      <a:pt x="102" y="140"/>
                    </a:lnTo>
                    <a:lnTo>
                      <a:pt x="92" y="156"/>
                    </a:lnTo>
                    <a:lnTo>
                      <a:pt x="82" y="172"/>
                    </a:lnTo>
                    <a:lnTo>
                      <a:pt x="76" y="184"/>
                    </a:lnTo>
                    <a:lnTo>
                      <a:pt x="67" y="203"/>
                    </a:lnTo>
                    <a:lnTo>
                      <a:pt x="57" y="226"/>
                    </a:lnTo>
                    <a:lnTo>
                      <a:pt x="46" y="248"/>
                    </a:lnTo>
                    <a:lnTo>
                      <a:pt x="42" y="263"/>
                    </a:lnTo>
                    <a:lnTo>
                      <a:pt x="34" y="288"/>
                    </a:lnTo>
                    <a:lnTo>
                      <a:pt x="21" y="322"/>
                    </a:lnTo>
                    <a:lnTo>
                      <a:pt x="8" y="365"/>
                    </a:lnTo>
                    <a:lnTo>
                      <a:pt x="0" y="420"/>
                    </a:lnTo>
                    <a:lnTo>
                      <a:pt x="0" y="380"/>
                    </a:lnTo>
                    <a:lnTo>
                      <a:pt x="2" y="341"/>
                    </a:lnTo>
                    <a:lnTo>
                      <a:pt x="5" y="306"/>
                    </a:lnTo>
                    <a:lnTo>
                      <a:pt x="12" y="278"/>
                    </a:lnTo>
                    <a:lnTo>
                      <a:pt x="21" y="252"/>
                    </a:lnTo>
                    <a:lnTo>
                      <a:pt x="33" y="227"/>
                    </a:lnTo>
                    <a:lnTo>
                      <a:pt x="43" y="201"/>
                    </a:lnTo>
                    <a:lnTo>
                      <a:pt x="55" y="174"/>
                    </a:lnTo>
                    <a:lnTo>
                      <a:pt x="65" y="150"/>
                    </a:lnTo>
                    <a:lnTo>
                      <a:pt x="74" y="129"/>
                    </a:lnTo>
                    <a:lnTo>
                      <a:pt x="82" y="114"/>
                    </a:lnTo>
                    <a:lnTo>
                      <a:pt x="85" y="104"/>
                    </a:lnTo>
                    <a:lnTo>
                      <a:pt x="91" y="89"/>
                    </a:lnTo>
                    <a:lnTo>
                      <a:pt x="99" y="71"/>
                    </a:lnTo>
                    <a:lnTo>
                      <a:pt x="111" y="60"/>
                    </a:lnTo>
                    <a:lnTo>
                      <a:pt x="122" y="54"/>
                    </a:lnTo>
                    <a:lnTo>
                      <a:pt x="132" y="54"/>
                    </a:lnTo>
                    <a:lnTo>
                      <a:pt x="141" y="51"/>
                    </a:lnTo>
                    <a:lnTo>
                      <a:pt x="151" y="49"/>
                    </a:lnTo>
                    <a:lnTo>
                      <a:pt x="160" y="45"/>
                    </a:lnTo>
                    <a:lnTo>
                      <a:pt x="168" y="42"/>
                    </a:lnTo>
                    <a:lnTo>
                      <a:pt x="175" y="37"/>
                    </a:lnTo>
                    <a:lnTo>
                      <a:pt x="182" y="34"/>
                    </a:lnTo>
                    <a:lnTo>
                      <a:pt x="188" y="31"/>
                    </a:lnTo>
                    <a:lnTo>
                      <a:pt x="194" y="28"/>
                    </a:lnTo>
                    <a:lnTo>
                      <a:pt x="202" y="27"/>
                    </a:lnTo>
                    <a:lnTo>
                      <a:pt x="210" y="25"/>
                    </a:lnTo>
                    <a:lnTo>
                      <a:pt x="218" y="24"/>
                    </a:lnTo>
                    <a:lnTo>
                      <a:pt x="225" y="22"/>
                    </a:lnTo>
                    <a:lnTo>
                      <a:pt x="233" y="22"/>
                    </a:lnTo>
                    <a:lnTo>
                      <a:pt x="240" y="21"/>
                    </a:lnTo>
                    <a:lnTo>
                      <a:pt x="244" y="18"/>
                    </a:lnTo>
                    <a:lnTo>
                      <a:pt x="250" y="15"/>
                    </a:lnTo>
                    <a:lnTo>
                      <a:pt x="258" y="12"/>
                    </a:lnTo>
                    <a:lnTo>
                      <a:pt x="267" y="8"/>
                    </a:lnTo>
                    <a:lnTo>
                      <a:pt x="276" y="5"/>
                    </a:lnTo>
                    <a:lnTo>
                      <a:pt x="284" y="2"/>
                    </a:lnTo>
                    <a:lnTo>
                      <a:pt x="292" y="0"/>
                    </a:lnTo>
                    <a:lnTo>
                      <a:pt x="295" y="2"/>
                    </a:lnTo>
                    <a:lnTo>
                      <a:pt x="296" y="5"/>
                    </a:lnTo>
                    <a:close/>
                  </a:path>
                </a:pathLst>
              </a:custGeom>
              <a:solidFill>
                <a:srgbClr val="BFA07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243">
                <a:extLst>
                  <a:ext uri="{FF2B5EF4-FFF2-40B4-BE49-F238E27FC236}">
                    <a16:creationId xmlns:a16="http://schemas.microsoft.com/office/drawing/2014/main" id="{A3687391-9102-2D46-8D54-24E480DC22D1}"/>
                  </a:ext>
                </a:extLst>
              </p:cNvPr>
              <p:cNvSpPr>
                <a:spLocks/>
              </p:cNvSpPr>
              <p:nvPr/>
            </p:nvSpPr>
            <p:spPr bwMode="auto">
              <a:xfrm>
                <a:off x="796" y="1256"/>
                <a:ext cx="56" cy="40"/>
              </a:xfrm>
              <a:custGeom>
                <a:avLst/>
                <a:gdLst/>
                <a:ahLst/>
                <a:cxnLst>
                  <a:cxn ang="0">
                    <a:pos x="166" y="120"/>
                  </a:cxn>
                  <a:cxn ang="0">
                    <a:pos x="164" y="111"/>
                  </a:cxn>
                  <a:cxn ang="0">
                    <a:pos x="160" y="104"/>
                  </a:cxn>
                  <a:cxn ang="0">
                    <a:pos x="154" y="98"/>
                  </a:cxn>
                  <a:cxn ang="0">
                    <a:pos x="147" y="90"/>
                  </a:cxn>
                  <a:cxn ang="0">
                    <a:pos x="139" y="85"/>
                  </a:cxn>
                  <a:cxn ang="0">
                    <a:pos x="126" y="79"/>
                  </a:cxn>
                  <a:cxn ang="0">
                    <a:pos x="107" y="70"/>
                  </a:cxn>
                  <a:cxn ang="0">
                    <a:pos x="86" y="61"/>
                  </a:cxn>
                  <a:cxn ang="0">
                    <a:pos x="65" y="52"/>
                  </a:cxn>
                  <a:cxn ang="0">
                    <a:pos x="47" y="44"/>
                  </a:cxn>
                  <a:cxn ang="0">
                    <a:pos x="33" y="39"/>
                  </a:cxn>
                  <a:cxn ang="0">
                    <a:pos x="25" y="36"/>
                  </a:cxn>
                  <a:cxn ang="0">
                    <a:pos x="22" y="36"/>
                  </a:cxn>
                  <a:cxn ang="0">
                    <a:pos x="21" y="36"/>
                  </a:cxn>
                  <a:cxn ang="0">
                    <a:pos x="19" y="39"/>
                  </a:cxn>
                  <a:cxn ang="0">
                    <a:pos x="18" y="43"/>
                  </a:cxn>
                  <a:cxn ang="0">
                    <a:pos x="12" y="30"/>
                  </a:cxn>
                  <a:cxn ang="0">
                    <a:pos x="7" y="15"/>
                  </a:cxn>
                  <a:cxn ang="0">
                    <a:pos x="3" y="4"/>
                  </a:cxn>
                  <a:cxn ang="0">
                    <a:pos x="0" y="1"/>
                  </a:cxn>
                  <a:cxn ang="0">
                    <a:pos x="2" y="1"/>
                  </a:cxn>
                  <a:cxn ang="0">
                    <a:pos x="6" y="1"/>
                  </a:cxn>
                  <a:cxn ang="0">
                    <a:pos x="10" y="1"/>
                  </a:cxn>
                  <a:cxn ang="0">
                    <a:pos x="16" y="1"/>
                  </a:cxn>
                  <a:cxn ang="0">
                    <a:pos x="18" y="1"/>
                  </a:cxn>
                  <a:cxn ang="0">
                    <a:pos x="18" y="1"/>
                  </a:cxn>
                  <a:cxn ang="0">
                    <a:pos x="18" y="1"/>
                  </a:cxn>
                  <a:cxn ang="0">
                    <a:pos x="19" y="0"/>
                  </a:cxn>
                  <a:cxn ang="0">
                    <a:pos x="27" y="6"/>
                  </a:cxn>
                  <a:cxn ang="0">
                    <a:pos x="33" y="12"/>
                  </a:cxn>
                  <a:cxn ang="0">
                    <a:pos x="40" y="18"/>
                  </a:cxn>
                  <a:cxn ang="0">
                    <a:pos x="47" y="22"/>
                  </a:cxn>
                  <a:cxn ang="0">
                    <a:pos x="53" y="27"/>
                  </a:cxn>
                  <a:cxn ang="0">
                    <a:pos x="59" y="30"/>
                  </a:cxn>
                  <a:cxn ang="0">
                    <a:pos x="64" y="33"/>
                  </a:cxn>
                  <a:cxn ang="0">
                    <a:pos x="67" y="34"/>
                  </a:cxn>
                  <a:cxn ang="0">
                    <a:pos x="73" y="37"/>
                  </a:cxn>
                  <a:cxn ang="0">
                    <a:pos x="83" y="43"/>
                  </a:cxn>
                  <a:cxn ang="0">
                    <a:pos x="95" y="50"/>
                  </a:cxn>
                  <a:cxn ang="0">
                    <a:pos x="108" y="59"/>
                  </a:cxn>
                  <a:cxn ang="0">
                    <a:pos x="123" y="68"/>
                  </a:cxn>
                  <a:cxn ang="0">
                    <a:pos x="135" y="77"/>
                  </a:cxn>
                  <a:cxn ang="0">
                    <a:pos x="144" y="85"/>
                  </a:cxn>
                  <a:cxn ang="0">
                    <a:pos x="150" y="90"/>
                  </a:cxn>
                  <a:cxn ang="0">
                    <a:pos x="155" y="98"/>
                  </a:cxn>
                  <a:cxn ang="0">
                    <a:pos x="161" y="104"/>
                  </a:cxn>
                  <a:cxn ang="0">
                    <a:pos x="164" y="111"/>
                  </a:cxn>
                  <a:cxn ang="0">
                    <a:pos x="166" y="120"/>
                  </a:cxn>
                </a:cxnLst>
                <a:rect l="0" t="0" r="r" b="b"/>
                <a:pathLst>
                  <a:path w="166" h="120">
                    <a:moveTo>
                      <a:pt x="166" y="120"/>
                    </a:moveTo>
                    <a:lnTo>
                      <a:pt x="164" y="111"/>
                    </a:lnTo>
                    <a:lnTo>
                      <a:pt x="160" y="104"/>
                    </a:lnTo>
                    <a:lnTo>
                      <a:pt x="154" y="98"/>
                    </a:lnTo>
                    <a:lnTo>
                      <a:pt x="147" y="90"/>
                    </a:lnTo>
                    <a:lnTo>
                      <a:pt x="139" y="85"/>
                    </a:lnTo>
                    <a:lnTo>
                      <a:pt x="126" y="79"/>
                    </a:lnTo>
                    <a:lnTo>
                      <a:pt x="107" y="70"/>
                    </a:lnTo>
                    <a:lnTo>
                      <a:pt x="86" y="61"/>
                    </a:lnTo>
                    <a:lnTo>
                      <a:pt x="65" y="52"/>
                    </a:lnTo>
                    <a:lnTo>
                      <a:pt x="47" y="44"/>
                    </a:lnTo>
                    <a:lnTo>
                      <a:pt x="33" y="39"/>
                    </a:lnTo>
                    <a:lnTo>
                      <a:pt x="25" y="36"/>
                    </a:lnTo>
                    <a:lnTo>
                      <a:pt x="22" y="36"/>
                    </a:lnTo>
                    <a:lnTo>
                      <a:pt x="21" y="36"/>
                    </a:lnTo>
                    <a:lnTo>
                      <a:pt x="19" y="39"/>
                    </a:lnTo>
                    <a:lnTo>
                      <a:pt x="18" y="43"/>
                    </a:lnTo>
                    <a:lnTo>
                      <a:pt x="12" y="30"/>
                    </a:lnTo>
                    <a:lnTo>
                      <a:pt x="7" y="15"/>
                    </a:lnTo>
                    <a:lnTo>
                      <a:pt x="3" y="4"/>
                    </a:lnTo>
                    <a:lnTo>
                      <a:pt x="0" y="1"/>
                    </a:lnTo>
                    <a:lnTo>
                      <a:pt x="2" y="1"/>
                    </a:lnTo>
                    <a:lnTo>
                      <a:pt x="6" y="1"/>
                    </a:lnTo>
                    <a:lnTo>
                      <a:pt x="10" y="1"/>
                    </a:lnTo>
                    <a:lnTo>
                      <a:pt x="16" y="1"/>
                    </a:lnTo>
                    <a:lnTo>
                      <a:pt x="18" y="1"/>
                    </a:lnTo>
                    <a:lnTo>
                      <a:pt x="18" y="1"/>
                    </a:lnTo>
                    <a:lnTo>
                      <a:pt x="18" y="1"/>
                    </a:lnTo>
                    <a:lnTo>
                      <a:pt x="19" y="0"/>
                    </a:lnTo>
                    <a:lnTo>
                      <a:pt x="27" y="6"/>
                    </a:lnTo>
                    <a:lnTo>
                      <a:pt x="33" y="12"/>
                    </a:lnTo>
                    <a:lnTo>
                      <a:pt x="40" y="18"/>
                    </a:lnTo>
                    <a:lnTo>
                      <a:pt x="47" y="22"/>
                    </a:lnTo>
                    <a:lnTo>
                      <a:pt x="53" y="27"/>
                    </a:lnTo>
                    <a:lnTo>
                      <a:pt x="59" y="30"/>
                    </a:lnTo>
                    <a:lnTo>
                      <a:pt x="64" y="33"/>
                    </a:lnTo>
                    <a:lnTo>
                      <a:pt x="67" y="34"/>
                    </a:lnTo>
                    <a:lnTo>
                      <a:pt x="73" y="37"/>
                    </a:lnTo>
                    <a:lnTo>
                      <a:pt x="83" y="43"/>
                    </a:lnTo>
                    <a:lnTo>
                      <a:pt x="95" y="50"/>
                    </a:lnTo>
                    <a:lnTo>
                      <a:pt x="108" y="59"/>
                    </a:lnTo>
                    <a:lnTo>
                      <a:pt x="123" y="68"/>
                    </a:lnTo>
                    <a:lnTo>
                      <a:pt x="135" y="77"/>
                    </a:lnTo>
                    <a:lnTo>
                      <a:pt x="144" y="85"/>
                    </a:lnTo>
                    <a:lnTo>
                      <a:pt x="150" y="90"/>
                    </a:lnTo>
                    <a:lnTo>
                      <a:pt x="155" y="98"/>
                    </a:lnTo>
                    <a:lnTo>
                      <a:pt x="161" y="104"/>
                    </a:lnTo>
                    <a:lnTo>
                      <a:pt x="164" y="111"/>
                    </a:lnTo>
                    <a:lnTo>
                      <a:pt x="166" y="120"/>
                    </a:lnTo>
                    <a:close/>
                  </a:path>
                </a:pathLst>
              </a:custGeom>
              <a:solidFill>
                <a:srgbClr val="BFA07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244">
                <a:extLst>
                  <a:ext uri="{FF2B5EF4-FFF2-40B4-BE49-F238E27FC236}">
                    <a16:creationId xmlns:a16="http://schemas.microsoft.com/office/drawing/2014/main" id="{32AAA255-13FB-B349-ADC6-14798F30C63A}"/>
                  </a:ext>
                </a:extLst>
              </p:cNvPr>
              <p:cNvSpPr>
                <a:spLocks/>
              </p:cNvSpPr>
              <p:nvPr/>
            </p:nvSpPr>
            <p:spPr bwMode="auto">
              <a:xfrm>
                <a:off x="747" y="1171"/>
                <a:ext cx="66" cy="100"/>
              </a:xfrm>
              <a:custGeom>
                <a:avLst/>
                <a:gdLst/>
                <a:ahLst/>
                <a:cxnLst>
                  <a:cxn ang="0">
                    <a:pos x="192" y="192"/>
                  </a:cxn>
                  <a:cxn ang="0">
                    <a:pos x="186" y="193"/>
                  </a:cxn>
                  <a:cxn ang="0">
                    <a:pos x="176" y="193"/>
                  </a:cxn>
                  <a:cxn ang="0">
                    <a:pos x="158" y="199"/>
                  </a:cxn>
                  <a:cxn ang="0">
                    <a:pos x="149" y="196"/>
                  </a:cxn>
                  <a:cxn ang="0">
                    <a:pos x="146" y="202"/>
                  </a:cxn>
                  <a:cxn ang="0">
                    <a:pos x="149" y="202"/>
                  </a:cxn>
                  <a:cxn ang="0">
                    <a:pos x="159" y="201"/>
                  </a:cxn>
                  <a:cxn ang="0">
                    <a:pos x="162" y="206"/>
                  </a:cxn>
                  <a:cxn ang="0">
                    <a:pos x="176" y="209"/>
                  </a:cxn>
                  <a:cxn ang="0">
                    <a:pos x="192" y="208"/>
                  </a:cxn>
                  <a:cxn ang="0">
                    <a:pos x="174" y="214"/>
                  </a:cxn>
                  <a:cxn ang="0">
                    <a:pos x="168" y="221"/>
                  </a:cxn>
                  <a:cxn ang="0">
                    <a:pos x="168" y="236"/>
                  </a:cxn>
                  <a:cxn ang="0">
                    <a:pos x="190" y="241"/>
                  </a:cxn>
                  <a:cxn ang="0">
                    <a:pos x="171" y="254"/>
                  </a:cxn>
                  <a:cxn ang="0">
                    <a:pos x="155" y="255"/>
                  </a:cxn>
                  <a:cxn ang="0">
                    <a:pos x="143" y="258"/>
                  </a:cxn>
                  <a:cxn ang="0">
                    <a:pos x="112" y="263"/>
                  </a:cxn>
                  <a:cxn ang="0">
                    <a:pos x="93" y="287"/>
                  </a:cxn>
                  <a:cxn ang="0">
                    <a:pos x="78" y="297"/>
                  </a:cxn>
                  <a:cxn ang="0">
                    <a:pos x="63" y="291"/>
                  </a:cxn>
                  <a:cxn ang="0">
                    <a:pos x="37" y="257"/>
                  </a:cxn>
                  <a:cxn ang="0">
                    <a:pos x="11" y="224"/>
                  </a:cxn>
                  <a:cxn ang="0">
                    <a:pos x="3" y="202"/>
                  </a:cxn>
                  <a:cxn ang="0">
                    <a:pos x="7" y="184"/>
                  </a:cxn>
                  <a:cxn ang="0">
                    <a:pos x="16" y="165"/>
                  </a:cxn>
                  <a:cxn ang="0">
                    <a:pos x="10" y="138"/>
                  </a:cxn>
                  <a:cxn ang="0">
                    <a:pos x="25" y="126"/>
                  </a:cxn>
                  <a:cxn ang="0">
                    <a:pos x="44" y="137"/>
                  </a:cxn>
                  <a:cxn ang="0">
                    <a:pos x="62" y="156"/>
                  </a:cxn>
                  <a:cxn ang="0">
                    <a:pos x="77" y="135"/>
                  </a:cxn>
                  <a:cxn ang="0">
                    <a:pos x="88" y="114"/>
                  </a:cxn>
                  <a:cxn ang="0">
                    <a:pos x="93" y="95"/>
                  </a:cxn>
                  <a:cxn ang="0">
                    <a:pos x="85" y="85"/>
                  </a:cxn>
                  <a:cxn ang="0">
                    <a:pos x="84" y="73"/>
                  </a:cxn>
                  <a:cxn ang="0">
                    <a:pos x="72" y="57"/>
                  </a:cxn>
                  <a:cxn ang="0">
                    <a:pos x="66" y="36"/>
                  </a:cxn>
                  <a:cxn ang="0">
                    <a:pos x="72" y="15"/>
                  </a:cxn>
                  <a:cxn ang="0">
                    <a:pos x="71" y="5"/>
                  </a:cxn>
                  <a:cxn ang="0">
                    <a:pos x="78" y="0"/>
                  </a:cxn>
                  <a:cxn ang="0">
                    <a:pos x="103" y="2"/>
                  </a:cxn>
                  <a:cxn ang="0">
                    <a:pos x="111" y="2"/>
                  </a:cxn>
                  <a:cxn ang="0">
                    <a:pos x="118" y="5"/>
                  </a:cxn>
                  <a:cxn ang="0">
                    <a:pos x="125" y="11"/>
                  </a:cxn>
                  <a:cxn ang="0">
                    <a:pos x="137" y="12"/>
                  </a:cxn>
                  <a:cxn ang="0">
                    <a:pos x="143" y="12"/>
                  </a:cxn>
                  <a:cxn ang="0">
                    <a:pos x="140" y="15"/>
                  </a:cxn>
                  <a:cxn ang="0">
                    <a:pos x="153" y="33"/>
                  </a:cxn>
                  <a:cxn ang="0">
                    <a:pos x="162" y="64"/>
                  </a:cxn>
                  <a:cxn ang="0">
                    <a:pos x="173" y="92"/>
                  </a:cxn>
                  <a:cxn ang="0">
                    <a:pos x="186" y="114"/>
                  </a:cxn>
                  <a:cxn ang="0">
                    <a:pos x="188" y="132"/>
                  </a:cxn>
                  <a:cxn ang="0">
                    <a:pos x="193" y="146"/>
                  </a:cxn>
                  <a:cxn ang="0">
                    <a:pos x="199" y="172"/>
                  </a:cxn>
                  <a:cxn ang="0">
                    <a:pos x="182" y="169"/>
                  </a:cxn>
                  <a:cxn ang="0">
                    <a:pos x="177" y="172"/>
                  </a:cxn>
                  <a:cxn ang="0">
                    <a:pos x="179" y="174"/>
                  </a:cxn>
                  <a:cxn ang="0">
                    <a:pos x="186" y="174"/>
                  </a:cxn>
                  <a:cxn ang="0">
                    <a:pos x="189" y="189"/>
                  </a:cxn>
                </a:cxnLst>
                <a:rect l="0" t="0" r="r" b="b"/>
                <a:pathLst>
                  <a:path w="199" h="298">
                    <a:moveTo>
                      <a:pt x="193" y="190"/>
                    </a:moveTo>
                    <a:lnTo>
                      <a:pt x="193" y="192"/>
                    </a:lnTo>
                    <a:lnTo>
                      <a:pt x="192" y="192"/>
                    </a:lnTo>
                    <a:lnTo>
                      <a:pt x="190" y="192"/>
                    </a:lnTo>
                    <a:lnTo>
                      <a:pt x="189" y="193"/>
                    </a:lnTo>
                    <a:lnTo>
                      <a:pt x="186" y="193"/>
                    </a:lnTo>
                    <a:lnTo>
                      <a:pt x="183" y="192"/>
                    </a:lnTo>
                    <a:lnTo>
                      <a:pt x="179" y="192"/>
                    </a:lnTo>
                    <a:lnTo>
                      <a:pt x="176" y="193"/>
                    </a:lnTo>
                    <a:lnTo>
                      <a:pt x="171" y="195"/>
                    </a:lnTo>
                    <a:lnTo>
                      <a:pt x="165" y="198"/>
                    </a:lnTo>
                    <a:lnTo>
                      <a:pt x="158" y="199"/>
                    </a:lnTo>
                    <a:lnTo>
                      <a:pt x="151" y="198"/>
                    </a:lnTo>
                    <a:lnTo>
                      <a:pt x="149" y="196"/>
                    </a:lnTo>
                    <a:lnTo>
                      <a:pt x="149" y="196"/>
                    </a:lnTo>
                    <a:lnTo>
                      <a:pt x="149" y="198"/>
                    </a:lnTo>
                    <a:lnTo>
                      <a:pt x="148" y="199"/>
                    </a:lnTo>
                    <a:lnTo>
                      <a:pt x="146" y="202"/>
                    </a:lnTo>
                    <a:lnTo>
                      <a:pt x="146" y="202"/>
                    </a:lnTo>
                    <a:lnTo>
                      <a:pt x="148" y="204"/>
                    </a:lnTo>
                    <a:lnTo>
                      <a:pt x="149" y="202"/>
                    </a:lnTo>
                    <a:lnTo>
                      <a:pt x="152" y="201"/>
                    </a:lnTo>
                    <a:lnTo>
                      <a:pt x="155" y="201"/>
                    </a:lnTo>
                    <a:lnTo>
                      <a:pt x="159" y="201"/>
                    </a:lnTo>
                    <a:lnTo>
                      <a:pt x="162" y="201"/>
                    </a:lnTo>
                    <a:lnTo>
                      <a:pt x="161" y="204"/>
                    </a:lnTo>
                    <a:lnTo>
                      <a:pt x="162" y="206"/>
                    </a:lnTo>
                    <a:lnTo>
                      <a:pt x="167" y="208"/>
                    </a:lnTo>
                    <a:lnTo>
                      <a:pt x="171" y="209"/>
                    </a:lnTo>
                    <a:lnTo>
                      <a:pt x="176" y="209"/>
                    </a:lnTo>
                    <a:lnTo>
                      <a:pt x="182" y="208"/>
                    </a:lnTo>
                    <a:lnTo>
                      <a:pt x="188" y="208"/>
                    </a:lnTo>
                    <a:lnTo>
                      <a:pt x="192" y="208"/>
                    </a:lnTo>
                    <a:lnTo>
                      <a:pt x="189" y="209"/>
                    </a:lnTo>
                    <a:lnTo>
                      <a:pt x="182" y="212"/>
                    </a:lnTo>
                    <a:lnTo>
                      <a:pt x="174" y="214"/>
                    </a:lnTo>
                    <a:lnTo>
                      <a:pt x="171" y="217"/>
                    </a:lnTo>
                    <a:lnTo>
                      <a:pt x="170" y="218"/>
                    </a:lnTo>
                    <a:lnTo>
                      <a:pt x="168" y="221"/>
                    </a:lnTo>
                    <a:lnTo>
                      <a:pt x="167" y="223"/>
                    </a:lnTo>
                    <a:lnTo>
                      <a:pt x="167" y="226"/>
                    </a:lnTo>
                    <a:lnTo>
                      <a:pt x="168" y="236"/>
                    </a:lnTo>
                    <a:lnTo>
                      <a:pt x="174" y="242"/>
                    </a:lnTo>
                    <a:lnTo>
                      <a:pt x="182" y="242"/>
                    </a:lnTo>
                    <a:lnTo>
                      <a:pt x="190" y="241"/>
                    </a:lnTo>
                    <a:lnTo>
                      <a:pt x="185" y="247"/>
                    </a:lnTo>
                    <a:lnTo>
                      <a:pt x="179" y="250"/>
                    </a:lnTo>
                    <a:lnTo>
                      <a:pt x="171" y="254"/>
                    </a:lnTo>
                    <a:lnTo>
                      <a:pt x="165" y="255"/>
                    </a:lnTo>
                    <a:lnTo>
                      <a:pt x="159" y="255"/>
                    </a:lnTo>
                    <a:lnTo>
                      <a:pt x="155" y="255"/>
                    </a:lnTo>
                    <a:lnTo>
                      <a:pt x="151" y="255"/>
                    </a:lnTo>
                    <a:lnTo>
                      <a:pt x="149" y="255"/>
                    </a:lnTo>
                    <a:lnTo>
                      <a:pt x="143" y="258"/>
                    </a:lnTo>
                    <a:lnTo>
                      <a:pt x="133" y="260"/>
                    </a:lnTo>
                    <a:lnTo>
                      <a:pt x="122" y="261"/>
                    </a:lnTo>
                    <a:lnTo>
                      <a:pt x="112" y="263"/>
                    </a:lnTo>
                    <a:lnTo>
                      <a:pt x="106" y="267"/>
                    </a:lnTo>
                    <a:lnTo>
                      <a:pt x="99" y="276"/>
                    </a:lnTo>
                    <a:lnTo>
                      <a:pt x="93" y="287"/>
                    </a:lnTo>
                    <a:lnTo>
                      <a:pt x="88" y="293"/>
                    </a:lnTo>
                    <a:lnTo>
                      <a:pt x="84" y="295"/>
                    </a:lnTo>
                    <a:lnTo>
                      <a:pt x="78" y="297"/>
                    </a:lnTo>
                    <a:lnTo>
                      <a:pt x="72" y="298"/>
                    </a:lnTo>
                    <a:lnTo>
                      <a:pt x="68" y="297"/>
                    </a:lnTo>
                    <a:lnTo>
                      <a:pt x="63" y="291"/>
                    </a:lnTo>
                    <a:lnTo>
                      <a:pt x="56" y="282"/>
                    </a:lnTo>
                    <a:lnTo>
                      <a:pt x="45" y="270"/>
                    </a:lnTo>
                    <a:lnTo>
                      <a:pt x="37" y="257"/>
                    </a:lnTo>
                    <a:lnTo>
                      <a:pt x="26" y="245"/>
                    </a:lnTo>
                    <a:lnTo>
                      <a:pt x="19" y="233"/>
                    </a:lnTo>
                    <a:lnTo>
                      <a:pt x="11" y="224"/>
                    </a:lnTo>
                    <a:lnTo>
                      <a:pt x="8" y="220"/>
                    </a:lnTo>
                    <a:lnTo>
                      <a:pt x="5" y="212"/>
                    </a:lnTo>
                    <a:lnTo>
                      <a:pt x="3" y="202"/>
                    </a:lnTo>
                    <a:lnTo>
                      <a:pt x="1" y="192"/>
                    </a:lnTo>
                    <a:lnTo>
                      <a:pt x="0" y="180"/>
                    </a:lnTo>
                    <a:lnTo>
                      <a:pt x="7" y="184"/>
                    </a:lnTo>
                    <a:lnTo>
                      <a:pt x="13" y="183"/>
                    </a:lnTo>
                    <a:lnTo>
                      <a:pt x="16" y="177"/>
                    </a:lnTo>
                    <a:lnTo>
                      <a:pt x="16" y="165"/>
                    </a:lnTo>
                    <a:lnTo>
                      <a:pt x="11" y="156"/>
                    </a:lnTo>
                    <a:lnTo>
                      <a:pt x="8" y="147"/>
                    </a:lnTo>
                    <a:lnTo>
                      <a:pt x="10" y="138"/>
                    </a:lnTo>
                    <a:lnTo>
                      <a:pt x="13" y="131"/>
                    </a:lnTo>
                    <a:lnTo>
                      <a:pt x="17" y="126"/>
                    </a:lnTo>
                    <a:lnTo>
                      <a:pt x="25" y="126"/>
                    </a:lnTo>
                    <a:lnTo>
                      <a:pt x="31" y="128"/>
                    </a:lnTo>
                    <a:lnTo>
                      <a:pt x="40" y="131"/>
                    </a:lnTo>
                    <a:lnTo>
                      <a:pt x="44" y="137"/>
                    </a:lnTo>
                    <a:lnTo>
                      <a:pt x="48" y="146"/>
                    </a:lnTo>
                    <a:lnTo>
                      <a:pt x="54" y="153"/>
                    </a:lnTo>
                    <a:lnTo>
                      <a:pt x="62" y="156"/>
                    </a:lnTo>
                    <a:lnTo>
                      <a:pt x="68" y="153"/>
                    </a:lnTo>
                    <a:lnTo>
                      <a:pt x="74" y="144"/>
                    </a:lnTo>
                    <a:lnTo>
                      <a:pt x="77" y="135"/>
                    </a:lnTo>
                    <a:lnTo>
                      <a:pt x="78" y="128"/>
                    </a:lnTo>
                    <a:lnTo>
                      <a:pt x="84" y="120"/>
                    </a:lnTo>
                    <a:lnTo>
                      <a:pt x="88" y="114"/>
                    </a:lnTo>
                    <a:lnTo>
                      <a:pt x="91" y="107"/>
                    </a:lnTo>
                    <a:lnTo>
                      <a:pt x="93" y="100"/>
                    </a:lnTo>
                    <a:lnTo>
                      <a:pt x="93" y="95"/>
                    </a:lnTo>
                    <a:lnTo>
                      <a:pt x="90" y="91"/>
                    </a:lnTo>
                    <a:lnTo>
                      <a:pt x="87" y="88"/>
                    </a:lnTo>
                    <a:lnTo>
                      <a:pt x="85" y="85"/>
                    </a:lnTo>
                    <a:lnTo>
                      <a:pt x="85" y="82"/>
                    </a:lnTo>
                    <a:lnTo>
                      <a:pt x="85" y="77"/>
                    </a:lnTo>
                    <a:lnTo>
                      <a:pt x="84" y="73"/>
                    </a:lnTo>
                    <a:lnTo>
                      <a:pt x="81" y="67"/>
                    </a:lnTo>
                    <a:lnTo>
                      <a:pt x="77" y="63"/>
                    </a:lnTo>
                    <a:lnTo>
                      <a:pt x="72" y="57"/>
                    </a:lnTo>
                    <a:lnTo>
                      <a:pt x="68" y="49"/>
                    </a:lnTo>
                    <a:lnTo>
                      <a:pt x="66" y="40"/>
                    </a:lnTo>
                    <a:lnTo>
                      <a:pt x="66" y="36"/>
                    </a:lnTo>
                    <a:lnTo>
                      <a:pt x="68" y="28"/>
                    </a:lnTo>
                    <a:lnTo>
                      <a:pt x="71" y="21"/>
                    </a:lnTo>
                    <a:lnTo>
                      <a:pt x="72" y="15"/>
                    </a:lnTo>
                    <a:lnTo>
                      <a:pt x="72" y="12"/>
                    </a:lnTo>
                    <a:lnTo>
                      <a:pt x="72" y="8"/>
                    </a:lnTo>
                    <a:lnTo>
                      <a:pt x="71" y="5"/>
                    </a:lnTo>
                    <a:lnTo>
                      <a:pt x="68" y="3"/>
                    </a:lnTo>
                    <a:lnTo>
                      <a:pt x="69" y="0"/>
                    </a:lnTo>
                    <a:lnTo>
                      <a:pt x="78" y="0"/>
                    </a:lnTo>
                    <a:lnTo>
                      <a:pt x="88" y="0"/>
                    </a:lnTo>
                    <a:lnTo>
                      <a:pt x="97" y="2"/>
                    </a:lnTo>
                    <a:lnTo>
                      <a:pt x="103" y="2"/>
                    </a:lnTo>
                    <a:lnTo>
                      <a:pt x="106" y="2"/>
                    </a:lnTo>
                    <a:lnTo>
                      <a:pt x="108" y="2"/>
                    </a:lnTo>
                    <a:lnTo>
                      <a:pt x="111" y="2"/>
                    </a:lnTo>
                    <a:lnTo>
                      <a:pt x="114" y="3"/>
                    </a:lnTo>
                    <a:lnTo>
                      <a:pt x="115" y="3"/>
                    </a:lnTo>
                    <a:lnTo>
                      <a:pt x="118" y="5"/>
                    </a:lnTo>
                    <a:lnTo>
                      <a:pt x="119" y="6"/>
                    </a:lnTo>
                    <a:lnTo>
                      <a:pt x="122" y="9"/>
                    </a:lnTo>
                    <a:lnTo>
                      <a:pt x="125" y="11"/>
                    </a:lnTo>
                    <a:lnTo>
                      <a:pt x="128" y="11"/>
                    </a:lnTo>
                    <a:lnTo>
                      <a:pt x="134" y="12"/>
                    </a:lnTo>
                    <a:lnTo>
                      <a:pt x="137" y="12"/>
                    </a:lnTo>
                    <a:lnTo>
                      <a:pt x="139" y="12"/>
                    </a:lnTo>
                    <a:lnTo>
                      <a:pt x="142" y="12"/>
                    </a:lnTo>
                    <a:lnTo>
                      <a:pt x="143" y="12"/>
                    </a:lnTo>
                    <a:lnTo>
                      <a:pt x="142" y="14"/>
                    </a:lnTo>
                    <a:lnTo>
                      <a:pt x="142" y="14"/>
                    </a:lnTo>
                    <a:lnTo>
                      <a:pt x="140" y="15"/>
                    </a:lnTo>
                    <a:lnTo>
                      <a:pt x="139" y="17"/>
                    </a:lnTo>
                    <a:lnTo>
                      <a:pt x="148" y="24"/>
                    </a:lnTo>
                    <a:lnTo>
                      <a:pt x="153" y="33"/>
                    </a:lnTo>
                    <a:lnTo>
                      <a:pt x="158" y="42"/>
                    </a:lnTo>
                    <a:lnTo>
                      <a:pt x="161" y="52"/>
                    </a:lnTo>
                    <a:lnTo>
                      <a:pt x="162" y="64"/>
                    </a:lnTo>
                    <a:lnTo>
                      <a:pt x="165" y="76"/>
                    </a:lnTo>
                    <a:lnTo>
                      <a:pt x="170" y="86"/>
                    </a:lnTo>
                    <a:lnTo>
                      <a:pt x="173" y="92"/>
                    </a:lnTo>
                    <a:lnTo>
                      <a:pt x="177" y="97"/>
                    </a:lnTo>
                    <a:lnTo>
                      <a:pt x="183" y="104"/>
                    </a:lnTo>
                    <a:lnTo>
                      <a:pt x="186" y="114"/>
                    </a:lnTo>
                    <a:lnTo>
                      <a:pt x="182" y="122"/>
                    </a:lnTo>
                    <a:lnTo>
                      <a:pt x="185" y="129"/>
                    </a:lnTo>
                    <a:lnTo>
                      <a:pt x="188" y="132"/>
                    </a:lnTo>
                    <a:lnTo>
                      <a:pt x="190" y="135"/>
                    </a:lnTo>
                    <a:lnTo>
                      <a:pt x="192" y="138"/>
                    </a:lnTo>
                    <a:lnTo>
                      <a:pt x="193" y="146"/>
                    </a:lnTo>
                    <a:lnTo>
                      <a:pt x="196" y="155"/>
                    </a:lnTo>
                    <a:lnTo>
                      <a:pt x="198" y="165"/>
                    </a:lnTo>
                    <a:lnTo>
                      <a:pt x="199" y="172"/>
                    </a:lnTo>
                    <a:lnTo>
                      <a:pt x="190" y="171"/>
                    </a:lnTo>
                    <a:lnTo>
                      <a:pt x="186" y="169"/>
                    </a:lnTo>
                    <a:lnTo>
                      <a:pt x="182" y="169"/>
                    </a:lnTo>
                    <a:lnTo>
                      <a:pt x="180" y="171"/>
                    </a:lnTo>
                    <a:lnTo>
                      <a:pt x="179" y="172"/>
                    </a:lnTo>
                    <a:lnTo>
                      <a:pt x="177" y="172"/>
                    </a:lnTo>
                    <a:lnTo>
                      <a:pt x="176" y="172"/>
                    </a:lnTo>
                    <a:lnTo>
                      <a:pt x="176" y="172"/>
                    </a:lnTo>
                    <a:lnTo>
                      <a:pt x="179" y="174"/>
                    </a:lnTo>
                    <a:lnTo>
                      <a:pt x="182" y="174"/>
                    </a:lnTo>
                    <a:lnTo>
                      <a:pt x="185" y="174"/>
                    </a:lnTo>
                    <a:lnTo>
                      <a:pt x="186" y="174"/>
                    </a:lnTo>
                    <a:lnTo>
                      <a:pt x="188" y="177"/>
                    </a:lnTo>
                    <a:lnTo>
                      <a:pt x="188" y="183"/>
                    </a:lnTo>
                    <a:lnTo>
                      <a:pt x="189" y="189"/>
                    </a:lnTo>
                    <a:lnTo>
                      <a:pt x="193" y="190"/>
                    </a:lnTo>
                    <a:close/>
                  </a:path>
                </a:pathLst>
              </a:custGeom>
              <a:solidFill>
                <a:srgbClr val="E5B2A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245">
                <a:extLst>
                  <a:ext uri="{FF2B5EF4-FFF2-40B4-BE49-F238E27FC236}">
                    <a16:creationId xmlns:a16="http://schemas.microsoft.com/office/drawing/2014/main" id="{38CDEED8-EA2D-594C-9F41-9E26468B629D}"/>
                  </a:ext>
                </a:extLst>
              </p:cNvPr>
              <p:cNvSpPr>
                <a:spLocks/>
              </p:cNvSpPr>
              <p:nvPr/>
            </p:nvSpPr>
            <p:spPr bwMode="auto">
              <a:xfrm>
                <a:off x="793" y="1175"/>
                <a:ext cx="25" cy="77"/>
              </a:xfrm>
              <a:custGeom>
                <a:avLst/>
                <a:gdLst/>
                <a:ahLst/>
                <a:cxnLst>
                  <a:cxn ang="0">
                    <a:pos x="35" y="231"/>
                  </a:cxn>
                  <a:cxn ang="0">
                    <a:pos x="28" y="212"/>
                  </a:cxn>
                  <a:cxn ang="0">
                    <a:pos x="32" y="206"/>
                  </a:cxn>
                  <a:cxn ang="0">
                    <a:pos x="50" y="198"/>
                  </a:cxn>
                  <a:cxn ang="0">
                    <a:pos x="43" y="197"/>
                  </a:cxn>
                  <a:cxn ang="0">
                    <a:pos x="28" y="197"/>
                  </a:cxn>
                  <a:cxn ang="0">
                    <a:pos x="23" y="190"/>
                  </a:cxn>
                  <a:cxn ang="0">
                    <a:pos x="13" y="190"/>
                  </a:cxn>
                  <a:cxn ang="0">
                    <a:pos x="7" y="191"/>
                  </a:cxn>
                  <a:cxn ang="0">
                    <a:pos x="10" y="187"/>
                  </a:cxn>
                  <a:cxn ang="0">
                    <a:pos x="12" y="187"/>
                  </a:cxn>
                  <a:cxn ang="0">
                    <a:pos x="32" y="184"/>
                  </a:cxn>
                  <a:cxn ang="0">
                    <a:pos x="44" y="181"/>
                  </a:cxn>
                  <a:cxn ang="0">
                    <a:pos x="51" y="181"/>
                  </a:cxn>
                  <a:cxn ang="0">
                    <a:pos x="54" y="179"/>
                  </a:cxn>
                  <a:cxn ang="0">
                    <a:pos x="49" y="166"/>
                  </a:cxn>
                  <a:cxn ang="0">
                    <a:pos x="43" y="163"/>
                  </a:cxn>
                  <a:cxn ang="0">
                    <a:pos x="37" y="161"/>
                  </a:cxn>
                  <a:cxn ang="0">
                    <a:pos x="41" y="160"/>
                  </a:cxn>
                  <a:cxn ang="0">
                    <a:pos x="51" y="160"/>
                  </a:cxn>
                  <a:cxn ang="0">
                    <a:pos x="57" y="144"/>
                  </a:cxn>
                  <a:cxn ang="0">
                    <a:pos x="51" y="124"/>
                  </a:cxn>
                  <a:cxn ang="0">
                    <a:pos x="43" y="111"/>
                  </a:cxn>
                  <a:cxn ang="0">
                    <a:pos x="38" y="86"/>
                  </a:cxn>
                  <a:cxn ang="0">
                    <a:pos x="26" y="65"/>
                  </a:cxn>
                  <a:cxn ang="0">
                    <a:pos x="19" y="31"/>
                  </a:cxn>
                  <a:cxn ang="0">
                    <a:pos x="0" y="6"/>
                  </a:cxn>
                  <a:cxn ang="0">
                    <a:pos x="3" y="3"/>
                  </a:cxn>
                  <a:cxn ang="0">
                    <a:pos x="12" y="0"/>
                  </a:cxn>
                  <a:cxn ang="0">
                    <a:pos x="23" y="1"/>
                  </a:cxn>
                  <a:cxn ang="0">
                    <a:pos x="37" y="10"/>
                  </a:cxn>
                  <a:cxn ang="0">
                    <a:pos x="41" y="14"/>
                  </a:cxn>
                  <a:cxn ang="0">
                    <a:pos x="44" y="17"/>
                  </a:cxn>
                  <a:cxn ang="0">
                    <a:pos x="50" y="29"/>
                  </a:cxn>
                  <a:cxn ang="0">
                    <a:pos x="54" y="50"/>
                  </a:cxn>
                  <a:cxn ang="0">
                    <a:pos x="62" y="69"/>
                  </a:cxn>
                  <a:cxn ang="0">
                    <a:pos x="60" y="87"/>
                  </a:cxn>
                  <a:cxn ang="0">
                    <a:pos x="56" y="102"/>
                  </a:cxn>
                  <a:cxn ang="0">
                    <a:pos x="57" y="109"/>
                  </a:cxn>
                  <a:cxn ang="0">
                    <a:pos x="68" y="141"/>
                  </a:cxn>
                  <a:cxn ang="0">
                    <a:pos x="74" y="160"/>
                  </a:cxn>
                  <a:cxn ang="0">
                    <a:pos x="60" y="169"/>
                  </a:cxn>
                  <a:cxn ang="0">
                    <a:pos x="54" y="173"/>
                  </a:cxn>
                  <a:cxn ang="0">
                    <a:pos x="56" y="181"/>
                  </a:cxn>
                  <a:cxn ang="0">
                    <a:pos x="56" y="184"/>
                  </a:cxn>
                  <a:cxn ang="0">
                    <a:pos x="56" y="190"/>
                  </a:cxn>
                  <a:cxn ang="0">
                    <a:pos x="56" y="195"/>
                  </a:cxn>
                  <a:cxn ang="0">
                    <a:pos x="54" y="197"/>
                  </a:cxn>
                  <a:cxn ang="0">
                    <a:pos x="51" y="198"/>
                  </a:cxn>
                  <a:cxn ang="0">
                    <a:pos x="51" y="203"/>
                  </a:cxn>
                  <a:cxn ang="0">
                    <a:pos x="51" y="207"/>
                  </a:cxn>
                  <a:cxn ang="0">
                    <a:pos x="53" y="224"/>
                  </a:cxn>
                </a:cxnLst>
                <a:rect l="0" t="0" r="r" b="b"/>
                <a:pathLst>
                  <a:path w="74" h="231">
                    <a:moveTo>
                      <a:pt x="51" y="230"/>
                    </a:moveTo>
                    <a:lnTo>
                      <a:pt x="43" y="231"/>
                    </a:lnTo>
                    <a:lnTo>
                      <a:pt x="35" y="231"/>
                    </a:lnTo>
                    <a:lnTo>
                      <a:pt x="29" y="225"/>
                    </a:lnTo>
                    <a:lnTo>
                      <a:pt x="28" y="215"/>
                    </a:lnTo>
                    <a:lnTo>
                      <a:pt x="28" y="212"/>
                    </a:lnTo>
                    <a:lnTo>
                      <a:pt x="29" y="210"/>
                    </a:lnTo>
                    <a:lnTo>
                      <a:pt x="31" y="207"/>
                    </a:lnTo>
                    <a:lnTo>
                      <a:pt x="32" y="206"/>
                    </a:lnTo>
                    <a:lnTo>
                      <a:pt x="35" y="203"/>
                    </a:lnTo>
                    <a:lnTo>
                      <a:pt x="43" y="201"/>
                    </a:lnTo>
                    <a:lnTo>
                      <a:pt x="50" y="198"/>
                    </a:lnTo>
                    <a:lnTo>
                      <a:pt x="53" y="197"/>
                    </a:lnTo>
                    <a:lnTo>
                      <a:pt x="49" y="197"/>
                    </a:lnTo>
                    <a:lnTo>
                      <a:pt x="43" y="197"/>
                    </a:lnTo>
                    <a:lnTo>
                      <a:pt x="37" y="198"/>
                    </a:lnTo>
                    <a:lnTo>
                      <a:pt x="32" y="198"/>
                    </a:lnTo>
                    <a:lnTo>
                      <a:pt x="28" y="197"/>
                    </a:lnTo>
                    <a:lnTo>
                      <a:pt x="23" y="195"/>
                    </a:lnTo>
                    <a:lnTo>
                      <a:pt x="22" y="193"/>
                    </a:lnTo>
                    <a:lnTo>
                      <a:pt x="23" y="190"/>
                    </a:lnTo>
                    <a:lnTo>
                      <a:pt x="20" y="190"/>
                    </a:lnTo>
                    <a:lnTo>
                      <a:pt x="16" y="190"/>
                    </a:lnTo>
                    <a:lnTo>
                      <a:pt x="13" y="190"/>
                    </a:lnTo>
                    <a:lnTo>
                      <a:pt x="10" y="191"/>
                    </a:lnTo>
                    <a:lnTo>
                      <a:pt x="9" y="193"/>
                    </a:lnTo>
                    <a:lnTo>
                      <a:pt x="7" y="191"/>
                    </a:lnTo>
                    <a:lnTo>
                      <a:pt x="7" y="191"/>
                    </a:lnTo>
                    <a:lnTo>
                      <a:pt x="9" y="188"/>
                    </a:lnTo>
                    <a:lnTo>
                      <a:pt x="10" y="187"/>
                    </a:lnTo>
                    <a:lnTo>
                      <a:pt x="10" y="185"/>
                    </a:lnTo>
                    <a:lnTo>
                      <a:pt x="10" y="185"/>
                    </a:lnTo>
                    <a:lnTo>
                      <a:pt x="12" y="187"/>
                    </a:lnTo>
                    <a:lnTo>
                      <a:pt x="19" y="188"/>
                    </a:lnTo>
                    <a:lnTo>
                      <a:pt x="26" y="187"/>
                    </a:lnTo>
                    <a:lnTo>
                      <a:pt x="32" y="184"/>
                    </a:lnTo>
                    <a:lnTo>
                      <a:pt x="37" y="182"/>
                    </a:lnTo>
                    <a:lnTo>
                      <a:pt x="40" y="181"/>
                    </a:lnTo>
                    <a:lnTo>
                      <a:pt x="44" y="181"/>
                    </a:lnTo>
                    <a:lnTo>
                      <a:pt x="47" y="182"/>
                    </a:lnTo>
                    <a:lnTo>
                      <a:pt x="50" y="182"/>
                    </a:lnTo>
                    <a:lnTo>
                      <a:pt x="51" y="181"/>
                    </a:lnTo>
                    <a:lnTo>
                      <a:pt x="53" y="181"/>
                    </a:lnTo>
                    <a:lnTo>
                      <a:pt x="54" y="181"/>
                    </a:lnTo>
                    <a:lnTo>
                      <a:pt x="54" y="179"/>
                    </a:lnTo>
                    <a:lnTo>
                      <a:pt x="50" y="178"/>
                    </a:lnTo>
                    <a:lnTo>
                      <a:pt x="49" y="172"/>
                    </a:lnTo>
                    <a:lnTo>
                      <a:pt x="49" y="166"/>
                    </a:lnTo>
                    <a:lnTo>
                      <a:pt x="47" y="163"/>
                    </a:lnTo>
                    <a:lnTo>
                      <a:pt x="46" y="163"/>
                    </a:lnTo>
                    <a:lnTo>
                      <a:pt x="43" y="163"/>
                    </a:lnTo>
                    <a:lnTo>
                      <a:pt x="40" y="163"/>
                    </a:lnTo>
                    <a:lnTo>
                      <a:pt x="37" y="161"/>
                    </a:lnTo>
                    <a:lnTo>
                      <a:pt x="37" y="161"/>
                    </a:lnTo>
                    <a:lnTo>
                      <a:pt x="38" y="161"/>
                    </a:lnTo>
                    <a:lnTo>
                      <a:pt x="40" y="161"/>
                    </a:lnTo>
                    <a:lnTo>
                      <a:pt x="41" y="160"/>
                    </a:lnTo>
                    <a:lnTo>
                      <a:pt x="43" y="158"/>
                    </a:lnTo>
                    <a:lnTo>
                      <a:pt x="47" y="158"/>
                    </a:lnTo>
                    <a:lnTo>
                      <a:pt x="51" y="160"/>
                    </a:lnTo>
                    <a:lnTo>
                      <a:pt x="60" y="161"/>
                    </a:lnTo>
                    <a:lnTo>
                      <a:pt x="59" y="154"/>
                    </a:lnTo>
                    <a:lnTo>
                      <a:pt x="57" y="144"/>
                    </a:lnTo>
                    <a:lnTo>
                      <a:pt x="54" y="135"/>
                    </a:lnTo>
                    <a:lnTo>
                      <a:pt x="53" y="127"/>
                    </a:lnTo>
                    <a:lnTo>
                      <a:pt x="51" y="124"/>
                    </a:lnTo>
                    <a:lnTo>
                      <a:pt x="49" y="121"/>
                    </a:lnTo>
                    <a:lnTo>
                      <a:pt x="46" y="118"/>
                    </a:lnTo>
                    <a:lnTo>
                      <a:pt x="43" y="111"/>
                    </a:lnTo>
                    <a:lnTo>
                      <a:pt x="47" y="103"/>
                    </a:lnTo>
                    <a:lnTo>
                      <a:pt x="44" y="93"/>
                    </a:lnTo>
                    <a:lnTo>
                      <a:pt x="38" y="86"/>
                    </a:lnTo>
                    <a:lnTo>
                      <a:pt x="34" y="81"/>
                    </a:lnTo>
                    <a:lnTo>
                      <a:pt x="31" y="75"/>
                    </a:lnTo>
                    <a:lnTo>
                      <a:pt x="26" y="65"/>
                    </a:lnTo>
                    <a:lnTo>
                      <a:pt x="23" y="53"/>
                    </a:lnTo>
                    <a:lnTo>
                      <a:pt x="22" y="41"/>
                    </a:lnTo>
                    <a:lnTo>
                      <a:pt x="19" y="31"/>
                    </a:lnTo>
                    <a:lnTo>
                      <a:pt x="14" y="22"/>
                    </a:lnTo>
                    <a:lnTo>
                      <a:pt x="9" y="13"/>
                    </a:lnTo>
                    <a:lnTo>
                      <a:pt x="0" y="6"/>
                    </a:lnTo>
                    <a:lnTo>
                      <a:pt x="1" y="4"/>
                    </a:lnTo>
                    <a:lnTo>
                      <a:pt x="3" y="3"/>
                    </a:lnTo>
                    <a:lnTo>
                      <a:pt x="3" y="3"/>
                    </a:lnTo>
                    <a:lnTo>
                      <a:pt x="4" y="1"/>
                    </a:lnTo>
                    <a:lnTo>
                      <a:pt x="7" y="0"/>
                    </a:lnTo>
                    <a:lnTo>
                      <a:pt x="12" y="0"/>
                    </a:lnTo>
                    <a:lnTo>
                      <a:pt x="16" y="0"/>
                    </a:lnTo>
                    <a:lnTo>
                      <a:pt x="19" y="0"/>
                    </a:lnTo>
                    <a:lnTo>
                      <a:pt x="23" y="1"/>
                    </a:lnTo>
                    <a:lnTo>
                      <a:pt x="28" y="3"/>
                    </a:lnTo>
                    <a:lnTo>
                      <a:pt x="32" y="6"/>
                    </a:lnTo>
                    <a:lnTo>
                      <a:pt x="37" y="10"/>
                    </a:lnTo>
                    <a:lnTo>
                      <a:pt x="38" y="11"/>
                    </a:lnTo>
                    <a:lnTo>
                      <a:pt x="40" y="13"/>
                    </a:lnTo>
                    <a:lnTo>
                      <a:pt x="41" y="14"/>
                    </a:lnTo>
                    <a:lnTo>
                      <a:pt x="41" y="14"/>
                    </a:lnTo>
                    <a:lnTo>
                      <a:pt x="43" y="16"/>
                    </a:lnTo>
                    <a:lnTo>
                      <a:pt x="44" y="17"/>
                    </a:lnTo>
                    <a:lnTo>
                      <a:pt x="46" y="20"/>
                    </a:lnTo>
                    <a:lnTo>
                      <a:pt x="46" y="22"/>
                    </a:lnTo>
                    <a:lnTo>
                      <a:pt x="50" y="29"/>
                    </a:lnTo>
                    <a:lnTo>
                      <a:pt x="53" y="38"/>
                    </a:lnTo>
                    <a:lnTo>
                      <a:pt x="54" y="46"/>
                    </a:lnTo>
                    <a:lnTo>
                      <a:pt x="54" y="50"/>
                    </a:lnTo>
                    <a:lnTo>
                      <a:pt x="56" y="55"/>
                    </a:lnTo>
                    <a:lnTo>
                      <a:pt x="59" y="62"/>
                    </a:lnTo>
                    <a:lnTo>
                      <a:pt x="62" y="69"/>
                    </a:lnTo>
                    <a:lnTo>
                      <a:pt x="63" y="74"/>
                    </a:lnTo>
                    <a:lnTo>
                      <a:pt x="62" y="80"/>
                    </a:lnTo>
                    <a:lnTo>
                      <a:pt x="60" y="87"/>
                    </a:lnTo>
                    <a:lnTo>
                      <a:pt x="59" y="95"/>
                    </a:lnTo>
                    <a:lnTo>
                      <a:pt x="57" y="99"/>
                    </a:lnTo>
                    <a:lnTo>
                      <a:pt x="56" y="102"/>
                    </a:lnTo>
                    <a:lnTo>
                      <a:pt x="56" y="103"/>
                    </a:lnTo>
                    <a:lnTo>
                      <a:pt x="56" y="106"/>
                    </a:lnTo>
                    <a:lnTo>
                      <a:pt x="57" y="109"/>
                    </a:lnTo>
                    <a:lnTo>
                      <a:pt x="60" y="118"/>
                    </a:lnTo>
                    <a:lnTo>
                      <a:pt x="65" y="130"/>
                    </a:lnTo>
                    <a:lnTo>
                      <a:pt x="68" y="141"/>
                    </a:lnTo>
                    <a:lnTo>
                      <a:pt x="71" y="147"/>
                    </a:lnTo>
                    <a:lnTo>
                      <a:pt x="74" y="152"/>
                    </a:lnTo>
                    <a:lnTo>
                      <a:pt x="74" y="160"/>
                    </a:lnTo>
                    <a:lnTo>
                      <a:pt x="72" y="166"/>
                    </a:lnTo>
                    <a:lnTo>
                      <a:pt x="63" y="169"/>
                    </a:lnTo>
                    <a:lnTo>
                      <a:pt x="60" y="169"/>
                    </a:lnTo>
                    <a:lnTo>
                      <a:pt x="57" y="170"/>
                    </a:lnTo>
                    <a:lnTo>
                      <a:pt x="56" y="172"/>
                    </a:lnTo>
                    <a:lnTo>
                      <a:pt x="54" y="173"/>
                    </a:lnTo>
                    <a:lnTo>
                      <a:pt x="54" y="176"/>
                    </a:lnTo>
                    <a:lnTo>
                      <a:pt x="56" y="179"/>
                    </a:lnTo>
                    <a:lnTo>
                      <a:pt x="56" y="181"/>
                    </a:lnTo>
                    <a:lnTo>
                      <a:pt x="56" y="181"/>
                    </a:lnTo>
                    <a:lnTo>
                      <a:pt x="56" y="182"/>
                    </a:lnTo>
                    <a:lnTo>
                      <a:pt x="56" y="184"/>
                    </a:lnTo>
                    <a:lnTo>
                      <a:pt x="54" y="185"/>
                    </a:lnTo>
                    <a:lnTo>
                      <a:pt x="53" y="187"/>
                    </a:lnTo>
                    <a:lnTo>
                      <a:pt x="56" y="190"/>
                    </a:lnTo>
                    <a:lnTo>
                      <a:pt x="57" y="191"/>
                    </a:lnTo>
                    <a:lnTo>
                      <a:pt x="57" y="194"/>
                    </a:lnTo>
                    <a:lnTo>
                      <a:pt x="56" y="195"/>
                    </a:lnTo>
                    <a:lnTo>
                      <a:pt x="56" y="195"/>
                    </a:lnTo>
                    <a:lnTo>
                      <a:pt x="54" y="195"/>
                    </a:lnTo>
                    <a:lnTo>
                      <a:pt x="54" y="197"/>
                    </a:lnTo>
                    <a:lnTo>
                      <a:pt x="53" y="197"/>
                    </a:lnTo>
                    <a:lnTo>
                      <a:pt x="51" y="198"/>
                    </a:lnTo>
                    <a:lnTo>
                      <a:pt x="51" y="198"/>
                    </a:lnTo>
                    <a:lnTo>
                      <a:pt x="51" y="200"/>
                    </a:lnTo>
                    <a:lnTo>
                      <a:pt x="51" y="201"/>
                    </a:lnTo>
                    <a:lnTo>
                      <a:pt x="51" y="203"/>
                    </a:lnTo>
                    <a:lnTo>
                      <a:pt x="51" y="204"/>
                    </a:lnTo>
                    <a:lnTo>
                      <a:pt x="51" y="206"/>
                    </a:lnTo>
                    <a:lnTo>
                      <a:pt x="51" y="207"/>
                    </a:lnTo>
                    <a:lnTo>
                      <a:pt x="53" y="213"/>
                    </a:lnTo>
                    <a:lnTo>
                      <a:pt x="54" y="218"/>
                    </a:lnTo>
                    <a:lnTo>
                      <a:pt x="53" y="224"/>
                    </a:lnTo>
                    <a:lnTo>
                      <a:pt x="51" y="230"/>
                    </a:lnTo>
                    <a:close/>
                  </a:path>
                </a:pathLst>
              </a:custGeom>
              <a:solidFill>
                <a:srgbClr val="F2D8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246">
                <a:extLst>
                  <a:ext uri="{FF2B5EF4-FFF2-40B4-BE49-F238E27FC236}">
                    <a16:creationId xmlns:a16="http://schemas.microsoft.com/office/drawing/2014/main" id="{4AF93854-5377-BD44-A6B2-1B0ABFA41CE2}"/>
                  </a:ext>
                </a:extLst>
              </p:cNvPr>
              <p:cNvSpPr>
                <a:spLocks/>
              </p:cNvSpPr>
              <p:nvPr/>
            </p:nvSpPr>
            <p:spPr bwMode="auto">
              <a:xfrm>
                <a:off x="731" y="1159"/>
                <a:ext cx="79" cy="72"/>
              </a:xfrm>
              <a:custGeom>
                <a:avLst/>
                <a:gdLst/>
                <a:ahLst/>
                <a:cxnLst>
                  <a:cxn ang="0">
                    <a:pos x="43" y="212"/>
                  </a:cxn>
                  <a:cxn ang="0">
                    <a:pos x="28" y="198"/>
                  </a:cxn>
                  <a:cxn ang="0">
                    <a:pos x="19" y="175"/>
                  </a:cxn>
                  <a:cxn ang="0">
                    <a:pos x="20" y="163"/>
                  </a:cxn>
                  <a:cxn ang="0">
                    <a:pos x="17" y="147"/>
                  </a:cxn>
                  <a:cxn ang="0">
                    <a:pos x="14" y="126"/>
                  </a:cxn>
                  <a:cxn ang="0">
                    <a:pos x="19" y="112"/>
                  </a:cxn>
                  <a:cxn ang="0">
                    <a:pos x="22" y="99"/>
                  </a:cxn>
                  <a:cxn ang="0">
                    <a:pos x="20" y="92"/>
                  </a:cxn>
                  <a:cxn ang="0">
                    <a:pos x="22" y="83"/>
                  </a:cxn>
                  <a:cxn ang="0">
                    <a:pos x="26" y="69"/>
                  </a:cxn>
                  <a:cxn ang="0">
                    <a:pos x="37" y="40"/>
                  </a:cxn>
                  <a:cxn ang="0">
                    <a:pos x="65" y="31"/>
                  </a:cxn>
                  <a:cxn ang="0">
                    <a:pos x="83" y="22"/>
                  </a:cxn>
                  <a:cxn ang="0">
                    <a:pos x="93" y="22"/>
                  </a:cxn>
                  <a:cxn ang="0">
                    <a:pos x="105" y="20"/>
                  </a:cxn>
                  <a:cxn ang="0">
                    <a:pos x="112" y="20"/>
                  </a:cxn>
                  <a:cxn ang="0">
                    <a:pos x="115" y="23"/>
                  </a:cxn>
                  <a:cxn ang="0">
                    <a:pos x="124" y="20"/>
                  </a:cxn>
                  <a:cxn ang="0">
                    <a:pos x="136" y="20"/>
                  </a:cxn>
                  <a:cxn ang="0">
                    <a:pos x="148" y="23"/>
                  </a:cxn>
                  <a:cxn ang="0">
                    <a:pos x="155" y="29"/>
                  </a:cxn>
                  <a:cxn ang="0">
                    <a:pos x="160" y="35"/>
                  </a:cxn>
                  <a:cxn ang="0">
                    <a:pos x="174" y="40"/>
                  </a:cxn>
                  <a:cxn ang="0">
                    <a:pos x="183" y="38"/>
                  </a:cxn>
                  <a:cxn ang="0">
                    <a:pos x="194" y="41"/>
                  </a:cxn>
                  <a:cxn ang="0">
                    <a:pos x="201" y="44"/>
                  </a:cxn>
                  <a:cxn ang="0">
                    <a:pos x="208" y="46"/>
                  </a:cxn>
                  <a:cxn ang="0">
                    <a:pos x="216" y="46"/>
                  </a:cxn>
                  <a:cxn ang="0">
                    <a:pos x="220" y="50"/>
                  </a:cxn>
                  <a:cxn ang="0">
                    <a:pos x="222" y="56"/>
                  </a:cxn>
                  <a:cxn ang="0">
                    <a:pos x="226" y="60"/>
                  </a:cxn>
                  <a:cxn ang="0">
                    <a:pos x="228" y="65"/>
                  </a:cxn>
                  <a:cxn ang="0">
                    <a:pos x="231" y="69"/>
                  </a:cxn>
                  <a:cxn ang="0">
                    <a:pos x="232" y="69"/>
                  </a:cxn>
                  <a:cxn ang="0">
                    <a:pos x="235" y="63"/>
                  </a:cxn>
                  <a:cxn ang="0">
                    <a:pos x="235" y="53"/>
                  </a:cxn>
                  <a:cxn ang="0">
                    <a:pos x="228" y="38"/>
                  </a:cxn>
                  <a:cxn ang="0">
                    <a:pos x="219" y="35"/>
                  </a:cxn>
                  <a:cxn ang="0">
                    <a:pos x="210" y="35"/>
                  </a:cxn>
                  <a:cxn ang="0">
                    <a:pos x="199" y="28"/>
                  </a:cxn>
                  <a:cxn ang="0">
                    <a:pos x="183" y="20"/>
                  </a:cxn>
                  <a:cxn ang="0">
                    <a:pos x="170" y="19"/>
                  </a:cxn>
                  <a:cxn ang="0">
                    <a:pos x="152" y="7"/>
                  </a:cxn>
                  <a:cxn ang="0">
                    <a:pos x="136" y="4"/>
                  </a:cxn>
                  <a:cxn ang="0">
                    <a:pos x="124" y="3"/>
                  </a:cxn>
                  <a:cxn ang="0">
                    <a:pos x="109" y="0"/>
                  </a:cxn>
                  <a:cxn ang="0">
                    <a:pos x="83" y="6"/>
                  </a:cxn>
                  <a:cxn ang="0">
                    <a:pos x="72" y="14"/>
                  </a:cxn>
                  <a:cxn ang="0">
                    <a:pos x="65" y="17"/>
                  </a:cxn>
                  <a:cxn ang="0">
                    <a:pos x="54" y="20"/>
                  </a:cxn>
                  <a:cxn ang="0">
                    <a:pos x="38" y="32"/>
                  </a:cxn>
                  <a:cxn ang="0">
                    <a:pos x="26" y="41"/>
                  </a:cxn>
                  <a:cxn ang="0">
                    <a:pos x="23" y="53"/>
                  </a:cxn>
                  <a:cxn ang="0">
                    <a:pos x="19" y="66"/>
                  </a:cxn>
                  <a:cxn ang="0">
                    <a:pos x="4" y="92"/>
                  </a:cxn>
                  <a:cxn ang="0">
                    <a:pos x="1" y="124"/>
                  </a:cxn>
                  <a:cxn ang="0">
                    <a:pos x="14" y="173"/>
                  </a:cxn>
                  <a:cxn ang="0">
                    <a:pos x="26" y="198"/>
                  </a:cxn>
                  <a:cxn ang="0">
                    <a:pos x="43" y="212"/>
                  </a:cxn>
                </a:cxnLst>
                <a:rect l="0" t="0" r="r" b="b"/>
                <a:pathLst>
                  <a:path w="236" h="218">
                    <a:moveTo>
                      <a:pt x="46" y="218"/>
                    </a:moveTo>
                    <a:lnTo>
                      <a:pt x="43" y="212"/>
                    </a:lnTo>
                    <a:lnTo>
                      <a:pt x="35" y="206"/>
                    </a:lnTo>
                    <a:lnTo>
                      <a:pt x="28" y="198"/>
                    </a:lnTo>
                    <a:lnTo>
                      <a:pt x="22" y="190"/>
                    </a:lnTo>
                    <a:lnTo>
                      <a:pt x="19" y="175"/>
                    </a:lnTo>
                    <a:lnTo>
                      <a:pt x="20" y="167"/>
                    </a:lnTo>
                    <a:lnTo>
                      <a:pt x="20" y="163"/>
                    </a:lnTo>
                    <a:lnTo>
                      <a:pt x="20" y="157"/>
                    </a:lnTo>
                    <a:lnTo>
                      <a:pt x="17" y="147"/>
                    </a:lnTo>
                    <a:lnTo>
                      <a:pt x="14" y="136"/>
                    </a:lnTo>
                    <a:lnTo>
                      <a:pt x="14" y="126"/>
                    </a:lnTo>
                    <a:lnTo>
                      <a:pt x="16" y="118"/>
                    </a:lnTo>
                    <a:lnTo>
                      <a:pt x="19" y="112"/>
                    </a:lnTo>
                    <a:lnTo>
                      <a:pt x="22" y="105"/>
                    </a:lnTo>
                    <a:lnTo>
                      <a:pt x="22" y="99"/>
                    </a:lnTo>
                    <a:lnTo>
                      <a:pt x="20" y="93"/>
                    </a:lnTo>
                    <a:lnTo>
                      <a:pt x="20" y="92"/>
                    </a:lnTo>
                    <a:lnTo>
                      <a:pt x="20" y="87"/>
                    </a:lnTo>
                    <a:lnTo>
                      <a:pt x="22" y="83"/>
                    </a:lnTo>
                    <a:lnTo>
                      <a:pt x="23" y="78"/>
                    </a:lnTo>
                    <a:lnTo>
                      <a:pt x="26" y="69"/>
                    </a:lnTo>
                    <a:lnTo>
                      <a:pt x="29" y="53"/>
                    </a:lnTo>
                    <a:lnTo>
                      <a:pt x="37" y="40"/>
                    </a:lnTo>
                    <a:lnTo>
                      <a:pt x="47" y="34"/>
                    </a:lnTo>
                    <a:lnTo>
                      <a:pt x="65" y="31"/>
                    </a:lnTo>
                    <a:lnTo>
                      <a:pt x="75" y="26"/>
                    </a:lnTo>
                    <a:lnTo>
                      <a:pt x="83" y="22"/>
                    </a:lnTo>
                    <a:lnTo>
                      <a:pt x="87" y="22"/>
                    </a:lnTo>
                    <a:lnTo>
                      <a:pt x="93" y="22"/>
                    </a:lnTo>
                    <a:lnTo>
                      <a:pt x="99" y="22"/>
                    </a:lnTo>
                    <a:lnTo>
                      <a:pt x="105" y="20"/>
                    </a:lnTo>
                    <a:lnTo>
                      <a:pt x="109" y="19"/>
                    </a:lnTo>
                    <a:lnTo>
                      <a:pt x="112" y="20"/>
                    </a:lnTo>
                    <a:lnTo>
                      <a:pt x="114" y="22"/>
                    </a:lnTo>
                    <a:lnTo>
                      <a:pt x="115" y="23"/>
                    </a:lnTo>
                    <a:lnTo>
                      <a:pt x="118" y="22"/>
                    </a:lnTo>
                    <a:lnTo>
                      <a:pt x="124" y="20"/>
                    </a:lnTo>
                    <a:lnTo>
                      <a:pt x="130" y="20"/>
                    </a:lnTo>
                    <a:lnTo>
                      <a:pt x="136" y="20"/>
                    </a:lnTo>
                    <a:lnTo>
                      <a:pt x="142" y="22"/>
                    </a:lnTo>
                    <a:lnTo>
                      <a:pt x="148" y="23"/>
                    </a:lnTo>
                    <a:lnTo>
                      <a:pt x="152" y="25"/>
                    </a:lnTo>
                    <a:lnTo>
                      <a:pt x="155" y="29"/>
                    </a:lnTo>
                    <a:lnTo>
                      <a:pt x="155" y="34"/>
                    </a:lnTo>
                    <a:lnTo>
                      <a:pt x="160" y="35"/>
                    </a:lnTo>
                    <a:lnTo>
                      <a:pt x="167" y="37"/>
                    </a:lnTo>
                    <a:lnTo>
                      <a:pt x="174" y="40"/>
                    </a:lnTo>
                    <a:lnTo>
                      <a:pt x="179" y="40"/>
                    </a:lnTo>
                    <a:lnTo>
                      <a:pt x="183" y="38"/>
                    </a:lnTo>
                    <a:lnTo>
                      <a:pt x="189" y="40"/>
                    </a:lnTo>
                    <a:lnTo>
                      <a:pt x="194" y="41"/>
                    </a:lnTo>
                    <a:lnTo>
                      <a:pt x="198" y="43"/>
                    </a:lnTo>
                    <a:lnTo>
                      <a:pt x="201" y="44"/>
                    </a:lnTo>
                    <a:lnTo>
                      <a:pt x="205" y="46"/>
                    </a:lnTo>
                    <a:lnTo>
                      <a:pt x="208" y="46"/>
                    </a:lnTo>
                    <a:lnTo>
                      <a:pt x="211" y="46"/>
                    </a:lnTo>
                    <a:lnTo>
                      <a:pt x="216" y="46"/>
                    </a:lnTo>
                    <a:lnTo>
                      <a:pt x="219" y="47"/>
                    </a:lnTo>
                    <a:lnTo>
                      <a:pt x="220" y="50"/>
                    </a:lnTo>
                    <a:lnTo>
                      <a:pt x="222" y="53"/>
                    </a:lnTo>
                    <a:lnTo>
                      <a:pt x="222" y="56"/>
                    </a:lnTo>
                    <a:lnTo>
                      <a:pt x="225" y="58"/>
                    </a:lnTo>
                    <a:lnTo>
                      <a:pt x="226" y="60"/>
                    </a:lnTo>
                    <a:lnTo>
                      <a:pt x="226" y="63"/>
                    </a:lnTo>
                    <a:lnTo>
                      <a:pt x="228" y="65"/>
                    </a:lnTo>
                    <a:lnTo>
                      <a:pt x="229" y="66"/>
                    </a:lnTo>
                    <a:lnTo>
                      <a:pt x="231" y="69"/>
                    </a:lnTo>
                    <a:lnTo>
                      <a:pt x="231" y="71"/>
                    </a:lnTo>
                    <a:lnTo>
                      <a:pt x="232" y="69"/>
                    </a:lnTo>
                    <a:lnTo>
                      <a:pt x="234" y="66"/>
                    </a:lnTo>
                    <a:lnTo>
                      <a:pt x="235" y="63"/>
                    </a:lnTo>
                    <a:lnTo>
                      <a:pt x="236" y="59"/>
                    </a:lnTo>
                    <a:lnTo>
                      <a:pt x="235" y="53"/>
                    </a:lnTo>
                    <a:lnTo>
                      <a:pt x="232" y="44"/>
                    </a:lnTo>
                    <a:lnTo>
                      <a:pt x="228" y="38"/>
                    </a:lnTo>
                    <a:lnTo>
                      <a:pt x="223" y="35"/>
                    </a:lnTo>
                    <a:lnTo>
                      <a:pt x="219" y="35"/>
                    </a:lnTo>
                    <a:lnTo>
                      <a:pt x="214" y="35"/>
                    </a:lnTo>
                    <a:lnTo>
                      <a:pt x="210" y="35"/>
                    </a:lnTo>
                    <a:lnTo>
                      <a:pt x="205" y="32"/>
                    </a:lnTo>
                    <a:lnTo>
                      <a:pt x="199" y="28"/>
                    </a:lnTo>
                    <a:lnTo>
                      <a:pt x="192" y="23"/>
                    </a:lnTo>
                    <a:lnTo>
                      <a:pt x="183" y="20"/>
                    </a:lnTo>
                    <a:lnTo>
                      <a:pt x="174" y="20"/>
                    </a:lnTo>
                    <a:lnTo>
                      <a:pt x="170" y="19"/>
                    </a:lnTo>
                    <a:lnTo>
                      <a:pt x="162" y="13"/>
                    </a:lnTo>
                    <a:lnTo>
                      <a:pt x="152" y="7"/>
                    </a:lnTo>
                    <a:lnTo>
                      <a:pt x="140" y="4"/>
                    </a:lnTo>
                    <a:lnTo>
                      <a:pt x="136" y="4"/>
                    </a:lnTo>
                    <a:lnTo>
                      <a:pt x="130" y="4"/>
                    </a:lnTo>
                    <a:lnTo>
                      <a:pt x="124" y="3"/>
                    </a:lnTo>
                    <a:lnTo>
                      <a:pt x="118" y="1"/>
                    </a:lnTo>
                    <a:lnTo>
                      <a:pt x="109" y="0"/>
                    </a:lnTo>
                    <a:lnTo>
                      <a:pt x="96" y="1"/>
                    </a:lnTo>
                    <a:lnTo>
                      <a:pt x="83" y="6"/>
                    </a:lnTo>
                    <a:lnTo>
                      <a:pt x="75" y="12"/>
                    </a:lnTo>
                    <a:lnTo>
                      <a:pt x="72" y="14"/>
                    </a:lnTo>
                    <a:lnTo>
                      <a:pt x="69" y="16"/>
                    </a:lnTo>
                    <a:lnTo>
                      <a:pt x="65" y="17"/>
                    </a:lnTo>
                    <a:lnTo>
                      <a:pt x="60" y="17"/>
                    </a:lnTo>
                    <a:lnTo>
                      <a:pt x="54" y="20"/>
                    </a:lnTo>
                    <a:lnTo>
                      <a:pt x="46" y="25"/>
                    </a:lnTo>
                    <a:lnTo>
                      <a:pt x="38" y="32"/>
                    </a:lnTo>
                    <a:lnTo>
                      <a:pt x="31" y="37"/>
                    </a:lnTo>
                    <a:lnTo>
                      <a:pt x="26" y="41"/>
                    </a:lnTo>
                    <a:lnTo>
                      <a:pt x="25" y="47"/>
                    </a:lnTo>
                    <a:lnTo>
                      <a:pt x="23" y="53"/>
                    </a:lnTo>
                    <a:lnTo>
                      <a:pt x="23" y="59"/>
                    </a:lnTo>
                    <a:lnTo>
                      <a:pt x="19" y="66"/>
                    </a:lnTo>
                    <a:lnTo>
                      <a:pt x="12" y="78"/>
                    </a:lnTo>
                    <a:lnTo>
                      <a:pt x="4" y="92"/>
                    </a:lnTo>
                    <a:lnTo>
                      <a:pt x="0" y="108"/>
                    </a:lnTo>
                    <a:lnTo>
                      <a:pt x="1" y="124"/>
                    </a:lnTo>
                    <a:lnTo>
                      <a:pt x="9" y="148"/>
                    </a:lnTo>
                    <a:lnTo>
                      <a:pt x="14" y="173"/>
                    </a:lnTo>
                    <a:lnTo>
                      <a:pt x="20" y="190"/>
                    </a:lnTo>
                    <a:lnTo>
                      <a:pt x="26" y="198"/>
                    </a:lnTo>
                    <a:lnTo>
                      <a:pt x="35" y="206"/>
                    </a:lnTo>
                    <a:lnTo>
                      <a:pt x="43" y="212"/>
                    </a:lnTo>
                    <a:lnTo>
                      <a:pt x="46" y="218"/>
                    </a:lnTo>
                    <a:close/>
                  </a:path>
                </a:pathLst>
              </a:custGeom>
              <a:solidFill>
                <a:srgbClr val="7033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247">
                <a:extLst>
                  <a:ext uri="{FF2B5EF4-FFF2-40B4-BE49-F238E27FC236}">
                    <a16:creationId xmlns:a16="http://schemas.microsoft.com/office/drawing/2014/main" id="{C5C52271-EA3F-C04A-A2ED-AE41A9D5D284}"/>
                  </a:ext>
                </a:extLst>
              </p:cNvPr>
              <p:cNvSpPr>
                <a:spLocks/>
              </p:cNvSpPr>
              <p:nvPr/>
            </p:nvSpPr>
            <p:spPr bwMode="auto">
              <a:xfrm>
                <a:off x="789" y="1210"/>
                <a:ext cx="18" cy="8"/>
              </a:xfrm>
              <a:custGeom>
                <a:avLst/>
                <a:gdLst/>
                <a:ahLst/>
                <a:cxnLst>
                  <a:cxn ang="0">
                    <a:pos x="54" y="6"/>
                  </a:cxn>
                  <a:cxn ang="0">
                    <a:pos x="54" y="4"/>
                  </a:cxn>
                  <a:cxn ang="0">
                    <a:pos x="54" y="1"/>
                  </a:cxn>
                  <a:cxn ang="0">
                    <a:pos x="52" y="1"/>
                  </a:cxn>
                  <a:cxn ang="0">
                    <a:pos x="51" y="3"/>
                  </a:cxn>
                  <a:cxn ang="0">
                    <a:pos x="46" y="3"/>
                  </a:cxn>
                  <a:cxn ang="0">
                    <a:pos x="39" y="1"/>
                  </a:cxn>
                  <a:cxn ang="0">
                    <a:pos x="30" y="0"/>
                  </a:cxn>
                  <a:cxn ang="0">
                    <a:pos x="23" y="1"/>
                  </a:cxn>
                  <a:cxn ang="0">
                    <a:pos x="14" y="4"/>
                  </a:cxn>
                  <a:cxn ang="0">
                    <a:pos x="8" y="9"/>
                  </a:cxn>
                  <a:cxn ang="0">
                    <a:pos x="3" y="13"/>
                  </a:cxn>
                  <a:cxn ang="0">
                    <a:pos x="0" y="19"/>
                  </a:cxn>
                  <a:cxn ang="0">
                    <a:pos x="0" y="22"/>
                  </a:cxn>
                  <a:cxn ang="0">
                    <a:pos x="2" y="24"/>
                  </a:cxn>
                  <a:cxn ang="0">
                    <a:pos x="2" y="25"/>
                  </a:cxn>
                  <a:cxn ang="0">
                    <a:pos x="2" y="25"/>
                  </a:cxn>
                  <a:cxn ang="0">
                    <a:pos x="5" y="19"/>
                  </a:cxn>
                  <a:cxn ang="0">
                    <a:pos x="9" y="15"/>
                  </a:cxn>
                  <a:cxn ang="0">
                    <a:pos x="15" y="10"/>
                  </a:cxn>
                  <a:cxn ang="0">
                    <a:pos x="24" y="7"/>
                  </a:cxn>
                  <a:cxn ang="0">
                    <a:pos x="30" y="7"/>
                  </a:cxn>
                  <a:cxn ang="0">
                    <a:pos x="36" y="7"/>
                  </a:cxn>
                  <a:cxn ang="0">
                    <a:pos x="42" y="9"/>
                  </a:cxn>
                  <a:cxn ang="0">
                    <a:pos x="46" y="9"/>
                  </a:cxn>
                  <a:cxn ang="0">
                    <a:pos x="49" y="9"/>
                  </a:cxn>
                  <a:cxn ang="0">
                    <a:pos x="51" y="7"/>
                  </a:cxn>
                  <a:cxn ang="0">
                    <a:pos x="52" y="7"/>
                  </a:cxn>
                  <a:cxn ang="0">
                    <a:pos x="54" y="6"/>
                  </a:cxn>
                </a:cxnLst>
                <a:rect l="0" t="0" r="r" b="b"/>
                <a:pathLst>
                  <a:path w="54" h="25">
                    <a:moveTo>
                      <a:pt x="54" y="6"/>
                    </a:moveTo>
                    <a:lnTo>
                      <a:pt x="54" y="4"/>
                    </a:lnTo>
                    <a:lnTo>
                      <a:pt x="54" y="1"/>
                    </a:lnTo>
                    <a:lnTo>
                      <a:pt x="52" y="1"/>
                    </a:lnTo>
                    <a:lnTo>
                      <a:pt x="51" y="3"/>
                    </a:lnTo>
                    <a:lnTo>
                      <a:pt x="46" y="3"/>
                    </a:lnTo>
                    <a:lnTo>
                      <a:pt x="39" y="1"/>
                    </a:lnTo>
                    <a:lnTo>
                      <a:pt x="30" y="0"/>
                    </a:lnTo>
                    <a:lnTo>
                      <a:pt x="23" y="1"/>
                    </a:lnTo>
                    <a:lnTo>
                      <a:pt x="14" y="4"/>
                    </a:lnTo>
                    <a:lnTo>
                      <a:pt x="8" y="9"/>
                    </a:lnTo>
                    <a:lnTo>
                      <a:pt x="3" y="13"/>
                    </a:lnTo>
                    <a:lnTo>
                      <a:pt x="0" y="19"/>
                    </a:lnTo>
                    <a:lnTo>
                      <a:pt x="0" y="22"/>
                    </a:lnTo>
                    <a:lnTo>
                      <a:pt x="2" y="24"/>
                    </a:lnTo>
                    <a:lnTo>
                      <a:pt x="2" y="25"/>
                    </a:lnTo>
                    <a:lnTo>
                      <a:pt x="2" y="25"/>
                    </a:lnTo>
                    <a:lnTo>
                      <a:pt x="5" y="19"/>
                    </a:lnTo>
                    <a:lnTo>
                      <a:pt x="9" y="15"/>
                    </a:lnTo>
                    <a:lnTo>
                      <a:pt x="15" y="10"/>
                    </a:lnTo>
                    <a:lnTo>
                      <a:pt x="24" y="7"/>
                    </a:lnTo>
                    <a:lnTo>
                      <a:pt x="30" y="7"/>
                    </a:lnTo>
                    <a:lnTo>
                      <a:pt x="36" y="7"/>
                    </a:lnTo>
                    <a:lnTo>
                      <a:pt x="42" y="9"/>
                    </a:lnTo>
                    <a:lnTo>
                      <a:pt x="46" y="9"/>
                    </a:lnTo>
                    <a:lnTo>
                      <a:pt x="49" y="9"/>
                    </a:lnTo>
                    <a:lnTo>
                      <a:pt x="51" y="7"/>
                    </a:lnTo>
                    <a:lnTo>
                      <a:pt x="52" y="7"/>
                    </a:lnTo>
                    <a:lnTo>
                      <a:pt x="54" y="6"/>
                    </a:lnTo>
                    <a:close/>
                  </a:path>
                </a:pathLst>
              </a:custGeom>
              <a:solidFill>
                <a:srgbClr val="7033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248">
                <a:extLst>
                  <a:ext uri="{FF2B5EF4-FFF2-40B4-BE49-F238E27FC236}">
                    <a16:creationId xmlns:a16="http://schemas.microsoft.com/office/drawing/2014/main" id="{083D9A32-6501-6F48-970A-B2527FC4399B}"/>
                  </a:ext>
                </a:extLst>
              </p:cNvPr>
              <p:cNvSpPr>
                <a:spLocks/>
              </p:cNvSpPr>
              <p:nvPr/>
            </p:nvSpPr>
            <p:spPr bwMode="auto">
              <a:xfrm>
                <a:off x="795" y="1235"/>
                <a:ext cx="17" cy="4"/>
              </a:xfrm>
              <a:custGeom>
                <a:avLst/>
                <a:gdLst/>
                <a:ahLst/>
                <a:cxnLst>
                  <a:cxn ang="0">
                    <a:pos x="49" y="2"/>
                  </a:cxn>
                  <a:cxn ang="0">
                    <a:pos x="49" y="3"/>
                  </a:cxn>
                  <a:cxn ang="0">
                    <a:pos x="49" y="5"/>
                  </a:cxn>
                  <a:cxn ang="0">
                    <a:pos x="47" y="6"/>
                  </a:cxn>
                  <a:cxn ang="0">
                    <a:pos x="46" y="8"/>
                  </a:cxn>
                  <a:cxn ang="0">
                    <a:pos x="43" y="8"/>
                  </a:cxn>
                  <a:cxn ang="0">
                    <a:pos x="40" y="8"/>
                  </a:cxn>
                  <a:cxn ang="0">
                    <a:pos x="37" y="9"/>
                  </a:cxn>
                  <a:cxn ang="0">
                    <a:pos x="33" y="9"/>
                  </a:cxn>
                  <a:cxn ang="0">
                    <a:pos x="30" y="9"/>
                  </a:cxn>
                  <a:cxn ang="0">
                    <a:pos x="25" y="9"/>
                  </a:cxn>
                  <a:cxn ang="0">
                    <a:pos x="21" y="11"/>
                  </a:cxn>
                  <a:cxn ang="0">
                    <a:pos x="16" y="11"/>
                  </a:cxn>
                  <a:cxn ang="0">
                    <a:pos x="16" y="11"/>
                  </a:cxn>
                  <a:cxn ang="0">
                    <a:pos x="13" y="11"/>
                  </a:cxn>
                  <a:cxn ang="0">
                    <a:pos x="9" y="11"/>
                  </a:cxn>
                  <a:cxn ang="0">
                    <a:pos x="6" y="11"/>
                  </a:cxn>
                  <a:cxn ang="0">
                    <a:pos x="3" y="12"/>
                  </a:cxn>
                  <a:cxn ang="0">
                    <a:pos x="2" y="14"/>
                  </a:cxn>
                  <a:cxn ang="0">
                    <a:pos x="0" y="12"/>
                  </a:cxn>
                  <a:cxn ang="0">
                    <a:pos x="0" y="12"/>
                  </a:cxn>
                  <a:cxn ang="0">
                    <a:pos x="2" y="9"/>
                  </a:cxn>
                  <a:cxn ang="0">
                    <a:pos x="3" y="8"/>
                  </a:cxn>
                  <a:cxn ang="0">
                    <a:pos x="3" y="6"/>
                  </a:cxn>
                  <a:cxn ang="0">
                    <a:pos x="3" y="6"/>
                  </a:cxn>
                  <a:cxn ang="0">
                    <a:pos x="5" y="8"/>
                  </a:cxn>
                  <a:cxn ang="0">
                    <a:pos x="12" y="9"/>
                  </a:cxn>
                  <a:cxn ang="0">
                    <a:pos x="19" y="8"/>
                  </a:cxn>
                  <a:cxn ang="0">
                    <a:pos x="25" y="5"/>
                  </a:cxn>
                  <a:cxn ang="0">
                    <a:pos x="30" y="3"/>
                  </a:cxn>
                  <a:cxn ang="0">
                    <a:pos x="33" y="2"/>
                  </a:cxn>
                  <a:cxn ang="0">
                    <a:pos x="37" y="2"/>
                  </a:cxn>
                  <a:cxn ang="0">
                    <a:pos x="40" y="3"/>
                  </a:cxn>
                  <a:cxn ang="0">
                    <a:pos x="43" y="3"/>
                  </a:cxn>
                  <a:cxn ang="0">
                    <a:pos x="44" y="2"/>
                  </a:cxn>
                  <a:cxn ang="0">
                    <a:pos x="46" y="2"/>
                  </a:cxn>
                  <a:cxn ang="0">
                    <a:pos x="47" y="2"/>
                  </a:cxn>
                  <a:cxn ang="0">
                    <a:pos x="47" y="0"/>
                  </a:cxn>
                  <a:cxn ang="0">
                    <a:pos x="47" y="0"/>
                  </a:cxn>
                  <a:cxn ang="0">
                    <a:pos x="49" y="0"/>
                  </a:cxn>
                  <a:cxn ang="0">
                    <a:pos x="49" y="0"/>
                  </a:cxn>
                  <a:cxn ang="0">
                    <a:pos x="49" y="2"/>
                  </a:cxn>
                </a:cxnLst>
                <a:rect l="0" t="0" r="r" b="b"/>
                <a:pathLst>
                  <a:path w="49" h="14">
                    <a:moveTo>
                      <a:pt x="49" y="2"/>
                    </a:moveTo>
                    <a:lnTo>
                      <a:pt x="49" y="3"/>
                    </a:lnTo>
                    <a:lnTo>
                      <a:pt x="49" y="5"/>
                    </a:lnTo>
                    <a:lnTo>
                      <a:pt x="47" y="6"/>
                    </a:lnTo>
                    <a:lnTo>
                      <a:pt x="46" y="8"/>
                    </a:lnTo>
                    <a:lnTo>
                      <a:pt x="43" y="8"/>
                    </a:lnTo>
                    <a:lnTo>
                      <a:pt x="40" y="8"/>
                    </a:lnTo>
                    <a:lnTo>
                      <a:pt x="37" y="9"/>
                    </a:lnTo>
                    <a:lnTo>
                      <a:pt x="33" y="9"/>
                    </a:lnTo>
                    <a:lnTo>
                      <a:pt x="30" y="9"/>
                    </a:lnTo>
                    <a:lnTo>
                      <a:pt x="25" y="9"/>
                    </a:lnTo>
                    <a:lnTo>
                      <a:pt x="21" y="11"/>
                    </a:lnTo>
                    <a:lnTo>
                      <a:pt x="16" y="11"/>
                    </a:lnTo>
                    <a:lnTo>
                      <a:pt x="16" y="11"/>
                    </a:lnTo>
                    <a:lnTo>
                      <a:pt x="13" y="11"/>
                    </a:lnTo>
                    <a:lnTo>
                      <a:pt x="9" y="11"/>
                    </a:lnTo>
                    <a:lnTo>
                      <a:pt x="6" y="11"/>
                    </a:lnTo>
                    <a:lnTo>
                      <a:pt x="3" y="12"/>
                    </a:lnTo>
                    <a:lnTo>
                      <a:pt x="2" y="14"/>
                    </a:lnTo>
                    <a:lnTo>
                      <a:pt x="0" y="12"/>
                    </a:lnTo>
                    <a:lnTo>
                      <a:pt x="0" y="12"/>
                    </a:lnTo>
                    <a:lnTo>
                      <a:pt x="2" y="9"/>
                    </a:lnTo>
                    <a:lnTo>
                      <a:pt x="3" y="8"/>
                    </a:lnTo>
                    <a:lnTo>
                      <a:pt x="3" y="6"/>
                    </a:lnTo>
                    <a:lnTo>
                      <a:pt x="3" y="6"/>
                    </a:lnTo>
                    <a:lnTo>
                      <a:pt x="5" y="8"/>
                    </a:lnTo>
                    <a:lnTo>
                      <a:pt x="12" y="9"/>
                    </a:lnTo>
                    <a:lnTo>
                      <a:pt x="19" y="8"/>
                    </a:lnTo>
                    <a:lnTo>
                      <a:pt x="25" y="5"/>
                    </a:lnTo>
                    <a:lnTo>
                      <a:pt x="30" y="3"/>
                    </a:lnTo>
                    <a:lnTo>
                      <a:pt x="33" y="2"/>
                    </a:lnTo>
                    <a:lnTo>
                      <a:pt x="37" y="2"/>
                    </a:lnTo>
                    <a:lnTo>
                      <a:pt x="40" y="3"/>
                    </a:lnTo>
                    <a:lnTo>
                      <a:pt x="43" y="3"/>
                    </a:lnTo>
                    <a:lnTo>
                      <a:pt x="44" y="2"/>
                    </a:lnTo>
                    <a:lnTo>
                      <a:pt x="46" y="2"/>
                    </a:lnTo>
                    <a:lnTo>
                      <a:pt x="47" y="2"/>
                    </a:lnTo>
                    <a:lnTo>
                      <a:pt x="47" y="0"/>
                    </a:lnTo>
                    <a:lnTo>
                      <a:pt x="47" y="0"/>
                    </a:lnTo>
                    <a:lnTo>
                      <a:pt x="49" y="0"/>
                    </a:lnTo>
                    <a:lnTo>
                      <a:pt x="49" y="0"/>
                    </a:lnTo>
                    <a:lnTo>
                      <a:pt x="49" y="2"/>
                    </a:lnTo>
                    <a:close/>
                  </a:path>
                </a:pathLst>
              </a:custGeom>
              <a:solidFill>
                <a:srgbClr val="B24C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249">
                <a:extLst>
                  <a:ext uri="{FF2B5EF4-FFF2-40B4-BE49-F238E27FC236}">
                    <a16:creationId xmlns:a16="http://schemas.microsoft.com/office/drawing/2014/main" id="{DEB6C036-22DE-F74E-9F28-7559F03648AE}"/>
                  </a:ext>
                </a:extLst>
              </p:cNvPr>
              <p:cNvSpPr>
                <a:spLocks/>
              </p:cNvSpPr>
              <p:nvPr/>
            </p:nvSpPr>
            <p:spPr bwMode="auto">
              <a:xfrm>
                <a:off x="805" y="1228"/>
                <a:ext cx="12" cy="3"/>
              </a:xfrm>
              <a:custGeom>
                <a:avLst/>
                <a:gdLst/>
                <a:ahLst/>
                <a:cxnLst>
                  <a:cxn ang="0">
                    <a:pos x="23" y="3"/>
                  </a:cxn>
                  <a:cxn ang="0">
                    <a:pos x="14" y="2"/>
                  </a:cxn>
                  <a:cxn ang="0">
                    <a:pos x="10" y="0"/>
                  </a:cxn>
                  <a:cxn ang="0">
                    <a:pos x="6" y="0"/>
                  </a:cxn>
                  <a:cxn ang="0">
                    <a:pos x="4" y="2"/>
                  </a:cxn>
                  <a:cxn ang="0">
                    <a:pos x="3" y="3"/>
                  </a:cxn>
                  <a:cxn ang="0">
                    <a:pos x="1" y="3"/>
                  </a:cxn>
                  <a:cxn ang="0">
                    <a:pos x="0" y="3"/>
                  </a:cxn>
                  <a:cxn ang="0">
                    <a:pos x="0" y="3"/>
                  </a:cxn>
                  <a:cxn ang="0">
                    <a:pos x="3" y="5"/>
                  </a:cxn>
                  <a:cxn ang="0">
                    <a:pos x="6" y="5"/>
                  </a:cxn>
                  <a:cxn ang="0">
                    <a:pos x="9" y="5"/>
                  </a:cxn>
                  <a:cxn ang="0">
                    <a:pos x="10" y="5"/>
                  </a:cxn>
                  <a:cxn ang="0">
                    <a:pos x="13" y="6"/>
                  </a:cxn>
                  <a:cxn ang="0">
                    <a:pos x="16" y="9"/>
                  </a:cxn>
                  <a:cxn ang="0">
                    <a:pos x="19" y="11"/>
                  </a:cxn>
                  <a:cxn ang="0">
                    <a:pos x="23" y="11"/>
                  </a:cxn>
                  <a:cxn ang="0">
                    <a:pos x="26" y="11"/>
                  </a:cxn>
                  <a:cxn ang="0">
                    <a:pos x="29" y="11"/>
                  </a:cxn>
                  <a:cxn ang="0">
                    <a:pos x="32" y="9"/>
                  </a:cxn>
                  <a:cxn ang="0">
                    <a:pos x="35" y="6"/>
                  </a:cxn>
                  <a:cxn ang="0">
                    <a:pos x="31" y="6"/>
                  </a:cxn>
                  <a:cxn ang="0">
                    <a:pos x="29" y="5"/>
                  </a:cxn>
                  <a:cxn ang="0">
                    <a:pos x="26" y="3"/>
                  </a:cxn>
                  <a:cxn ang="0">
                    <a:pos x="23" y="3"/>
                  </a:cxn>
                </a:cxnLst>
                <a:rect l="0" t="0" r="r" b="b"/>
                <a:pathLst>
                  <a:path w="35" h="11">
                    <a:moveTo>
                      <a:pt x="23" y="3"/>
                    </a:moveTo>
                    <a:lnTo>
                      <a:pt x="14" y="2"/>
                    </a:lnTo>
                    <a:lnTo>
                      <a:pt x="10" y="0"/>
                    </a:lnTo>
                    <a:lnTo>
                      <a:pt x="6" y="0"/>
                    </a:lnTo>
                    <a:lnTo>
                      <a:pt x="4" y="2"/>
                    </a:lnTo>
                    <a:lnTo>
                      <a:pt x="3" y="3"/>
                    </a:lnTo>
                    <a:lnTo>
                      <a:pt x="1" y="3"/>
                    </a:lnTo>
                    <a:lnTo>
                      <a:pt x="0" y="3"/>
                    </a:lnTo>
                    <a:lnTo>
                      <a:pt x="0" y="3"/>
                    </a:lnTo>
                    <a:lnTo>
                      <a:pt x="3" y="5"/>
                    </a:lnTo>
                    <a:lnTo>
                      <a:pt x="6" y="5"/>
                    </a:lnTo>
                    <a:lnTo>
                      <a:pt x="9" y="5"/>
                    </a:lnTo>
                    <a:lnTo>
                      <a:pt x="10" y="5"/>
                    </a:lnTo>
                    <a:lnTo>
                      <a:pt x="13" y="6"/>
                    </a:lnTo>
                    <a:lnTo>
                      <a:pt x="16" y="9"/>
                    </a:lnTo>
                    <a:lnTo>
                      <a:pt x="19" y="11"/>
                    </a:lnTo>
                    <a:lnTo>
                      <a:pt x="23" y="11"/>
                    </a:lnTo>
                    <a:lnTo>
                      <a:pt x="26" y="11"/>
                    </a:lnTo>
                    <a:lnTo>
                      <a:pt x="29" y="11"/>
                    </a:lnTo>
                    <a:lnTo>
                      <a:pt x="32" y="9"/>
                    </a:lnTo>
                    <a:lnTo>
                      <a:pt x="35" y="6"/>
                    </a:lnTo>
                    <a:lnTo>
                      <a:pt x="31" y="6"/>
                    </a:lnTo>
                    <a:lnTo>
                      <a:pt x="29" y="5"/>
                    </a:lnTo>
                    <a:lnTo>
                      <a:pt x="26" y="3"/>
                    </a:lnTo>
                    <a:lnTo>
                      <a:pt x="23" y="3"/>
                    </a:lnTo>
                    <a:close/>
                  </a:path>
                </a:pathLst>
              </a:custGeom>
              <a:solidFill>
                <a:srgbClr val="B24C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250">
                <a:extLst>
                  <a:ext uri="{FF2B5EF4-FFF2-40B4-BE49-F238E27FC236}">
                    <a16:creationId xmlns:a16="http://schemas.microsoft.com/office/drawing/2014/main" id="{281C553D-EE44-AF4D-8039-4916F741D55C}"/>
                  </a:ext>
                </a:extLst>
              </p:cNvPr>
              <p:cNvSpPr>
                <a:spLocks/>
              </p:cNvSpPr>
              <p:nvPr/>
            </p:nvSpPr>
            <p:spPr bwMode="auto">
              <a:xfrm>
                <a:off x="796" y="1214"/>
                <a:ext cx="7" cy="4"/>
              </a:xfrm>
              <a:custGeom>
                <a:avLst/>
                <a:gdLst/>
                <a:ahLst/>
                <a:cxnLst>
                  <a:cxn ang="0">
                    <a:pos x="0" y="11"/>
                  </a:cxn>
                  <a:cxn ang="0">
                    <a:pos x="6" y="11"/>
                  </a:cxn>
                  <a:cxn ang="0">
                    <a:pos x="13" y="9"/>
                  </a:cxn>
                  <a:cxn ang="0">
                    <a:pos x="19" y="6"/>
                  </a:cxn>
                  <a:cxn ang="0">
                    <a:pos x="21" y="2"/>
                  </a:cxn>
                  <a:cxn ang="0">
                    <a:pos x="21" y="0"/>
                  </a:cxn>
                  <a:cxn ang="0">
                    <a:pos x="18" y="0"/>
                  </a:cxn>
                  <a:cxn ang="0">
                    <a:pos x="16" y="2"/>
                  </a:cxn>
                  <a:cxn ang="0">
                    <a:pos x="15" y="3"/>
                  </a:cxn>
                  <a:cxn ang="0">
                    <a:pos x="10" y="6"/>
                  </a:cxn>
                  <a:cxn ang="0">
                    <a:pos x="4" y="8"/>
                  </a:cxn>
                  <a:cxn ang="0">
                    <a:pos x="0" y="9"/>
                  </a:cxn>
                  <a:cxn ang="0">
                    <a:pos x="0" y="11"/>
                  </a:cxn>
                </a:cxnLst>
                <a:rect l="0" t="0" r="r" b="b"/>
                <a:pathLst>
                  <a:path w="21" h="11">
                    <a:moveTo>
                      <a:pt x="0" y="11"/>
                    </a:moveTo>
                    <a:lnTo>
                      <a:pt x="6" y="11"/>
                    </a:lnTo>
                    <a:lnTo>
                      <a:pt x="13" y="9"/>
                    </a:lnTo>
                    <a:lnTo>
                      <a:pt x="19" y="6"/>
                    </a:lnTo>
                    <a:lnTo>
                      <a:pt x="21" y="2"/>
                    </a:lnTo>
                    <a:lnTo>
                      <a:pt x="21" y="0"/>
                    </a:lnTo>
                    <a:lnTo>
                      <a:pt x="18" y="0"/>
                    </a:lnTo>
                    <a:lnTo>
                      <a:pt x="16" y="2"/>
                    </a:lnTo>
                    <a:lnTo>
                      <a:pt x="15" y="3"/>
                    </a:lnTo>
                    <a:lnTo>
                      <a:pt x="10" y="6"/>
                    </a:lnTo>
                    <a:lnTo>
                      <a:pt x="4" y="8"/>
                    </a:lnTo>
                    <a:lnTo>
                      <a:pt x="0" y="9"/>
                    </a:lnTo>
                    <a:lnTo>
                      <a:pt x="0" y="1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251">
                <a:extLst>
                  <a:ext uri="{FF2B5EF4-FFF2-40B4-BE49-F238E27FC236}">
                    <a16:creationId xmlns:a16="http://schemas.microsoft.com/office/drawing/2014/main" id="{7139A36F-A4EA-094E-91A5-7765A8DAD732}"/>
                  </a:ext>
                </a:extLst>
              </p:cNvPr>
              <p:cNvSpPr>
                <a:spLocks/>
              </p:cNvSpPr>
              <p:nvPr/>
            </p:nvSpPr>
            <p:spPr bwMode="auto">
              <a:xfrm>
                <a:off x="804" y="1241"/>
                <a:ext cx="7" cy="3"/>
              </a:xfrm>
              <a:custGeom>
                <a:avLst/>
                <a:gdLst/>
                <a:ahLst/>
                <a:cxnLst>
                  <a:cxn ang="0">
                    <a:pos x="21" y="0"/>
                  </a:cxn>
                  <a:cxn ang="0">
                    <a:pos x="17" y="1"/>
                  </a:cxn>
                  <a:cxn ang="0">
                    <a:pos x="11" y="4"/>
                  </a:cxn>
                  <a:cxn ang="0">
                    <a:pos x="3" y="6"/>
                  </a:cxn>
                  <a:cxn ang="0">
                    <a:pos x="0" y="9"/>
                  </a:cxn>
                  <a:cxn ang="0">
                    <a:pos x="6" y="7"/>
                  </a:cxn>
                  <a:cxn ang="0">
                    <a:pos x="12" y="7"/>
                  </a:cxn>
                  <a:cxn ang="0">
                    <a:pos x="17" y="9"/>
                  </a:cxn>
                  <a:cxn ang="0">
                    <a:pos x="19" y="10"/>
                  </a:cxn>
                  <a:cxn ang="0">
                    <a:pos x="19" y="9"/>
                  </a:cxn>
                  <a:cxn ang="0">
                    <a:pos x="19" y="7"/>
                  </a:cxn>
                  <a:cxn ang="0">
                    <a:pos x="19" y="6"/>
                  </a:cxn>
                  <a:cxn ang="0">
                    <a:pos x="19" y="4"/>
                  </a:cxn>
                  <a:cxn ang="0">
                    <a:pos x="19" y="3"/>
                  </a:cxn>
                  <a:cxn ang="0">
                    <a:pos x="19" y="1"/>
                  </a:cxn>
                  <a:cxn ang="0">
                    <a:pos x="19" y="1"/>
                  </a:cxn>
                  <a:cxn ang="0">
                    <a:pos x="21" y="0"/>
                  </a:cxn>
                </a:cxnLst>
                <a:rect l="0" t="0" r="r" b="b"/>
                <a:pathLst>
                  <a:path w="21" h="10">
                    <a:moveTo>
                      <a:pt x="21" y="0"/>
                    </a:moveTo>
                    <a:lnTo>
                      <a:pt x="17" y="1"/>
                    </a:lnTo>
                    <a:lnTo>
                      <a:pt x="11" y="4"/>
                    </a:lnTo>
                    <a:lnTo>
                      <a:pt x="3" y="6"/>
                    </a:lnTo>
                    <a:lnTo>
                      <a:pt x="0" y="9"/>
                    </a:lnTo>
                    <a:lnTo>
                      <a:pt x="6" y="7"/>
                    </a:lnTo>
                    <a:lnTo>
                      <a:pt x="12" y="7"/>
                    </a:lnTo>
                    <a:lnTo>
                      <a:pt x="17" y="9"/>
                    </a:lnTo>
                    <a:lnTo>
                      <a:pt x="19" y="10"/>
                    </a:lnTo>
                    <a:lnTo>
                      <a:pt x="19" y="9"/>
                    </a:lnTo>
                    <a:lnTo>
                      <a:pt x="19" y="7"/>
                    </a:lnTo>
                    <a:lnTo>
                      <a:pt x="19" y="6"/>
                    </a:lnTo>
                    <a:lnTo>
                      <a:pt x="19" y="4"/>
                    </a:lnTo>
                    <a:lnTo>
                      <a:pt x="19" y="3"/>
                    </a:lnTo>
                    <a:lnTo>
                      <a:pt x="19" y="1"/>
                    </a:lnTo>
                    <a:lnTo>
                      <a:pt x="19" y="1"/>
                    </a:lnTo>
                    <a:lnTo>
                      <a:pt x="21" y="0"/>
                    </a:lnTo>
                    <a:close/>
                  </a:path>
                </a:pathLst>
              </a:custGeom>
              <a:solidFill>
                <a:srgbClr val="B24C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252">
                <a:extLst>
                  <a:ext uri="{FF2B5EF4-FFF2-40B4-BE49-F238E27FC236}">
                    <a16:creationId xmlns:a16="http://schemas.microsoft.com/office/drawing/2014/main" id="{0BED51BF-C234-CE4D-A1D5-AC35B57FD33A}"/>
                  </a:ext>
                </a:extLst>
              </p:cNvPr>
              <p:cNvSpPr>
                <a:spLocks/>
              </p:cNvSpPr>
              <p:nvPr/>
            </p:nvSpPr>
            <p:spPr bwMode="auto">
              <a:xfrm>
                <a:off x="811" y="1327"/>
                <a:ext cx="68" cy="61"/>
              </a:xfrm>
              <a:custGeom>
                <a:avLst/>
                <a:gdLst/>
                <a:ahLst/>
                <a:cxnLst>
                  <a:cxn ang="0">
                    <a:pos x="139" y="82"/>
                  </a:cxn>
                  <a:cxn ang="0">
                    <a:pos x="151" y="92"/>
                  </a:cxn>
                  <a:cxn ang="0">
                    <a:pos x="161" y="105"/>
                  </a:cxn>
                  <a:cxn ang="0">
                    <a:pos x="173" y="120"/>
                  </a:cxn>
                  <a:cxn ang="0">
                    <a:pos x="182" y="137"/>
                  </a:cxn>
                  <a:cxn ang="0">
                    <a:pos x="191" y="151"/>
                  </a:cxn>
                  <a:cxn ang="0">
                    <a:pos x="197" y="165"/>
                  </a:cxn>
                  <a:cxn ang="0">
                    <a:pos x="201" y="175"/>
                  </a:cxn>
                  <a:cxn ang="0">
                    <a:pos x="204" y="181"/>
                  </a:cxn>
                  <a:cxn ang="0">
                    <a:pos x="192" y="181"/>
                  </a:cxn>
                  <a:cxn ang="0">
                    <a:pos x="176" y="181"/>
                  </a:cxn>
                  <a:cxn ang="0">
                    <a:pos x="160" y="181"/>
                  </a:cxn>
                  <a:cxn ang="0">
                    <a:pos x="139" y="181"/>
                  </a:cxn>
                  <a:cxn ang="0">
                    <a:pos x="118" y="181"/>
                  </a:cxn>
                  <a:cxn ang="0">
                    <a:pos x="95" y="181"/>
                  </a:cxn>
                  <a:cxn ang="0">
                    <a:pos x="70" y="183"/>
                  </a:cxn>
                  <a:cxn ang="0">
                    <a:pos x="43" y="183"/>
                  </a:cxn>
                  <a:cxn ang="0">
                    <a:pos x="33" y="163"/>
                  </a:cxn>
                  <a:cxn ang="0">
                    <a:pos x="24" y="144"/>
                  </a:cxn>
                  <a:cxn ang="0">
                    <a:pos x="18" y="129"/>
                  </a:cxn>
                  <a:cxn ang="0">
                    <a:pos x="15" y="116"/>
                  </a:cxn>
                  <a:cxn ang="0">
                    <a:pos x="13" y="105"/>
                  </a:cxn>
                  <a:cxn ang="0">
                    <a:pos x="13" y="97"/>
                  </a:cxn>
                  <a:cxn ang="0">
                    <a:pos x="12" y="89"/>
                  </a:cxn>
                  <a:cxn ang="0">
                    <a:pos x="10" y="82"/>
                  </a:cxn>
                  <a:cxn ang="0">
                    <a:pos x="6" y="73"/>
                  </a:cxn>
                  <a:cxn ang="0">
                    <a:pos x="1" y="59"/>
                  </a:cxn>
                  <a:cxn ang="0">
                    <a:pos x="0" y="48"/>
                  </a:cxn>
                  <a:cxn ang="0">
                    <a:pos x="3" y="37"/>
                  </a:cxn>
                  <a:cxn ang="0">
                    <a:pos x="4" y="45"/>
                  </a:cxn>
                  <a:cxn ang="0">
                    <a:pos x="6" y="52"/>
                  </a:cxn>
                  <a:cxn ang="0">
                    <a:pos x="13" y="58"/>
                  </a:cxn>
                  <a:cxn ang="0">
                    <a:pos x="28" y="62"/>
                  </a:cxn>
                  <a:cxn ang="0">
                    <a:pos x="34" y="65"/>
                  </a:cxn>
                  <a:cxn ang="0">
                    <a:pos x="38" y="68"/>
                  </a:cxn>
                  <a:cxn ang="0">
                    <a:pos x="43" y="73"/>
                  </a:cxn>
                  <a:cxn ang="0">
                    <a:pos x="46" y="76"/>
                  </a:cxn>
                  <a:cxn ang="0">
                    <a:pos x="47" y="76"/>
                  </a:cxn>
                  <a:cxn ang="0">
                    <a:pos x="49" y="74"/>
                  </a:cxn>
                  <a:cxn ang="0">
                    <a:pos x="49" y="71"/>
                  </a:cxn>
                  <a:cxn ang="0">
                    <a:pos x="49" y="68"/>
                  </a:cxn>
                  <a:cxn ang="0">
                    <a:pos x="55" y="55"/>
                  </a:cxn>
                  <a:cxn ang="0">
                    <a:pos x="68" y="37"/>
                  </a:cxn>
                  <a:cxn ang="0">
                    <a:pos x="81" y="21"/>
                  </a:cxn>
                  <a:cxn ang="0">
                    <a:pos x="86" y="6"/>
                  </a:cxn>
                  <a:cxn ang="0">
                    <a:pos x="86" y="3"/>
                  </a:cxn>
                  <a:cxn ang="0">
                    <a:pos x="87" y="0"/>
                  </a:cxn>
                  <a:cxn ang="0">
                    <a:pos x="90" y="0"/>
                  </a:cxn>
                  <a:cxn ang="0">
                    <a:pos x="95" y="3"/>
                  </a:cxn>
                  <a:cxn ang="0">
                    <a:pos x="98" y="8"/>
                  </a:cxn>
                  <a:cxn ang="0">
                    <a:pos x="101" y="15"/>
                  </a:cxn>
                  <a:cxn ang="0">
                    <a:pos x="105" y="25"/>
                  </a:cxn>
                  <a:cxn ang="0">
                    <a:pos x="111" y="36"/>
                  </a:cxn>
                  <a:cxn ang="0">
                    <a:pos x="117" y="49"/>
                  </a:cxn>
                  <a:cxn ang="0">
                    <a:pos x="123" y="61"/>
                  </a:cxn>
                  <a:cxn ang="0">
                    <a:pos x="132" y="71"/>
                  </a:cxn>
                  <a:cxn ang="0">
                    <a:pos x="139" y="82"/>
                  </a:cxn>
                </a:cxnLst>
                <a:rect l="0" t="0" r="r" b="b"/>
                <a:pathLst>
                  <a:path w="204" h="183">
                    <a:moveTo>
                      <a:pt x="139" y="82"/>
                    </a:moveTo>
                    <a:lnTo>
                      <a:pt x="151" y="92"/>
                    </a:lnTo>
                    <a:lnTo>
                      <a:pt x="161" y="105"/>
                    </a:lnTo>
                    <a:lnTo>
                      <a:pt x="173" y="120"/>
                    </a:lnTo>
                    <a:lnTo>
                      <a:pt x="182" y="137"/>
                    </a:lnTo>
                    <a:lnTo>
                      <a:pt x="191" y="151"/>
                    </a:lnTo>
                    <a:lnTo>
                      <a:pt x="197" y="165"/>
                    </a:lnTo>
                    <a:lnTo>
                      <a:pt x="201" y="175"/>
                    </a:lnTo>
                    <a:lnTo>
                      <a:pt x="204" y="181"/>
                    </a:lnTo>
                    <a:lnTo>
                      <a:pt x="192" y="181"/>
                    </a:lnTo>
                    <a:lnTo>
                      <a:pt x="176" y="181"/>
                    </a:lnTo>
                    <a:lnTo>
                      <a:pt x="160" y="181"/>
                    </a:lnTo>
                    <a:lnTo>
                      <a:pt x="139" y="181"/>
                    </a:lnTo>
                    <a:lnTo>
                      <a:pt x="118" y="181"/>
                    </a:lnTo>
                    <a:lnTo>
                      <a:pt x="95" y="181"/>
                    </a:lnTo>
                    <a:lnTo>
                      <a:pt x="70" y="183"/>
                    </a:lnTo>
                    <a:lnTo>
                      <a:pt x="43" y="183"/>
                    </a:lnTo>
                    <a:lnTo>
                      <a:pt x="33" y="163"/>
                    </a:lnTo>
                    <a:lnTo>
                      <a:pt x="24" y="144"/>
                    </a:lnTo>
                    <a:lnTo>
                      <a:pt x="18" y="129"/>
                    </a:lnTo>
                    <a:lnTo>
                      <a:pt x="15" y="116"/>
                    </a:lnTo>
                    <a:lnTo>
                      <a:pt x="13" y="105"/>
                    </a:lnTo>
                    <a:lnTo>
                      <a:pt x="13" y="97"/>
                    </a:lnTo>
                    <a:lnTo>
                      <a:pt x="12" y="89"/>
                    </a:lnTo>
                    <a:lnTo>
                      <a:pt x="10" y="82"/>
                    </a:lnTo>
                    <a:lnTo>
                      <a:pt x="6" y="73"/>
                    </a:lnTo>
                    <a:lnTo>
                      <a:pt x="1" y="59"/>
                    </a:lnTo>
                    <a:lnTo>
                      <a:pt x="0" y="48"/>
                    </a:lnTo>
                    <a:lnTo>
                      <a:pt x="3" y="37"/>
                    </a:lnTo>
                    <a:lnTo>
                      <a:pt x="4" y="45"/>
                    </a:lnTo>
                    <a:lnTo>
                      <a:pt x="6" y="52"/>
                    </a:lnTo>
                    <a:lnTo>
                      <a:pt x="13" y="58"/>
                    </a:lnTo>
                    <a:lnTo>
                      <a:pt x="28" y="62"/>
                    </a:lnTo>
                    <a:lnTo>
                      <a:pt x="34" y="65"/>
                    </a:lnTo>
                    <a:lnTo>
                      <a:pt x="38" y="68"/>
                    </a:lnTo>
                    <a:lnTo>
                      <a:pt x="43" y="73"/>
                    </a:lnTo>
                    <a:lnTo>
                      <a:pt x="46" y="76"/>
                    </a:lnTo>
                    <a:lnTo>
                      <a:pt x="47" y="76"/>
                    </a:lnTo>
                    <a:lnTo>
                      <a:pt x="49" y="74"/>
                    </a:lnTo>
                    <a:lnTo>
                      <a:pt x="49" y="71"/>
                    </a:lnTo>
                    <a:lnTo>
                      <a:pt x="49" y="68"/>
                    </a:lnTo>
                    <a:lnTo>
                      <a:pt x="55" y="55"/>
                    </a:lnTo>
                    <a:lnTo>
                      <a:pt x="68" y="37"/>
                    </a:lnTo>
                    <a:lnTo>
                      <a:pt x="81" y="21"/>
                    </a:lnTo>
                    <a:lnTo>
                      <a:pt x="86" y="6"/>
                    </a:lnTo>
                    <a:lnTo>
                      <a:pt x="86" y="3"/>
                    </a:lnTo>
                    <a:lnTo>
                      <a:pt x="87" y="0"/>
                    </a:lnTo>
                    <a:lnTo>
                      <a:pt x="90" y="0"/>
                    </a:lnTo>
                    <a:lnTo>
                      <a:pt x="95" y="3"/>
                    </a:lnTo>
                    <a:lnTo>
                      <a:pt x="98" y="8"/>
                    </a:lnTo>
                    <a:lnTo>
                      <a:pt x="101" y="15"/>
                    </a:lnTo>
                    <a:lnTo>
                      <a:pt x="105" y="25"/>
                    </a:lnTo>
                    <a:lnTo>
                      <a:pt x="111" y="36"/>
                    </a:lnTo>
                    <a:lnTo>
                      <a:pt x="117" y="49"/>
                    </a:lnTo>
                    <a:lnTo>
                      <a:pt x="123" y="61"/>
                    </a:lnTo>
                    <a:lnTo>
                      <a:pt x="132" y="71"/>
                    </a:lnTo>
                    <a:lnTo>
                      <a:pt x="139" y="82"/>
                    </a:lnTo>
                    <a:close/>
                  </a:path>
                </a:pathLst>
              </a:custGeom>
              <a:solidFill>
                <a:srgbClr val="7C3F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253">
                <a:extLst>
                  <a:ext uri="{FF2B5EF4-FFF2-40B4-BE49-F238E27FC236}">
                    <a16:creationId xmlns:a16="http://schemas.microsoft.com/office/drawing/2014/main" id="{DC059177-69A4-2A45-9AAA-BF34DB2831EE}"/>
                  </a:ext>
                </a:extLst>
              </p:cNvPr>
              <p:cNvSpPr>
                <a:spLocks/>
              </p:cNvSpPr>
              <p:nvPr/>
            </p:nvSpPr>
            <p:spPr bwMode="auto">
              <a:xfrm>
                <a:off x="809" y="1317"/>
                <a:ext cx="30" cy="35"/>
              </a:xfrm>
              <a:custGeom>
                <a:avLst/>
                <a:gdLst/>
                <a:ahLst/>
                <a:cxnLst>
                  <a:cxn ang="0">
                    <a:pos x="9" y="67"/>
                  </a:cxn>
                  <a:cxn ang="0">
                    <a:pos x="10" y="75"/>
                  </a:cxn>
                  <a:cxn ang="0">
                    <a:pos x="15" y="84"/>
                  </a:cxn>
                  <a:cxn ang="0">
                    <a:pos x="22" y="91"/>
                  </a:cxn>
                  <a:cxn ang="0">
                    <a:pos x="37" y="94"/>
                  </a:cxn>
                  <a:cxn ang="0">
                    <a:pos x="41" y="95"/>
                  </a:cxn>
                  <a:cxn ang="0">
                    <a:pos x="44" y="98"/>
                  </a:cxn>
                  <a:cxn ang="0">
                    <a:pos x="49" y="103"/>
                  </a:cxn>
                  <a:cxn ang="0">
                    <a:pos x="52" y="106"/>
                  </a:cxn>
                  <a:cxn ang="0">
                    <a:pos x="53" y="106"/>
                  </a:cxn>
                  <a:cxn ang="0">
                    <a:pos x="55" y="104"/>
                  </a:cxn>
                  <a:cxn ang="0">
                    <a:pos x="55" y="101"/>
                  </a:cxn>
                  <a:cxn ang="0">
                    <a:pos x="55" y="98"/>
                  </a:cxn>
                  <a:cxn ang="0">
                    <a:pos x="61" y="85"/>
                  </a:cxn>
                  <a:cxn ang="0">
                    <a:pos x="74" y="67"/>
                  </a:cxn>
                  <a:cxn ang="0">
                    <a:pos x="87" y="51"/>
                  </a:cxn>
                  <a:cxn ang="0">
                    <a:pos x="92" y="36"/>
                  </a:cxn>
                  <a:cxn ang="0">
                    <a:pos x="90" y="32"/>
                  </a:cxn>
                  <a:cxn ang="0">
                    <a:pos x="87" y="21"/>
                  </a:cxn>
                  <a:cxn ang="0">
                    <a:pos x="84" y="9"/>
                  </a:cxn>
                  <a:cxn ang="0">
                    <a:pos x="83" y="3"/>
                  </a:cxn>
                  <a:cxn ang="0">
                    <a:pos x="81" y="0"/>
                  </a:cxn>
                  <a:cxn ang="0">
                    <a:pos x="80" y="0"/>
                  </a:cxn>
                  <a:cxn ang="0">
                    <a:pos x="78" y="2"/>
                  </a:cxn>
                  <a:cxn ang="0">
                    <a:pos x="77" y="3"/>
                  </a:cxn>
                  <a:cxn ang="0">
                    <a:pos x="77" y="8"/>
                  </a:cxn>
                  <a:cxn ang="0">
                    <a:pos x="77" y="15"/>
                  </a:cxn>
                  <a:cxn ang="0">
                    <a:pos x="77" y="23"/>
                  </a:cxn>
                  <a:cxn ang="0">
                    <a:pos x="74" y="27"/>
                  </a:cxn>
                  <a:cxn ang="0">
                    <a:pos x="67" y="36"/>
                  </a:cxn>
                  <a:cxn ang="0">
                    <a:pos x="56" y="51"/>
                  </a:cxn>
                  <a:cxn ang="0">
                    <a:pos x="46" y="67"/>
                  </a:cxn>
                  <a:cxn ang="0">
                    <a:pos x="41" y="79"/>
                  </a:cxn>
                  <a:cxn ang="0">
                    <a:pos x="34" y="67"/>
                  </a:cxn>
                  <a:cxn ang="0">
                    <a:pos x="22" y="51"/>
                  </a:cxn>
                  <a:cxn ang="0">
                    <a:pos x="9" y="38"/>
                  </a:cxn>
                  <a:cxn ang="0">
                    <a:pos x="0" y="32"/>
                  </a:cxn>
                  <a:cxn ang="0">
                    <a:pos x="2" y="39"/>
                  </a:cxn>
                  <a:cxn ang="0">
                    <a:pos x="4" y="48"/>
                  </a:cxn>
                  <a:cxn ang="0">
                    <a:pos x="6" y="58"/>
                  </a:cxn>
                  <a:cxn ang="0">
                    <a:pos x="9" y="67"/>
                  </a:cxn>
                </a:cxnLst>
                <a:rect l="0" t="0" r="r" b="b"/>
                <a:pathLst>
                  <a:path w="92" h="106">
                    <a:moveTo>
                      <a:pt x="9" y="67"/>
                    </a:moveTo>
                    <a:lnTo>
                      <a:pt x="10" y="75"/>
                    </a:lnTo>
                    <a:lnTo>
                      <a:pt x="15" y="84"/>
                    </a:lnTo>
                    <a:lnTo>
                      <a:pt x="22" y="91"/>
                    </a:lnTo>
                    <a:lnTo>
                      <a:pt x="37" y="94"/>
                    </a:lnTo>
                    <a:lnTo>
                      <a:pt x="41" y="95"/>
                    </a:lnTo>
                    <a:lnTo>
                      <a:pt x="44" y="98"/>
                    </a:lnTo>
                    <a:lnTo>
                      <a:pt x="49" y="103"/>
                    </a:lnTo>
                    <a:lnTo>
                      <a:pt x="52" y="106"/>
                    </a:lnTo>
                    <a:lnTo>
                      <a:pt x="53" y="106"/>
                    </a:lnTo>
                    <a:lnTo>
                      <a:pt x="55" y="104"/>
                    </a:lnTo>
                    <a:lnTo>
                      <a:pt x="55" y="101"/>
                    </a:lnTo>
                    <a:lnTo>
                      <a:pt x="55" y="98"/>
                    </a:lnTo>
                    <a:lnTo>
                      <a:pt x="61" y="85"/>
                    </a:lnTo>
                    <a:lnTo>
                      <a:pt x="74" y="67"/>
                    </a:lnTo>
                    <a:lnTo>
                      <a:pt x="87" y="51"/>
                    </a:lnTo>
                    <a:lnTo>
                      <a:pt x="92" y="36"/>
                    </a:lnTo>
                    <a:lnTo>
                      <a:pt x="90" y="32"/>
                    </a:lnTo>
                    <a:lnTo>
                      <a:pt x="87" y="21"/>
                    </a:lnTo>
                    <a:lnTo>
                      <a:pt x="84" y="9"/>
                    </a:lnTo>
                    <a:lnTo>
                      <a:pt x="83" y="3"/>
                    </a:lnTo>
                    <a:lnTo>
                      <a:pt x="81" y="0"/>
                    </a:lnTo>
                    <a:lnTo>
                      <a:pt x="80" y="0"/>
                    </a:lnTo>
                    <a:lnTo>
                      <a:pt x="78" y="2"/>
                    </a:lnTo>
                    <a:lnTo>
                      <a:pt x="77" y="3"/>
                    </a:lnTo>
                    <a:lnTo>
                      <a:pt x="77" y="8"/>
                    </a:lnTo>
                    <a:lnTo>
                      <a:pt x="77" y="15"/>
                    </a:lnTo>
                    <a:lnTo>
                      <a:pt x="77" y="23"/>
                    </a:lnTo>
                    <a:lnTo>
                      <a:pt x="74" y="27"/>
                    </a:lnTo>
                    <a:lnTo>
                      <a:pt x="67" y="36"/>
                    </a:lnTo>
                    <a:lnTo>
                      <a:pt x="56" y="51"/>
                    </a:lnTo>
                    <a:lnTo>
                      <a:pt x="46" y="67"/>
                    </a:lnTo>
                    <a:lnTo>
                      <a:pt x="41" y="79"/>
                    </a:lnTo>
                    <a:lnTo>
                      <a:pt x="34" y="67"/>
                    </a:lnTo>
                    <a:lnTo>
                      <a:pt x="22" y="51"/>
                    </a:lnTo>
                    <a:lnTo>
                      <a:pt x="9" y="38"/>
                    </a:lnTo>
                    <a:lnTo>
                      <a:pt x="0" y="32"/>
                    </a:lnTo>
                    <a:lnTo>
                      <a:pt x="2" y="39"/>
                    </a:lnTo>
                    <a:lnTo>
                      <a:pt x="4" y="48"/>
                    </a:lnTo>
                    <a:lnTo>
                      <a:pt x="6" y="58"/>
                    </a:lnTo>
                    <a:lnTo>
                      <a:pt x="9" y="6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254">
                <a:extLst>
                  <a:ext uri="{FF2B5EF4-FFF2-40B4-BE49-F238E27FC236}">
                    <a16:creationId xmlns:a16="http://schemas.microsoft.com/office/drawing/2014/main" id="{B2330945-1276-1249-8B19-8436E3D1840C}"/>
                  </a:ext>
                </a:extLst>
              </p:cNvPr>
              <p:cNvSpPr>
                <a:spLocks/>
              </p:cNvSpPr>
              <p:nvPr/>
            </p:nvSpPr>
            <p:spPr bwMode="auto">
              <a:xfrm>
                <a:off x="774" y="1284"/>
                <a:ext cx="60" cy="59"/>
              </a:xfrm>
              <a:custGeom>
                <a:avLst/>
                <a:gdLst/>
                <a:ahLst/>
                <a:cxnLst>
                  <a:cxn ang="0">
                    <a:pos x="8" y="58"/>
                  </a:cxn>
                  <a:cxn ang="0">
                    <a:pos x="12" y="39"/>
                  </a:cxn>
                  <a:cxn ang="0">
                    <a:pos x="21" y="22"/>
                  </a:cxn>
                  <a:cxn ang="0">
                    <a:pos x="46" y="9"/>
                  </a:cxn>
                  <a:cxn ang="0">
                    <a:pos x="64" y="0"/>
                  </a:cxn>
                  <a:cxn ang="0">
                    <a:pos x="79" y="3"/>
                  </a:cxn>
                  <a:cxn ang="0">
                    <a:pos x="83" y="9"/>
                  </a:cxn>
                  <a:cxn ang="0">
                    <a:pos x="89" y="13"/>
                  </a:cxn>
                  <a:cxn ang="0">
                    <a:pos x="100" y="13"/>
                  </a:cxn>
                  <a:cxn ang="0">
                    <a:pos x="108" y="19"/>
                  </a:cxn>
                  <a:cxn ang="0">
                    <a:pos x="110" y="25"/>
                  </a:cxn>
                  <a:cxn ang="0">
                    <a:pos x="114" y="30"/>
                  </a:cxn>
                  <a:cxn ang="0">
                    <a:pos x="122" y="31"/>
                  </a:cxn>
                  <a:cxn ang="0">
                    <a:pos x="129" y="42"/>
                  </a:cxn>
                  <a:cxn ang="0">
                    <a:pos x="137" y="52"/>
                  </a:cxn>
                  <a:cxn ang="0">
                    <a:pos x="154" y="70"/>
                  </a:cxn>
                  <a:cxn ang="0">
                    <a:pos x="169" y="83"/>
                  </a:cxn>
                  <a:cxn ang="0">
                    <a:pos x="178" y="95"/>
                  </a:cxn>
                  <a:cxn ang="0">
                    <a:pos x="181" y="107"/>
                  </a:cxn>
                  <a:cxn ang="0">
                    <a:pos x="181" y="122"/>
                  </a:cxn>
                  <a:cxn ang="0">
                    <a:pos x="171" y="135"/>
                  </a:cxn>
                  <a:cxn ang="0">
                    <a:pos x="150" y="166"/>
                  </a:cxn>
                  <a:cxn ang="0">
                    <a:pos x="138" y="166"/>
                  </a:cxn>
                  <a:cxn ang="0">
                    <a:pos x="113" y="137"/>
                  </a:cxn>
                  <a:cxn ang="0">
                    <a:pos x="104" y="129"/>
                  </a:cxn>
                  <a:cxn ang="0">
                    <a:pos x="106" y="120"/>
                  </a:cxn>
                  <a:cxn ang="0">
                    <a:pos x="100" y="117"/>
                  </a:cxn>
                  <a:cxn ang="0">
                    <a:pos x="80" y="119"/>
                  </a:cxn>
                  <a:cxn ang="0">
                    <a:pos x="69" y="119"/>
                  </a:cxn>
                  <a:cxn ang="0">
                    <a:pos x="61" y="114"/>
                  </a:cxn>
                  <a:cxn ang="0">
                    <a:pos x="52" y="119"/>
                  </a:cxn>
                  <a:cxn ang="0">
                    <a:pos x="43" y="117"/>
                  </a:cxn>
                  <a:cxn ang="0">
                    <a:pos x="39" y="117"/>
                  </a:cxn>
                  <a:cxn ang="0">
                    <a:pos x="27" y="120"/>
                  </a:cxn>
                  <a:cxn ang="0">
                    <a:pos x="20" y="116"/>
                  </a:cxn>
                  <a:cxn ang="0">
                    <a:pos x="20" y="102"/>
                  </a:cxn>
                  <a:cxn ang="0">
                    <a:pos x="21" y="98"/>
                  </a:cxn>
                  <a:cxn ang="0">
                    <a:pos x="17" y="104"/>
                  </a:cxn>
                  <a:cxn ang="0">
                    <a:pos x="9" y="110"/>
                  </a:cxn>
                  <a:cxn ang="0">
                    <a:pos x="2" y="108"/>
                  </a:cxn>
                  <a:cxn ang="0">
                    <a:pos x="0" y="99"/>
                  </a:cxn>
                  <a:cxn ang="0">
                    <a:pos x="2" y="86"/>
                  </a:cxn>
                  <a:cxn ang="0">
                    <a:pos x="3" y="76"/>
                  </a:cxn>
                  <a:cxn ang="0">
                    <a:pos x="5" y="67"/>
                  </a:cxn>
                </a:cxnLst>
                <a:rect l="0" t="0" r="r" b="b"/>
                <a:pathLst>
                  <a:path w="181" h="178">
                    <a:moveTo>
                      <a:pt x="6" y="61"/>
                    </a:moveTo>
                    <a:lnTo>
                      <a:pt x="8" y="58"/>
                    </a:lnTo>
                    <a:lnTo>
                      <a:pt x="9" y="49"/>
                    </a:lnTo>
                    <a:lnTo>
                      <a:pt x="12" y="39"/>
                    </a:lnTo>
                    <a:lnTo>
                      <a:pt x="15" y="30"/>
                    </a:lnTo>
                    <a:lnTo>
                      <a:pt x="21" y="22"/>
                    </a:lnTo>
                    <a:lnTo>
                      <a:pt x="33" y="15"/>
                    </a:lnTo>
                    <a:lnTo>
                      <a:pt x="46" y="9"/>
                    </a:lnTo>
                    <a:lnTo>
                      <a:pt x="57" y="3"/>
                    </a:lnTo>
                    <a:lnTo>
                      <a:pt x="64" y="0"/>
                    </a:lnTo>
                    <a:lnTo>
                      <a:pt x="71" y="0"/>
                    </a:lnTo>
                    <a:lnTo>
                      <a:pt x="79" y="3"/>
                    </a:lnTo>
                    <a:lnTo>
                      <a:pt x="82" y="6"/>
                    </a:lnTo>
                    <a:lnTo>
                      <a:pt x="83" y="9"/>
                    </a:lnTo>
                    <a:lnTo>
                      <a:pt x="86" y="12"/>
                    </a:lnTo>
                    <a:lnTo>
                      <a:pt x="89" y="13"/>
                    </a:lnTo>
                    <a:lnTo>
                      <a:pt x="94" y="13"/>
                    </a:lnTo>
                    <a:lnTo>
                      <a:pt x="100" y="13"/>
                    </a:lnTo>
                    <a:lnTo>
                      <a:pt x="104" y="15"/>
                    </a:lnTo>
                    <a:lnTo>
                      <a:pt x="108" y="19"/>
                    </a:lnTo>
                    <a:lnTo>
                      <a:pt x="110" y="22"/>
                    </a:lnTo>
                    <a:lnTo>
                      <a:pt x="110" y="25"/>
                    </a:lnTo>
                    <a:lnTo>
                      <a:pt x="111" y="28"/>
                    </a:lnTo>
                    <a:lnTo>
                      <a:pt x="114" y="30"/>
                    </a:lnTo>
                    <a:lnTo>
                      <a:pt x="117" y="31"/>
                    </a:lnTo>
                    <a:lnTo>
                      <a:pt x="122" y="31"/>
                    </a:lnTo>
                    <a:lnTo>
                      <a:pt x="126" y="36"/>
                    </a:lnTo>
                    <a:lnTo>
                      <a:pt x="129" y="42"/>
                    </a:lnTo>
                    <a:lnTo>
                      <a:pt x="132" y="48"/>
                    </a:lnTo>
                    <a:lnTo>
                      <a:pt x="137" y="52"/>
                    </a:lnTo>
                    <a:lnTo>
                      <a:pt x="145" y="61"/>
                    </a:lnTo>
                    <a:lnTo>
                      <a:pt x="154" y="70"/>
                    </a:lnTo>
                    <a:lnTo>
                      <a:pt x="163" y="77"/>
                    </a:lnTo>
                    <a:lnTo>
                      <a:pt x="169" y="83"/>
                    </a:lnTo>
                    <a:lnTo>
                      <a:pt x="175" y="89"/>
                    </a:lnTo>
                    <a:lnTo>
                      <a:pt x="178" y="95"/>
                    </a:lnTo>
                    <a:lnTo>
                      <a:pt x="181" y="102"/>
                    </a:lnTo>
                    <a:lnTo>
                      <a:pt x="181" y="107"/>
                    </a:lnTo>
                    <a:lnTo>
                      <a:pt x="181" y="114"/>
                    </a:lnTo>
                    <a:lnTo>
                      <a:pt x="181" y="122"/>
                    </a:lnTo>
                    <a:lnTo>
                      <a:pt x="178" y="126"/>
                    </a:lnTo>
                    <a:lnTo>
                      <a:pt x="171" y="135"/>
                    </a:lnTo>
                    <a:lnTo>
                      <a:pt x="160" y="150"/>
                    </a:lnTo>
                    <a:lnTo>
                      <a:pt x="150" y="166"/>
                    </a:lnTo>
                    <a:lnTo>
                      <a:pt x="145" y="178"/>
                    </a:lnTo>
                    <a:lnTo>
                      <a:pt x="138" y="166"/>
                    </a:lnTo>
                    <a:lnTo>
                      <a:pt x="126" y="150"/>
                    </a:lnTo>
                    <a:lnTo>
                      <a:pt x="113" y="137"/>
                    </a:lnTo>
                    <a:lnTo>
                      <a:pt x="104" y="131"/>
                    </a:lnTo>
                    <a:lnTo>
                      <a:pt x="104" y="129"/>
                    </a:lnTo>
                    <a:lnTo>
                      <a:pt x="106" y="125"/>
                    </a:lnTo>
                    <a:lnTo>
                      <a:pt x="106" y="120"/>
                    </a:lnTo>
                    <a:lnTo>
                      <a:pt x="106" y="116"/>
                    </a:lnTo>
                    <a:lnTo>
                      <a:pt x="100" y="117"/>
                    </a:lnTo>
                    <a:lnTo>
                      <a:pt x="89" y="117"/>
                    </a:lnTo>
                    <a:lnTo>
                      <a:pt x="80" y="119"/>
                    </a:lnTo>
                    <a:lnTo>
                      <a:pt x="73" y="119"/>
                    </a:lnTo>
                    <a:lnTo>
                      <a:pt x="69" y="119"/>
                    </a:lnTo>
                    <a:lnTo>
                      <a:pt x="64" y="117"/>
                    </a:lnTo>
                    <a:lnTo>
                      <a:pt x="61" y="114"/>
                    </a:lnTo>
                    <a:lnTo>
                      <a:pt x="60" y="111"/>
                    </a:lnTo>
                    <a:lnTo>
                      <a:pt x="52" y="119"/>
                    </a:lnTo>
                    <a:lnTo>
                      <a:pt x="46" y="120"/>
                    </a:lnTo>
                    <a:lnTo>
                      <a:pt x="43" y="117"/>
                    </a:lnTo>
                    <a:lnTo>
                      <a:pt x="42" y="113"/>
                    </a:lnTo>
                    <a:lnTo>
                      <a:pt x="39" y="117"/>
                    </a:lnTo>
                    <a:lnTo>
                      <a:pt x="33" y="120"/>
                    </a:lnTo>
                    <a:lnTo>
                      <a:pt x="27" y="120"/>
                    </a:lnTo>
                    <a:lnTo>
                      <a:pt x="23" y="119"/>
                    </a:lnTo>
                    <a:lnTo>
                      <a:pt x="20" y="116"/>
                    </a:lnTo>
                    <a:lnTo>
                      <a:pt x="20" y="110"/>
                    </a:lnTo>
                    <a:lnTo>
                      <a:pt x="20" y="102"/>
                    </a:lnTo>
                    <a:lnTo>
                      <a:pt x="21" y="96"/>
                    </a:lnTo>
                    <a:lnTo>
                      <a:pt x="21" y="98"/>
                    </a:lnTo>
                    <a:lnTo>
                      <a:pt x="20" y="99"/>
                    </a:lnTo>
                    <a:lnTo>
                      <a:pt x="17" y="104"/>
                    </a:lnTo>
                    <a:lnTo>
                      <a:pt x="14" y="107"/>
                    </a:lnTo>
                    <a:lnTo>
                      <a:pt x="9" y="110"/>
                    </a:lnTo>
                    <a:lnTo>
                      <a:pt x="6" y="110"/>
                    </a:lnTo>
                    <a:lnTo>
                      <a:pt x="2" y="108"/>
                    </a:lnTo>
                    <a:lnTo>
                      <a:pt x="0" y="104"/>
                    </a:lnTo>
                    <a:lnTo>
                      <a:pt x="0" y="99"/>
                    </a:lnTo>
                    <a:lnTo>
                      <a:pt x="2" y="92"/>
                    </a:lnTo>
                    <a:lnTo>
                      <a:pt x="2" y="86"/>
                    </a:lnTo>
                    <a:lnTo>
                      <a:pt x="2" y="80"/>
                    </a:lnTo>
                    <a:lnTo>
                      <a:pt x="3" y="76"/>
                    </a:lnTo>
                    <a:lnTo>
                      <a:pt x="5" y="71"/>
                    </a:lnTo>
                    <a:lnTo>
                      <a:pt x="5" y="67"/>
                    </a:lnTo>
                    <a:lnTo>
                      <a:pt x="6" y="61"/>
                    </a:lnTo>
                    <a:close/>
                  </a:path>
                </a:pathLst>
              </a:custGeom>
              <a:solidFill>
                <a:srgbClr val="F2D8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255">
                <a:extLst>
                  <a:ext uri="{FF2B5EF4-FFF2-40B4-BE49-F238E27FC236}">
                    <a16:creationId xmlns:a16="http://schemas.microsoft.com/office/drawing/2014/main" id="{3217FCC7-8AC5-6A42-9223-91B4CD53D7FA}"/>
                  </a:ext>
                </a:extLst>
              </p:cNvPr>
              <p:cNvSpPr>
                <a:spLocks/>
              </p:cNvSpPr>
              <p:nvPr/>
            </p:nvSpPr>
            <p:spPr bwMode="auto">
              <a:xfrm>
                <a:off x="774" y="1294"/>
                <a:ext cx="59" cy="49"/>
              </a:xfrm>
              <a:custGeom>
                <a:avLst/>
                <a:gdLst/>
                <a:ahLst/>
                <a:cxnLst>
                  <a:cxn ang="0">
                    <a:pos x="5" y="37"/>
                  </a:cxn>
                  <a:cxn ang="0">
                    <a:pos x="3" y="46"/>
                  </a:cxn>
                  <a:cxn ang="0">
                    <a:pos x="2" y="56"/>
                  </a:cxn>
                  <a:cxn ang="0">
                    <a:pos x="0" y="69"/>
                  </a:cxn>
                  <a:cxn ang="0">
                    <a:pos x="2" y="78"/>
                  </a:cxn>
                  <a:cxn ang="0">
                    <a:pos x="9" y="80"/>
                  </a:cxn>
                  <a:cxn ang="0">
                    <a:pos x="17" y="72"/>
                  </a:cxn>
                  <a:cxn ang="0">
                    <a:pos x="21" y="66"/>
                  </a:cxn>
                  <a:cxn ang="0">
                    <a:pos x="20" y="72"/>
                  </a:cxn>
                  <a:cxn ang="0">
                    <a:pos x="20" y="86"/>
                  </a:cxn>
                  <a:cxn ang="0">
                    <a:pos x="27" y="90"/>
                  </a:cxn>
                  <a:cxn ang="0">
                    <a:pos x="39" y="87"/>
                  </a:cxn>
                  <a:cxn ang="0">
                    <a:pos x="43" y="87"/>
                  </a:cxn>
                  <a:cxn ang="0">
                    <a:pos x="52" y="90"/>
                  </a:cxn>
                  <a:cxn ang="0">
                    <a:pos x="61" y="84"/>
                  </a:cxn>
                  <a:cxn ang="0">
                    <a:pos x="69" y="89"/>
                  </a:cxn>
                  <a:cxn ang="0">
                    <a:pos x="80" y="89"/>
                  </a:cxn>
                  <a:cxn ang="0">
                    <a:pos x="100" y="87"/>
                  </a:cxn>
                  <a:cxn ang="0">
                    <a:pos x="106" y="90"/>
                  </a:cxn>
                  <a:cxn ang="0">
                    <a:pos x="104" y="99"/>
                  </a:cxn>
                  <a:cxn ang="0">
                    <a:pos x="113" y="107"/>
                  </a:cxn>
                  <a:cxn ang="0">
                    <a:pos x="138" y="136"/>
                  </a:cxn>
                  <a:cxn ang="0">
                    <a:pos x="150" y="136"/>
                  </a:cxn>
                  <a:cxn ang="0">
                    <a:pos x="171" y="105"/>
                  </a:cxn>
                  <a:cxn ang="0">
                    <a:pos x="174" y="92"/>
                  </a:cxn>
                  <a:cxn ang="0">
                    <a:pos x="160" y="90"/>
                  </a:cxn>
                  <a:cxn ang="0">
                    <a:pos x="141" y="90"/>
                  </a:cxn>
                  <a:cxn ang="0">
                    <a:pos x="122" y="78"/>
                  </a:cxn>
                  <a:cxn ang="0">
                    <a:pos x="108" y="72"/>
                  </a:cxn>
                  <a:cxn ang="0">
                    <a:pos x="97" y="59"/>
                  </a:cxn>
                  <a:cxn ang="0">
                    <a:pos x="94" y="50"/>
                  </a:cxn>
                  <a:cxn ang="0">
                    <a:pos x="91" y="49"/>
                  </a:cxn>
                  <a:cxn ang="0">
                    <a:pos x="83" y="50"/>
                  </a:cxn>
                  <a:cxn ang="0">
                    <a:pos x="74" y="56"/>
                  </a:cxn>
                  <a:cxn ang="0">
                    <a:pos x="70" y="59"/>
                  </a:cxn>
                  <a:cxn ang="0">
                    <a:pos x="69" y="58"/>
                  </a:cxn>
                  <a:cxn ang="0">
                    <a:pos x="66" y="53"/>
                  </a:cxn>
                  <a:cxn ang="0">
                    <a:pos x="61" y="50"/>
                  </a:cxn>
                  <a:cxn ang="0">
                    <a:pos x="58" y="49"/>
                  </a:cxn>
                  <a:cxn ang="0">
                    <a:pos x="57" y="46"/>
                  </a:cxn>
                  <a:cxn ang="0">
                    <a:pos x="61" y="41"/>
                  </a:cxn>
                  <a:cxn ang="0">
                    <a:pos x="70" y="31"/>
                  </a:cxn>
                  <a:cxn ang="0">
                    <a:pos x="70" y="31"/>
                  </a:cxn>
                  <a:cxn ang="0">
                    <a:pos x="61" y="35"/>
                  </a:cxn>
                  <a:cxn ang="0">
                    <a:pos x="57" y="40"/>
                  </a:cxn>
                  <a:cxn ang="0">
                    <a:pos x="52" y="40"/>
                  </a:cxn>
                  <a:cxn ang="0">
                    <a:pos x="48" y="31"/>
                  </a:cxn>
                  <a:cxn ang="0">
                    <a:pos x="36" y="28"/>
                  </a:cxn>
                  <a:cxn ang="0">
                    <a:pos x="30" y="29"/>
                  </a:cxn>
                  <a:cxn ang="0">
                    <a:pos x="32" y="23"/>
                  </a:cxn>
                  <a:cxn ang="0">
                    <a:pos x="37" y="18"/>
                  </a:cxn>
                  <a:cxn ang="0">
                    <a:pos x="54" y="7"/>
                  </a:cxn>
                  <a:cxn ang="0">
                    <a:pos x="54" y="6"/>
                  </a:cxn>
                  <a:cxn ang="0">
                    <a:pos x="37" y="13"/>
                  </a:cxn>
                  <a:cxn ang="0">
                    <a:pos x="29" y="16"/>
                  </a:cxn>
                  <a:cxn ang="0">
                    <a:pos x="26" y="9"/>
                  </a:cxn>
                  <a:cxn ang="0">
                    <a:pos x="20" y="6"/>
                  </a:cxn>
                  <a:cxn ang="0">
                    <a:pos x="15" y="1"/>
                  </a:cxn>
                  <a:cxn ang="0">
                    <a:pos x="14" y="6"/>
                  </a:cxn>
                  <a:cxn ang="0">
                    <a:pos x="8" y="23"/>
                  </a:cxn>
                </a:cxnLst>
                <a:rect l="0" t="0" r="r" b="b"/>
                <a:pathLst>
                  <a:path w="178" h="148">
                    <a:moveTo>
                      <a:pt x="6" y="31"/>
                    </a:moveTo>
                    <a:lnTo>
                      <a:pt x="5" y="37"/>
                    </a:lnTo>
                    <a:lnTo>
                      <a:pt x="5" y="41"/>
                    </a:lnTo>
                    <a:lnTo>
                      <a:pt x="3" y="46"/>
                    </a:lnTo>
                    <a:lnTo>
                      <a:pt x="2" y="50"/>
                    </a:lnTo>
                    <a:lnTo>
                      <a:pt x="2" y="56"/>
                    </a:lnTo>
                    <a:lnTo>
                      <a:pt x="2" y="62"/>
                    </a:lnTo>
                    <a:lnTo>
                      <a:pt x="0" y="69"/>
                    </a:lnTo>
                    <a:lnTo>
                      <a:pt x="0" y="74"/>
                    </a:lnTo>
                    <a:lnTo>
                      <a:pt x="2" y="78"/>
                    </a:lnTo>
                    <a:lnTo>
                      <a:pt x="6" y="80"/>
                    </a:lnTo>
                    <a:lnTo>
                      <a:pt x="9" y="80"/>
                    </a:lnTo>
                    <a:lnTo>
                      <a:pt x="14" y="77"/>
                    </a:lnTo>
                    <a:lnTo>
                      <a:pt x="17" y="72"/>
                    </a:lnTo>
                    <a:lnTo>
                      <a:pt x="20" y="69"/>
                    </a:lnTo>
                    <a:lnTo>
                      <a:pt x="21" y="66"/>
                    </a:lnTo>
                    <a:lnTo>
                      <a:pt x="21" y="65"/>
                    </a:lnTo>
                    <a:lnTo>
                      <a:pt x="20" y="72"/>
                    </a:lnTo>
                    <a:lnTo>
                      <a:pt x="20" y="80"/>
                    </a:lnTo>
                    <a:lnTo>
                      <a:pt x="20" y="86"/>
                    </a:lnTo>
                    <a:lnTo>
                      <a:pt x="23" y="89"/>
                    </a:lnTo>
                    <a:lnTo>
                      <a:pt x="27" y="90"/>
                    </a:lnTo>
                    <a:lnTo>
                      <a:pt x="33" y="90"/>
                    </a:lnTo>
                    <a:lnTo>
                      <a:pt x="39" y="87"/>
                    </a:lnTo>
                    <a:lnTo>
                      <a:pt x="42" y="83"/>
                    </a:lnTo>
                    <a:lnTo>
                      <a:pt x="43" y="87"/>
                    </a:lnTo>
                    <a:lnTo>
                      <a:pt x="46" y="90"/>
                    </a:lnTo>
                    <a:lnTo>
                      <a:pt x="52" y="90"/>
                    </a:lnTo>
                    <a:lnTo>
                      <a:pt x="60" y="81"/>
                    </a:lnTo>
                    <a:lnTo>
                      <a:pt x="61" y="84"/>
                    </a:lnTo>
                    <a:lnTo>
                      <a:pt x="64" y="87"/>
                    </a:lnTo>
                    <a:lnTo>
                      <a:pt x="69" y="89"/>
                    </a:lnTo>
                    <a:lnTo>
                      <a:pt x="73" y="89"/>
                    </a:lnTo>
                    <a:lnTo>
                      <a:pt x="80" y="89"/>
                    </a:lnTo>
                    <a:lnTo>
                      <a:pt x="89" y="87"/>
                    </a:lnTo>
                    <a:lnTo>
                      <a:pt x="100" y="87"/>
                    </a:lnTo>
                    <a:lnTo>
                      <a:pt x="106" y="86"/>
                    </a:lnTo>
                    <a:lnTo>
                      <a:pt x="106" y="90"/>
                    </a:lnTo>
                    <a:lnTo>
                      <a:pt x="106" y="95"/>
                    </a:lnTo>
                    <a:lnTo>
                      <a:pt x="104" y="99"/>
                    </a:lnTo>
                    <a:lnTo>
                      <a:pt x="104" y="101"/>
                    </a:lnTo>
                    <a:lnTo>
                      <a:pt x="113" y="107"/>
                    </a:lnTo>
                    <a:lnTo>
                      <a:pt x="126" y="120"/>
                    </a:lnTo>
                    <a:lnTo>
                      <a:pt x="138" y="136"/>
                    </a:lnTo>
                    <a:lnTo>
                      <a:pt x="145" y="148"/>
                    </a:lnTo>
                    <a:lnTo>
                      <a:pt x="150" y="136"/>
                    </a:lnTo>
                    <a:lnTo>
                      <a:pt x="160" y="120"/>
                    </a:lnTo>
                    <a:lnTo>
                      <a:pt x="171" y="105"/>
                    </a:lnTo>
                    <a:lnTo>
                      <a:pt x="178" y="96"/>
                    </a:lnTo>
                    <a:lnTo>
                      <a:pt x="174" y="92"/>
                    </a:lnTo>
                    <a:lnTo>
                      <a:pt x="168" y="89"/>
                    </a:lnTo>
                    <a:lnTo>
                      <a:pt x="160" y="90"/>
                    </a:lnTo>
                    <a:lnTo>
                      <a:pt x="151" y="92"/>
                    </a:lnTo>
                    <a:lnTo>
                      <a:pt x="141" y="90"/>
                    </a:lnTo>
                    <a:lnTo>
                      <a:pt x="131" y="86"/>
                    </a:lnTo>
                    <a:lnTo>
                      <a:pt x="122" y="78"/>
                    </a:lnTo>
                    <a:lnTo>
                      <a:pt x="116" y="75"/>
                    </a:lnTo>
                    <a:lnTo>
                      <a:pt x="108" y="72"/>
                    </a:lnTo>
                    <a:lnTo>
                      <a:pt x="101" y="66"/>
                    </a:lnTo>
                    <a:lnTo>
                      <a:pt x="97" y="59"/>
                    </a:lnTo>
                    <a:lnTo>
                      <a:pt x="95" y="53"/>
                    </a:lnTo>
                    <a:lnTo>
                      <a:pt x="94" y="50"/>
                    </a:lnTo>
                    <a:lnTo>
                      <a:pt x="92" y="49"/>
                    </a:lnTo>
                    <a:lnTo>
                      <a:pt x="91" y="49"/>
                    </a:lnTo>
                    <a:lnTo>
                      <a:pt x="88" y="49"/>
                    </a:lnTo>
                    <a:lnTo>
                      <a:pt x="83" y="50"/>
                    </a:lnTo>
                    <a:lnTo>
                      <a:pt x="79" y="53"/>
                    </a:lnTo>
                    <a:lnTo>
                      <a:pt x="74" y="56"/>
                    </a:lnTo>
                    <a:lnTo>
                      <a:pt x="71" y="59"/>
                    </a:lnTo>
                    <a:lnTo>
                      <a:pt x="70" y="59"/>
                    </a:lnTo>
                    <a:lnTo>
                      <a:pt x="70" y="59"/>
                    </a:lnTo>
                    <a:lnTo>
                      <a:pt x="69" y="58"/>
                    </a:lnTo>
                    <a:lnTo>
                      <a:pt x="67" y="56"/>
                    </a:lnTo>
                    <a:lnTo>
                      <a:pt x="66" y="53"/>
                    </a:lnTo>
                    <a:lnTo>
                      <a:pt x="64" y="52"/>
                    </a:lnTo>
                    <a:lnTo>
                      <a:pt x="61" y="50"/>
                    </a:lnTo>
                    <a:lnTo>
                      <a:pt x="60" y="50"/>
                    </a:lnTo>
                    <a:lnTo>
                      <a:pt x="58" y="49"/>
                    </a:lnTo>
                    <a:lnTo>
                      <a:pt x="57" y="47"/>
                    </a:lnTo>
                    <a:lnTo>
                      <a:pt x="57" y="46"/>
                    </a:lnTo>
                    <a:lnTo>
                      <a:pt x="58" y="44"/>
                    </a:lnTo>
                    <a:lnTo>
                      <a:pt x="61" y="41"/>
                    </a:lnTo>
                    <a:lnTo>
                      <a:pt x="66" y="35"/>
                    </a:lnTo>
                    <a:lnTo>
                      <a:pt x="70" y="31"/>
                    </a:lnTo>
                    <a:lnTo>
                      <a:pt x="71" y="29"/>
                    </a:lnTo>
                    <a:lnTo>
                      <a:pt x="70" y="31"/>
                    </a:lnTo>
                    <a:lnTo>
                      <a:pt x="66" y="32"/>
                    </a:lnTo>
                    <a:lnTo>
                      <a:pt x="61" y="35"/>
                    </a:lnTo>
                    <a:lnTo>
                      <a:pt x="58" y="38"/>
                    </a:lnTo>
                    <a:lnTo>
                      <a:pt x="57" y="40"/>
                    </a:lnTo>
                    <a:lnTo>
                      <a:pt x="55" y="40"/>
                    </a:lnTo>
                    <a:lnTo>
                      <a:pt x="52" y="40"/>
                    </a:lnTo>
                    <a:lnTo>
                      <a:pt x="51" y="35"/>
                    </a:lnTo>
                    <a:lnTo>
                      <a:pt x="48" y="31"/>
                    </a:lnTo>
                    <a:lnTo>
                      <a:pt x="42" y="28"/>
                    </a:lnTo>
                    <a:lnTo>
                      <a:pt x="36" y="28"/>
                    </a:lnTo>
                    <a:lnTo>
                      <a:pt x="30" y="32"/>
                    </a:lnTo>
                    <a:lnTo>
                      <a:pt x="30" y="29"/>
                    </a:lnTo>
                    <a:lnTo>
                      <a:pt x="32" y="26"/>
                    </a:lnTo>
                    <a:lnTo>
                      <a:pt x="32" y="23"/>
                    </a:lnTo>
                    <a:lnTo>
                      <a:pt x="33" y="20"/>
                    </a:lnTo>
                    <a:lnTo>
                      <a:pt x="37" y="18"/>
                    </a:lnTo>
                    <a:lnTo>
                      <a:pt x="46" y="12"/>
                    </a:lnTo>
                    <a:lnTo>
                      <a:pt x="54" y="7"/>
                    </a:lnTo>
                    <a:lnTo>
                      <a:pt x="58" y="4"/>
                    </a:lnTo>
                    <a:lnTo>
                      <a:pt x="54" y="6"/>
                    </a:lnTo>
                    <a:lnTo>
                      <a:pt x="46" y="10"/>
                    </a:lnTo>
                    <a:lnTo>
                      <a:pt x="37" y="13"/>
                    </a:lnTo>
                    <a:lnTo>
                      <a:pt x="32" y="16"/>
                    </a:lnTo>
                    <a:lnTo>
                      <a:pt x="29" y="16"/>
                    </a:lnTo>
                    <a:lnTo>
                      <a:pt x="27" y="13"/>
                    </a:lnTo>
                    <a:lnTo>
                      <a:pt x="26" y="9"/>
                    </a:lnTo>
                    <a:lnTo>
                      <a:pt x="23" y="7"/>
                    </a:lnTo>
                    <a:lnTo>
                      <a:pt x="20" y="6"/>
                    </a:lnTo>
                    <a:lnTo>
                      <a:pt x="17" y="4"/>
                    </a:lnTo>
                    <a:lnTo>
                      <a:pt x="15" y="1"/>
                    </a:lnTo>
                    <a:lnTo>
                      <a:pt x="15" y="0"/>
                    </a:lnTo>
                    <a:lnTo>
                      <a:pt x="14" y="6"/>
                    </a:lnTo>
                    <a:lnTo>
                      <a:pt x="11" y="15"/>
                    </a:lnTo>
                    <a:lnTo>
                      <a:pt x="8" y="23"/>
                    </a:lnTo>
                    <a:lnTo>
                      <a:pt x="6" y="31"/>
                    </a:lnTo>
                    <a:close/>
                  </a:path>
                </a:pathLst>
              </a:custGeom>
              <a:solidFill>
                <a:srgbClr val="E5B2A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256">
                <a:extLst>
                  <a:ext uri="{FF2B5EF4-FFF2-40B4-BE49-F238E27FC236}">
                    <a16:creationId xmlns:a16="http://schemas.microsoft.com/office/drawing/2014/main" id="{A8C7B4A3-B6E4-C249-9A74-B0C67E654FD4}"/>
                  </a:ext>
                </a:extLst>
              </p:cNvPr>
              <p:cNvSpPr>
                <a:spLocks/>
              </p:cNvSpPr>
              <p:nvPr/>
            </p:nvSpPr>
            <p:spPr bwMode="auto">
              <a:xfrm>
                <a:off x="701" y="1265"/>
                <a:ext cx="94" cy="84"/>
              </a:xfrm>
              <a:custGeom>
                <a:avLst/>
                <a:gdLst/>
                <a:ahLst/>
                <a:cxnLst>
                  <a:cxn ang="0">
                    <a:pos x="213" y="58"/>
                  </a:cxn>
                  <a:cxn ang="0">
                    <a:pos x="189" y="40"/>
                  </a:cxn>
                  <a:cxn ang="0">
                    <a:pos x="170" y="27"/>
                  </a:cxn>
                  <a:cxn ang="0">
                    <a:pos x="148" y="11"/>
                  </a:cxn>
                  <a:cxn ang="0">
                    <a:pos x="135" y="3"/>
                  </a:cxn>
                  <a:cxn ang="0">
                    <a:pos x="223" y="58"/>
                  </a:cxn>
                  <a:cxn ang="0">
                    <a:pos x="237" y="67"/>
                  </a:cxn>
                  <a:cxn ang="0">
                    <a:pos x="262" y="83"/>
                  </a:cxn>
                  <a:cxn ang="0">
                    <a:pos x="284" y="100"/>
                  </a:cxn>
                  <a:cxn ang="0">
                    <a:pos x="284" y="104"/>
                  </a:cxn>
                  <a:cxn ang="0">
                    <a:pos x="277" y="126"/>
                  </a:cxn>
                  <a:cxn ang="0">
                    <a:pos x="246" y="162"/>
                  </a:cxn>
                  <a:cxn ang="0">
                    <a:pos x="219" y="169"/>
                  </a:cxn>
                  <a:cxn ang="0">
                    <a:pos x="207" y="186"/>
                  </a:cxn>
                  <a:cxn ang="0">
                    <a:pos x="195" y="218"/>
                  </a:cxn>
                  <a:cxn ang="0">
                    <a:pos x="160" y="248"/>
                  </a:cxn>
                  <a:cxn ang="0">
                    <a:pos x="149" y="252"/>
                  </a:cxn>
                  <a:cxn ang="0">
                    <a:pos x="145" y="249"/>
                  </a:cxn>
                  <a:cxn ang="0">
                    <a:pos x="115" y="229"/>
                  </a:cxn>
                  <a:cxn ang="0">
                    <a:pos x="68" y="196"/>
                  </a:cxn>
                  <a:cxn ang="0">
                    <a:pos x="47" y="183"/>
                  </a:cxn>
                  <a:cxn ang="0">
                    <a:pos x="27" y="165"/>
                  </a:cxn>
                  <a:cxn ang="0">
                    <a:pos x="6" y="144"/>
                  </a:cxn>
                  <a:cxn ang="0">
                    <a:pos x="3" y="131"/>
                  </a:cxn>
                  <a:cxn ang="0">
                    <a:pos x="16" y="146"/>
                  </a:cxn>
                  <a:cxn ang="0">
                    <a:pos x="32" y="165"/>
                  </a:cxn>
                  <a:cxn ang="0">
                    <a:pos x="50" y="180"/>
                  </a:cxn>
                  <a:cxn ang="0">
                    <a:pos x="146" y="239"/>
                  </a:cxn>
                  <a:cxn ang="0">
                    <a:pos x="152" y="229"/>
                  </a:cxn>
                  <a:cxn ang="0">
                    <a:pos x="185" y="195"/>
                  </a:cxn>
                  <a:cxn ang="0">
                    <a:pos x="197" y="181"/>
                  </a:cxn>
                  <a:cxn ang="0">
                    <a:pos x="203" y="186"/>
                  </a:cxn>
                  <a:cxn ang="0">
                    <a:pos x="191" y="197"/>
                  </a:cxn>
                  <a:cxn ang="0">
                    <a:pos x="167" y="221"/>
                  </a:cxn>
                  <a:cxn ang="0">
                    <a:pos x="152" y="239"/>
                  </a:cxn>
                  <a:cxn ang="0">
                    <a:pos x="157" y="243"/>
                  </a:cxn>
                  <a:cxn ang="0">
                    <a:pos x="175" y="233"/>
                  </a:cxn>
                  <a:cxn ang="0">
                    <a:pos x="197" y="208"/>
                  </a:cxn>
                  <a:cxn ang="0">
                    <a:pos x="204" y="175"/>
                  </a:cxn>
                  <a:cxn ang="0">
                    <a:pos x="226" y="163"/>
                  </a:cxn>
                  <a:cxn ang="0">
                    <a:pos x="253" y="149"/>
                  </a:cxn>
                  <a:cxn ang="0">
                    <a:pos x="274" y="122"/>
                  </a:cxn>
                  <a:cxn ang="0">
                    <a:pos x="278" y="108"/>
                  </a:cxn>
                  <a:cxn ang="0">
                    <a:pos x="268" y="111"/>
                  </a:cxn>
                  <a:cxn ang="0">
                    <a:pos x="231" y="157"/>
                  </a:cxn>
                  <a:cxn ang="0">
                    <a:pos x="220" y="162"/>
                  </a:cxn>
                  <a:cxn ang="0">
                    <a:pos x="226" y="151"/>
                  </a:cxn>
                  <a:cxn ang="0">
                    <a:pos x="256" y="116"/>
                  </a:cxn>
                  <a:cxn ang="0">
                    <a:pos x="269" y="103"/>
                  </a:cxn>
                  <a:cxn ang="0">
                    <a:pos x="238" y="74"/>
                  </a:cxn>
                  <a:cxn ang="0">
                    <a:pos x="223" y="65"/>
                  </a:cxn>
                </a:cxnLst>
                <a:rect l="0" t="0" r="r" b="b"/>
                <a:pathLst>
                  <a:path w="284" h="252">
                    <a:moveTo>
                      <a:pt x="220" y="62"/>
                    </a:moveTo>
                    <a:lnTo>
                      <a:pt x="219" y="61"/>
                    </a:lnTo>
                    <a:lnTo>
                      <a:pt x="213" y="58"/>
                    </a:lnTo>
                    <a:lnTo>
                      <a:pt x="207" y="52"/>
                    </a:lnTo>
                    <a:lnTo>
                      <a:pt x="198" y="46"/>
                    </a:lnTo>
                    <a:lnTo>
                      <a:pt x="189" y="40"/>
                    </a:lnTo>
                    <a:lnTo>
                      <a:pt x="180" y="34"/>
                    </a:lnTo>
                    <a:lnTo>
                      <a:pt x="175" y="30"/>
                    </a:lnTo>
                    <a:lnTo>
                      <a:pt x="170" y="27"/>
                    </a:lnTo>
                    <a:lnTo>
                      <a:pt x="163" y="22"/>
                    </a:lnTo>
                    <a:lnTo>
                      <a:pt x="155" y="16"/>
                    </a:lnTo>
                    <a:lnTo>
                      <a:pt x="148" y="11"/>
                    </a:lnTo>
                    <a:lnTo>
                      <a:pt x="141" y="8"/>
                    </a:lnTo>
                    <a:lnTo>
                      <a:pt x="136" y="6"/>
                    </a:lnTo>
                    <a:lnTo>
                      <a:pt x="135" y="3"/>
                    </a:lnTo>
                    <a:lnTo>
                      <a:pt x="138" y="0"/>
                    </a:lnTo>
                    <a:lnTo>
                      <a:pt x="145" y="0"/>
                    </a:lnTo>
                    <a:lnTo>
                      <a:pt x="223" y="58"/>
                    </a:lnTo>
                    <a:lnTo>
                      <a:pt x="226" y="59"/>
                    </a:lnTo>
                    <a:lnTo>
                      <a:pt x="232" y="64"/>
                    </a:lnTo>
                    <a:lnTo>
                      <a:pt x="237" y="67"/>
                    </a:lnTo>
                    <a:lnTo>
                      <a:pt x="241" y="70"/>
                    </a:lnTo>
                    <a:lnTo>
                      <a:pt x="247" y="74"/>
                    </a:lnTo>
                    <a:lnTo>
                      <a:pt x="262" y="83"/>
                    </a:lnTo>
                    <a:lnTo>
                      <a:pt x="275" y="94"/>
                    </a:lnTo>
                    <a:lnTo>
                      <a:pt x="283" y="98"/>
                    </a:lnTo>
                    <a:lnTo>
                      <a:pt x="284" y="100"/>
                    </a:lnTo>
                    <a:lnTo>
                      <a:pt x="284" y="101"/>
                    </a:lnTo>
                    <a:lnTo>
                      <a:pt x="284" y="103"/>
                    </a:lnTo>
                    <a:lnTo>
                      <a:pt x="284" y="104"/>
                    </a:lnTo>
                    <a:lnTo>
                      <a:pt x="284" y="107"/>
                    </a:lnTo>
                    <a:lnTo>
                      <a:pt x="283" y="114"/>
                    </a:lnTo>
                    <a:lnTo>
                      <a:pt x="277" y="126"/>
                    </a:lnTo>
                    <a:lnTo>
                      <a:pt x="265" y="144"/>
                    </a:lnTo>
                    <a:lnTo>
                      <a:pt x="256" y="153"/>
                    </a:lnTo>
                    <a:lnTo>
                      <a:pt x="246" y="162"/>
                    </a:lnTo>
                    <a:lnTo>
                      <a:pt x="235" y="166"/>
                    </a:lnTo>
                    <a:lnTo>
                      <a:pt x="226" y="168"/>
                    </a:lnTo>
                    <a:lnTo>
                      <a:pt x="219" y="169"/>
                    </a:lnTo>
                    <a:lnTo>
                      <a:pt x="213" y="174"/>
                    </a:lnTo>
                    <a:lnTo>
                      <a:pt x="207" y="180"/>
                    </a:lnTo>
                    <a:lnTo>
                      <a:pt x="207" y="186"/>
                    </a:lnTo>
                    <a:lnTo>
                      <a:pt x="207" y="195"/>
                    </a:lnTo>
                    <a:lnTo>
                      <a:pt x="203" y="206"/>
                    </a:lnTo>
                    <a:lnTo>
                      <a:pt x="195" y="218"/>
                    </a:lnTo>
                    <a:lnTo>
                      <a:pt x="188" y="227"/>
                    </a:lnTo>
                    <a:lnTo>
                      <a:pt x="172" y="242"/>
                    </a:lnTo>
                    <a:lnTo>
                      <a:pt x="160" y="248"/>
                    </a:lnTo>
                    <a:lnTo>
                      <a:pt x="152" y="249"/>
                    </a:lnTo>
                    <a:lnTo>
                      <a:pt x="149" y="251"/>
                    </a:lnTo>
                    <a:lnTo>
                      <a:pt x="149" y="252"/>
                    </a:lnTo>
                    <a:lnTo>
                      <a:pt x="148" y="252"/>
                    </a:lnTo>
                    <a:lnTo>
                      <a:pt x="146" y="251"/>
                    </a:lnTo>
                    <a:lnTo>
                      <a:pt x="145" y="249"/>
                    </a:lnTo>
                    <a:lnTo>
                      <a:pt x="141" y="246"/>
                    </a:lnTo>
                    <a:lnTo>
                      <a:pt x="130" y="239"/>
                    </a:lnTo>
                    <a:lnTo>
                      <a:pt x="115" y="229"/>
                    </a:lnTo>
                    <a:lnTo>
                      <a:pt x="99" y="218"/>
                    </a:lnTo>
                    <a:lnTo>
                      <a:pt x="81" y="206"/>
                    </a:lnTo>
                    <a:lnTo>
                      <a:pt x="68" y="196"/>
                    </a:lnTo>
                    <a:lnTo>
                      <a:pt x="58" y="190"/>
                    </a:lnTo>
                    <a:lnTo>
                      <a:pt x="53" y="187"/>
                    </a:lnTo>
                    <a:lnTo>
                      <a:pt x="47" y="183"/>
                    </a:lnTo>
                    <a:lnTo>
                      <a:pt x="41" y="178"/>
                    </a:lnTo>
                    <a:lnTo>
                      <a:pt x="34" y="172"/>
                    </a:lnTo>
                    <a:lnTo>
                      <a:pt x="27" y="165"/>
                    </a:lnTo>
                    <a:lnTo>
                      <a:pt x="19" y="159"/>
                    </a:lnTo>
                    <a:lnTo>
                      <a:pt x="12" y="151"/>
                    </a:lnTo>
                    <a:lnTo>
                      <a:pt x="6" y="144"/>
                    </a:lnTo>
                    <a:lnTo>
                      <a:pt x="1" y="138"/>
                    </a:lnTo>
                    <a:lnTo>
                      <a:pt x="0" y="132"/>
                    </a:lnTo>
                    <a:lnTo>
                      <a:pt x="3" y="131"/>
                    </a:lnTo>
                    <a:lnTo>
                      <a:pt x="7" y="132"/>
                    </a:lnTo>
                    <a:lnTo>
                      <a:pt x="12" y="138"/>
                    </a:lnTo>
                    <a:lnTo>
                      <a:pt x="16" y="146"/>
                    </a:lnTo>
                    <a:lnTo>
                      <a:pt x="21" y="151"/>
                    </a:lnTo>
                    <a:lnTo>
                      <a:pt x="27" y="159"/>
                    </a:lnTo>
                    <a:lnTo>
                      <a:pt x="32" y="165"/>
                    </a:lnTo>
                    <a:lnTo>
                      <a:pt x="38" y="171"/>
                    </a:lnTo>
                    <a:lnTo>
                      <a:pt x="44" y="175"/>
                    </a:lnTo>
                    <a:lnTo>
                      <a:pt x="50" y="180"/>
                    </a:lnTo>
                    <a:lnTo>
                      <a:pt x="56" y="184"/>
                    </a:lnTo>
                    <a:lnTo>
                      <a:pt x="145" y="242"/>
                    </a:lnTo>
                    <a:lnTo>
                      <a:pt x="146" y="239"/>
                    </a:lnTo>
                    <a:lnTo>
                      <a:pt x="148" y="236"/>
                    </a:lnTo>
                    <a:lnTo>
                      <a:pt x="149" y="233"/>
                    </a:lnTo>
                    <a:lnTo>
                      <a:pt x="152" y="229"/>
                    </a:lnTo>
                    <a:lnTo>
                      <a:pt x="160" y="220"/>
                    </a:lnTo>
                    <a:lnTo>
                      <a:pt x="172" y="206"/>
                    </a:lnTo>
                    <a:lnTo>
                      <a:pt x="185" y="195"/>
                    </a:lnTo>
                    <a:lnTo>
                      <a:pt x="191" y="187"/>
                    </a:lnTo>
                    <a:lnTo>
                      <a:pt x="194" y="184"/>
                    </a:lnTo>
                    <a:lnTo>
                      <a:pt x="197" y="181"/>
                    </a:lnTo>
                    <a:lnTo>
                      <a:pt x="201" y="180"/>
                    </a:lnTo>
                    <a:lnTo>
                      <a:pt x="203" y="178"/>
                    </a:lnTo>
                    <a:lnTo>
                      <a:pt x="203" y="186"/>
                    </a:lnTo>
                    <a:lnTo>
                      <a:pt x="201" y="187"/>
                    </a:lnTo>
                    <a:lnTo>
                      <a:pt x="197" y="192"/>
                    </a:lnTo>
                    <a:lnTo>
                      <a:pt x="191" y="197"/>
                    </a:lnTo>
                    <a:lnTo>
                      <a:pt x="183" y="205"/>
                    </a:lnTo>
                    <a:lnTo>
                      <a:pt x="176" y="214"/>
                    </a:lnTo>
                    <a:lnTo>
                      <a:pt x="167" y="221"/>
                    </a:lnTo>
                    <a:lnTo>
                      <a:pt x="161" y="229"/>
                    </a:lnTo>
                    <a:lnTo>
                      <a:pt x="155" y="235"/>
                    </a:lnTo>
                    <a:lnTo>
                      <a:pt x="152" y="239"/>
                    </a:lnTo>
                    <a:lnTo>
                      <a:pt x="152" y="243"/>
                    </a:lnTo>
                    <a:lnTo>
                      <a:pt x="154" y="245"/>
                    </a:lnTo>
                    <a:lnTo>
                      <a:pt x="157" y="243"/>
                    </a:lnTo>
                    <a:lnTo>
                      <a:pt x="160" y="242"/>
                    </a:lnTo>
                    <a:lnTo>
                      <a:pt x="167" y="238"/>
                    </a:lnTo>
                    <a:lnTo>
                      <a:pt x="175" y="233"/>
                    </a:lnTo>
                    <a:lnTo>
                      <a:pt x="182" y="226"/>
                    </a:lnTo>
                    <a:lnTo>
                      <a:pt x="189" y="217"/>
                    </a:lnTo>
                    <a:lnTo>
                      <a:pt x="197" y="208"/>
                    </a:lnTo>
                    <a:lnTo>
                      <a:pt x="201" y="197"/>
                    </a:lnTo>
                    <a:lnTo>
                      <a:pt x="203" y="186"/>
                    </a:lnTo>
                    <a:lnTo>
                      <a:pt x="204" y="175"/>
                    </a:lnTo>
                    <a:lnTo>
                      <a:pt x="209" y="169"/>
                    </a:lnTo>
                    <a:lnTo>
                      <a:pt x="216" y="165"/>
                    </a:lnTo>
                    <a:lnTo>
                      <a:pt x="226" y="163"/>
                    </a:lnTo>
                    <a:lnTo>
                      <a:pt x="235" y="162"/>
                    </a:lnTo>
                    <a:lnTo>
                      <a:pt x="246" y="156"/>
                    </a:lnTo>
                    <a:lnTo>
                      <a:pt x="253" y="149"/>
                    </a:lnTo>
                    <a:lnTo>
                      <a:pt x="262" y="140"/>
                    </a:lnTo>
                    <a:lnTo>
                      <a:pt x="268" y="131"/>
                    </a:lnTo>
                    <a:lnTo>
                      <a:pt x="274" y="122"/>
                    </a:lnTo>
                    <a:lnTo>
                      <a:pt x="277" y="116"/>
                    </a:lnTo>
                    <a:lnTo>
                      <a:pt x="278" y="111"/>
                    </a:lnTo>
                    <a:lnTo>
                      <a:pt x="278" y="108"/>
                    </a:lnTo>
                    <a:lnTo>
                      <a:pt x="277" y="107"/>
                    </a:lnTo>
                    <a:lnTo>
                      <a:pt x="272" y="107"/>
                    </a:lnTo>
                    <a:lnTo>
                      <a:pt x="268" y="111"/>
                    </a:lnTo>
                    <a:lnTo>
                      <a:pt x="256" y="125"/>
                    </a:lnTo>
                    <a:lnTo>
                      <a:pt x="243" y="141"/>
                    </a:lnTo>
                    <a:lnTo>
                      <a:pt x="231" y="157"/>
                    </a:lnTo>
                    <a:lnTo>
                      <a:pt x="226" y="163"/>
                    </a:lnTo>
                    <a:lnTo>
                      <a:pt x="219" y="165"/>
                    </a:lnTo>
                    <a:lnTo>
                      <a:pt x="220" y="162"/>
                    </a:lnTo>
                    <a:lnTo>
                      <a:pt x="222" y="157"/>
                    </a:lnTo>
                    <a:lnTo>
                      <a:pt x="223" y="154"/>
                    </a:lnTo>
                    <a:lnTo>
                      <a:pt x="226" y="151"/>
                    </a:lnTo>
                    <a:lnTo>
                      <a:pt x="232" y="144"/>
                    </a:lnTo>
                    <a:lnTo>
                      <a:pt x="243" y="131"/>
                    </a:lnTo>
                    <a:lnTo>
                      <a:pt x="256" y="116"/>
                    </a:lnTo>
                    <a:lnTo>
                      <a:pt x="263" y="107"/>
                    </a:lnTo>
                    <a:lnTo>
                      <a:pt x="266" y="104"/>
                    </a:lnTo>
                    <a:lnTo>
                      <a:pt x="269" y="103"/>
                    </a:lnTo>
                    <a:lnTo>
                      <a:pt x="272" y="101"/>
                    </a:lnTo>
                    <a:lnTo>
                      <a:pt x="275" y="100"/>
                    </a:lnTo>
                    <a:lnTo>
                      <a:pt x="238" y="74"/>
                    </a:lnTo>
                    <a:lnTo>
                      <a:pt x="235" y="71"/>
                    </a:lnTo>
                    <a:lnTo>
                      <a:pt x="229" y="68"/>
                    </a:lnTo>
                    <a:lnTo>
                      <a:pt x="223" y="65"/>
                    </a:lnTo>
                    <a:lnTo>
                      <a:pt x="220" y="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257">
                <a:extLst>
                  <a:ext uri="{FF2B5EF4-FFF2-40B4-BE49-F238E27FC236}">
                    <a16:creationId xmlns:a16="http://schemas.microsoft.com/office/drawing/2014/main" id="{579C03CE-2604-144F-80C4-A390363C3A13}"/>
                  </a:ext>
                </a:extLst>
              </p:cNvPr>
              <p:cNvSpPr>
                <a:spLocks/>
              </p:cNvSpPr>
              <p:nvPr/>
            </p:nvSpPr>
            <p:spPr bwMode="auto">
              <a:xfrm>
                <a:off x="772" y="1278"/>
                <a:ext cx="21" cy="26"/>
              </a:xfrm>
              <a:custGeom>
                <a:avLst/>
                <a:gdLst/>
                <a:ahLst/>
                <a:cxnLst>
                  <a:cxn ang="0">
                    <a:pos x="13" y="77"/>
                  </a:cxn>
                  <a:cxn ang="0">
                    <a:pos x="7" y="75"/>
                  </a:cxn>
                  <a:cxn ang="0">
                    <a:pos x="4" y="72"/>
                  </a:cxn>
                  <a:cxn ang="0">
                    <a:pos x="2" y="68"/>
                  </a:cxn>
                  <a:cxn ang="0">
                    <a:pos x="2" y="64"/>
                  </a:cxn>
                  <a:cxn ang="0">
                    <a:pos x="0" y="59"/>
                  </a:cxn>
                  <a:cxn ang="0">
                    <a:pos x="0" y="53"/>
                  </a:cxn>
                  <a:cxn ang="0">
                    <a:pos x="0" y="47"/>
                  </a:cxn>
                  <a:cxn ang="0">
                    <a:pos x="2" y="41"/>
                  </a:cxn>
                  <a:cxn ang="0">
                    <a:pos x="2" y="40"/>
                  </a:cxn>
                  <a:cxn ang="0">
                    <a:pos x="2" y="38"/>
                  </a:cxn>
                  <a:cxn ang="0">
                    <a:pos x="2" y="38"/>
                  </a:cxn>
                  <a:cxn ang="0">
                    <a:pos x="2" y="37"/>
                  </a:cxn>
                  <a:cxn ang="0">
                    <a:pos x="4" y="31"/>
                  </a:cxn>
                  <a:cxn ang="0">
                    <a:pos x="9" y="22"/>
                  </a:cxn>
                  <a:cxn ang="0">
                    <a:pos x="13" y="13"/>
                  </a:cxn>
                  <a:cxn ang="0">
                    <a:pos x="16" y="7"/>
                  </a:cxn>
                  <a:cxn ang="0">
                    <a:pos x="19" y="4"/>
                  </a:cxn>
                  <a:cxn ang="0">
                    <a:pos x="22" y="3"/>
                  </a:cxn>
                  <a:cxn ang="0">
                    <a:pos x="25" y="1"/>
                  </a:cxn>
                  <a:cxn ang="0">
                    <a:pos x="30" y="0"/>
                  </a:cxn>
                  <a:cxn ang="0">
                    <a:pos x="36" y="3"/>
                  </a:cxn>
                  <a:cxn ang="0">
                    <a:pos x="44" y="9"/>
                  </a:cxn>
                  <a:cxn ang="0">
                    <a:pos x="52" y="15"/>
                  </a:cxn>
                  <a:cxn ang="0">
                    <a:pos x="56" y="18"/>
                  </a:cxn>
                  <a:cxn ang="0">
                    <a:pos x="58" y="19"/>
                  </a:cxn>
                  <a:cxn ang="0">
                    <a:pos x="61" y="19"/>
                  </a:cxn>
                  <a:cxn ang="0">
                    <a:pos x="62" y="19"/>
                  </a:cxn>
                  <a:cxn ang="0">
                    <a:pos x="64" y="19"/>
                  </a:cxn>
                  <a:cxn ang="0">
                    <a:pos x="53" y="25"/>
                  </a:cxn>
                  <a:cxn ang="0">
                    <a:pos x="40" y="31"/>
                  </a:cxn>
                  <a:cxn ang="0">
                    <a:pos x="28" y="38"/>
                  </a:cxn>
                  <a:cxn ang="0">
                    <a:pos x="22" y="46"/>
                  </a:cxn>
                  <a:cxn ang="0">
                    <a:pos x="19" y="55"/>
                  </a:cxn>
                  <a:cxn ang="0">
                    <a:pos x="16" y="65"/>
                  </a:cxn>
                  <a:cxn ang="0">
                    <a:pos x="15" y="74"/>
                  </a:cxn>
                  <a:cxn ang="0">
                    <a:pos x="13" y="77"/>
                  </a:cxn>
                </a:cxnLst>
                <a:rect l="0" t="0" r="r" b="b"/>
                <a:pathLst>
                  <a:path w="64" h="77">
                    <a:moveTo>
                      <a:pt x="13" y="77"/>
                    </a:moveTo>
                    <a:lnTo>
                      <a:pt x="7" y="75"/>
                    </a:lnTo>
                    <a:lnTo>
                      <a:pt x="4" y="72"/>
                    </a:lnTo>
                    <a:lnTo>
                      <a:pt x="2" y="68"/>
                    </a:lnTo>
                    <a:lnTo>
                      <a:pt x="2" y="64"/>
                    </a:lnTo>
                    <a:lnTo>
                      <a:pt x="0" y="59"/>
                    </a:lnTo>
                    <a:lnTo>
                      <a:pt x="0" y="53"/>
                    </a:lnTo>
                    <a:lnTo>
                      <a:pt x="0" y="47"/>
                    </a:lnTo>
                    <a:lnTo>
                      <a:pt x="2" y="41"/>
                    </a:lnTo>
                    <a:lnTo>
                      <a:pt x="2" y="40"/>
                    </a:lnTo>
                    <a:lnTo>
                      <a:pt x="2" y="38"/>
                    </a:lnTo>
                    <a:lnTo>
                      <a:pt x="2" y="38"/>
                    </a:lnTo>
                    <a:lnTo>
                      <a:pt x="2" y="37"/>
                    </a:lnTo>
                    <a:lnTo>
                      <a:pt x="4" y="31"/>
                    </a:lnTo>
                    <a:lnTo>
                      <a:pt x="9" y="22"/>
                    </a:lnTo>
                    <a:lnTo>
                      <a:pt x="13" y="13"/>
                    </a:lnTo>
                    <a:lnTo>
                      <a:pt x="16" y="7"/>
                    </a:lnTo>
                    <a:lnTo>
                      <a:pt x="19" y="4"/>
                    </a:lnTo>
                    <a:lnTo>
                      <a:pt x="22" y="3"/>
                    </a:lnTo>
                    <a:lnTo>
                      <a:pt x="25" y="1"/>
                    </a:lnTo>
                    <a:lnTo>
                      <a:pt x="30" y="0"/>
                    </a:lnTo>
                    <a:lnTo>
                      <a:pt x="36" y="3"/>
                    </a:lnTo>
                    <a:lnTo>
                      <a:pt x="44" y="9"/>
                    </a:lnTo>
                    <a:lnTo>
                      <a:pt x="52" y="15"/>
                    </a:lnTo>
                    <a:lnTo>
                      <a:pt x="56" y="18"/>
                    </a:lnTo>
                    <a:lnTo>
                      <a:pt x="58" y="19"/>
                    </a:lnTo>
                    <a:lnTo>
                      <a:pt x="61" y="19"/>
                    </a:lnTo>
                    <a:lnTo>
                      <a:pt x="62" y="19"/>
                    </a:lnTo>
                    <a:lnTo>
                      <a:pt x="64" y="19"/>
                    </a:lnTo>
                    <a:lnTo>
                      <a:pt x="53" y="25"/>
                    </a:lnTo>
                    <a:lnTo>
                      <a:pt x="40" y="31"/>
                    </a:lnTo>
                    <a:lnTo>
                      <a:pt x="28" y="38"/>
                    </a:lnTo>
                    <a:lnTo>
                      <a:pt x="22" y="46"/>
                    </a:lnTo>
                    <a:lnTo>
                      <a:pt x="19" y="55"/>
                    </a:lnTo>
                    <a:lnTo>
                      <a:pt x="16" y="65"/>
                    </a:lnTo>
                    <a:lnTo>
                      <a:pt x="15" y="74"/>
                    </a:lnTo>
                    <a:lnTo>
                      <a:pt x="13" y="77"/>
                    </a:lnTo>
                    <a:close/>
                  </a:path>
                </a:pathLst>
              </a:custGeom>
              <a:solidFill>
                <a:srgbClr val="F2CC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258">
                <a:extLst>
                  <a:ext uri="{FF2B5EF4-FFF2-40B4-BE49-F238E27FC236}">
                    <a16:creationId xmlns:a16="http://schemas.microsoft.com/office/drawing/2014/main" id="{A7A538BC-A0BD-5A4B-B165-2E8E366B20EC}"/>
                  </a:ext>
                </a:extLst>
              </p:cNvPr>
              <p:cNvSpPr>
                <a:spLocks/>
              </p:cNvSpPr>
              <p:nvPr/>
            </p:nvSpPr>
            <p:spPr bwMode="auto">
              <a:xfrm>
                <a:off x="772" y="1291"/>
                <a:ext cx="7" cy="13"/>
              </a:xfrm>
              <a:custGeom>
                <a:avLst/>
                <a:gdLst/>
                <a:ahLst/>
                <a:cxnLst>
                  <a:cxn ang="0">
                    <a:pos x="13" y="39"/>
                  </a:cxn>
                  <a:cxn ang="0">
                    <a:pos x="7" y="37"/>
                  </a:cxn>
                  <a:cxn ang="0">
                    <a:pos x="4" y="34"/>
                  </a:cxn>
                  <a:cxn ang="0">
                    <a:pos x="2" y="30"/>
                  </a:cxn>
                  <a:cxn ang="0">
                    <a:pos x="2" y="26"/>
                  </a:cxn>
                  <a:cxn ang="0">
                    <a:pos x="0" y="21"/>
                  </a:cxn>
                  <a:cxn ang="0">
                    <a:pos x="0" y="15"/>
                  </a:cxn>
                  <a:cxn ang="0">
                    <a:pos x="0" y="9"/>
                  </a:cxn>
                  <a:cxn ang="0">
                    <a:pos x="2" y="3"/>
                  </a:cxn>
                  <a:cxn ang="0">
                    <a:pos x="3" y="0"/>
                  </a:cxn>
                  <a:cxn ang="0">
                    <a:pos x="4" y="0"/>
                  </a:cxn>
                  <a:cxn ang="0">
                    <a:pos x="6" y="0"/>
                  </a:cxn>
                  <a:cxn ang="0">
                    <a:pos x="9" y="2"/>
                  </a:cxn>
                  <a:cxn ang="0">
                    <a:pos x="12" y="5"/>
                  </a:cxn>
                  <a:cxn ang="0">
                    <a:pos x="15" y="6"/>
                  </a:cxn>
                  <a:cxn ang="0">
                    <a:pos x="19" y="8"/>
                  </a:cxn>
                  <a:cxn ang="0">
                    <a:pos x="22" y="8"/>
                  </a:cxn>
                  <a:cxn ang="0">
                    <a:pos x="21" y="15"/>
                  </a:cxn>
                  <a:cxn ang="0">
                    <a:pos x="18" y="26"/>
                  </a:cxn>
                  <a:cxn ang="0">
                    <a:pos x="15" y="34"/>
                  </a:cxn>
                  <a:cxn ang="0">
                    <a:pos x="13" y="39"/>
                  </a:cxn>
                </a:cxnLst>
                <a:rect l="0" t="0" r="r" b="b"/>
                <a:pathLst>
                  <a:path w="22" h="39">
                    <a:moveTo>
                      <a:pt x="13" y="39"/>
                    </a:moveTo>
                    <a:lnTo>
                      <a:pt x="7" y="37"/>
                    </a:lnTo>
                    <a:lnTo>
                      <a:pt x="4" y="34"/>
                    </a:lnTo>
                    <a:lnTo>
                      <a:pt x="2" y="30"/>
                    </a:lnTo>
                    <a:lnTo>
                      <a:pt x="2" y="26"/>
                    </a:lnTo>
                    <a:lnTo>
                      <a:pt x="0" y="21"/>
                    </a:lnTo>
                    <a:lnTo>
                      <a:pt x="0" y="15"/>
                    </a:lnTo>
                    <a:lnTo>
                      <a:pt x="0" y="9"/>
                    </a:lnTo>
                    <a:lnTo>
                      <a:pt x="2" y="3"/>
                    </a:lnTo>
                    <a:lnTo>
                      <a:pt x="3" y="0"/>
                    </a:lnTo>
                    <a:lnTo>
                      <a:pt x="4" y="0"/>
                    </a:lnTo>
                    <a:lnTo>
                      <a:pt x="6" y="0"/>
                    </a:lnTo>
                    <a:lnTo>
                      <a:pt x="9" y="2"/>
                    </a:lnTo>
                    <a:lnTo>
                      <a:pt x="12" y="5"/>
                    </a:lnTo>
                    <a:lnTo>
                      <a:pt x="15" y="6"/>
                    </a:lnTo>
                    <a:lnTo>
                      <a:pt x="19" y="8"/>
                    </a:lnTo>
                    <a:lnTo>
                      <a:pt x="22" y="8"/>
                    </a:lnTo>
                    <a:lnTo>
                      <a:pt x="21" y="15"/>
                    </a:lnTo>
                    <a:lnTo>
                      <a:pt x="18" y="26"/>
                    </a:lnTo>
                    <a:lnTo>
                      <a:pt x="15" y="34"/>
                    </a:lnTo>
                    <a:lnTo>
                      <a:pt x="13" y="39"/>
                    </a:lnTo>
                    <a:close/>
                  </a:path>
                </a:pathLst>
              </a:custGeom>
              <a:solidFill>
                <a:srgbClr val="E5B2A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259">
                <a:extLst>
                  <a:ext uri="{FF2B5EF4-FFF2-40B4-BE49-F238E27FC236}">
                    <a16:creationId xmlns:a16="http://schemas.microsoft.com/office/drawing/2014/main" id="{4E82902E-DFD6-D14C-9405-4C13D7CF6825}"/>
                  </a:ext>
                </a:extLst>
              </p:cNvPr>
              <p:cNvSpPr>
                <a:spLocks/>
              </p:cNvSpPr>
              <p:nvPr/>
            </p:nvSpPr>
            <p:spPr bwMode="auto">
              <a:xfrm>
                <a:off x="779" y="1285"/>
                <a:ext cx="14" cy="9"/>
              </a:xfrm>
              <a:custGeom>
                <a:avLst/>
                <a:gdLst/>
                <a:ahLst/>
                <a:cxnLst>
                  <a:cxn ang="0">
                    <a:pos x="42" y="0"/>
                  </a:cxn>
                  <a:cxn ang="0">
                    <a:pos x="31" y="6"/>
                  </a:cxn>
                  <a:cxn ang="0">
                    <a:pos x="18" y="12"/>
                  </a:cxn>
                  <a:cxn ang="0">
                    <a:pos x="6" y="19"/>
                  </a:cxn>
                  <a:cxn ang="0">
                    <a:pos x="0" y="27"/>
                  </a:cxn>
                  <a:cxn ang="0">
                    <a:pos x="0" y="21"/>
                  </a:cxn>
                  <a:cxn ang="0">
                    <a:pos x="3" y="16"/>
                  </a:cxn>
                  <a:cxn ang="0">
                    <a:pos x="5" y="12"/>
                  </a:cxn>
                  <a:cxn ang="0">
                    <a:pos x="6" y="7"/>
                  </a:cxn>
                  <a:cxn ang="0">
                    <a:pos x="8" y="4"/>
                  </a:cxn>
                  <a:cxn ang="0">
                    <a:pos x="9" y="1"/>
                  </a:cxn>
                  <a:cxn ang="0">
                    <a:pos x="9" y="1"/>
                  </a:cxn>
                  <a:cxn ang="0">
                    <a:pos x="11" y="1"/>
                  </a:cxn>
                  <a:cxn ang="0">
                    <a:pos x="11" y="3"/>
                  </a:cxn>
                  <a:cxn ang="0">
                    <a:pos x="11" y="6"/>
                  </a:cxn>
                  <a:cxn ang="0">
                    <a:pos x="11" y="9"/>
                  </a:cxn>
                  <a:cxn ang="0">
                    <a:pos x="11" y="12"/>
                  </a:cxn>
                  <a:cxn ang="0">
                    <a:pos x="15" y="12"/>
                  </a:cxn>
                  <a:cxn ang="0">
                    <a:pos x="24" y="7"/>
                  </a:cxn>
                  <a:cxn ang="0">
                    <a:pos x="34" y="3"/>
                  </a:cxn>
                  <a:cxn ang="0">
                    <a:pos x="42" y="0"/>
                  </a:cxn>
                </a:cxnLst>
                <a:rect l="0" t="0" r="r" b="b"/>
                <a:pathLst>
                  <a:path w="42" h="27">
                    <a:moveTo>
                      <a:pt x="42" y="0"/>
                    </a:moveTo>
                    <a:lnTo>
                      <a:pt x="31" y="6"/>
                    </a:lnTo>
                    <a:lnTo>
                      <a:pt x="18" y="12"/>
                    </a:lnTo>
                    <a:lnTo>
                      <a:pt x="6" y="19"/>
                    </a:lnTo>
                    <a:lnTo>
                      <a:pt x="0" y="27"/>
                    </a:lnTo>
                    <a:lnTo>
                      <a:pt x="0" y="21"/>
                    </a:lnTo>
                    <a:lnTo>
                      <a:pt x="3" y="16"/>
                    </a:lnTo>
                    <a:lnTo>
                      <a:pt x="5" y="12"/>
                    </a:lnTo>
                    <a:lnTo>
                      <a:pt x="6" y="7"/>
                    </a:lnTo>
                    <a:lnTo>
                      <a:pt x="8" y="4"/>
                    </a:lnTo>
                    <a:lnTo>
                      <a:pt x="9" y="1"/>
                    </a:lnTo>
                    <a:lnTo>
                      <a:pt x="9" y="1"/>
                    </a:lnTo>
                    <a:lnTo>
                      <a:pt x="11" y="1"/>
                    </a:lnTo>
                    <a:lnTo>
                      <a:pt x="11" y="3"/>
                    </a:lnTo>
                    <a:lnTo>
                      <a:pt x="11" y="6"/>
                    </a:lnTo>
                    <a:lnTo>
                      <a:pt x="11" y="9"/>
                    </a:lnTo>
                    <a:lnTo>
                      <a:pt x="11" y="12"/>
                    </a:lnTo>
                    <a:lnTo>
                      <a:pt x="15" y="12"/>
                    </a:lnTo>
                    <a:lnTo>
                      <a:pt x="24" y="7"/>
                    </a:lnTo>
                    <a:lnTo>
                      <a:pt x="34" y="3"/>
                    </a:lnTo>
                    <a:lnTo>
                      <a:pt x="42" y="0"/>
                    </a:lnTo>
                    <a:close/>
                  </a:path>
                </a:pathLst>
              </a:custGeom>
              <a:solidFill>
                <a:srgbClr val="7F19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260">
                <a:extLst>
                  <a:ext uri="{FF2B5EF4-FFF2-40B4-BE49-F238E27FC236}">
                    <a16:creationId xmlns:a16="http://schemas.microsoft.com/office/drawing/2014/main" id="{25ADD39B-7CD5-E643-8CE6-B06D87BCF235}"/>
                  </a:ext>
                </a:extLst>
              </p:cNvPr>
              <p:cNvSpPr>
                <a:spLocks/>
              </p:cNvSpPr>
              <p:nvPr/>
            </p:nvSpPr>
            <p:spPr bwMode="auto">
              <a:xfrm>
                <a:off x="424" y="1357"/>
                <a:ext cx="170" cy="112"/>
              </a:xfrm>
              <a:custGeom>
                <a:avLst/>
                <a:gdLst/>
                <a:ahLst/>
                <a:cxnLst>
                  <a:cxn ang="0">
                    <a:pos x="244" y="0"/>
                  </a:cxn>
                  <a:cxn ang="0">
                    <a:pos x="222" y="0"/>
                  </a:cxn>
                  <a:cxn ang="0">
                    <a:pos x="199" y="2"/>
                  </a:cxn>
                  <a:cxn ang="0">
                    <a:pos x="179" y="3"/>
                  </a:cxn>
                  <a:cxn ang="0">
                    <a:pos x="156" y="6"/>
                  </a:cxn>
                  <a:cxn ang="0">
                    <a:pos x="136" y="11"/>
                  </a:cxn>
                  <a:cxn ang="0">
                    <a:pos x="115" y="13"/>
                  </a:cxn>
                  <a:cxn ang="0">
                    <a:pos x="96" y="19"/>
                  </a:cxn>
                  <a:cxn ang="0">
                    <a:pos x="78" y="24"/>
                  </a:cxn>
                  <a:cxn ang="0">
                    <a:pos x="62" y="30"/>
                  </a:cxn>
                  <a:cxn ang="0">
                    <a:pos x="47" y="37"/>
                  </a:cxn>
                  <a:cxn ang="0">
                    <a:pos x="34" y="45"/>
                  </a:cxn>
                  <a:cxn ang="0">
                    <a:pos x="22" y="52"/>
                  </a:cxn>
                  <a:cxn ang="0">
                    <a:pos x="13" y="61"/>
                  </a:cxn>
                  <a:cxn ang="0">
                    <a:pos x="6" y="68"/>
                  </a:cxn>
                  <a:cxn ang="0">
                    <a:pos x="1" y="79"/>
                  </a:cxn>
                  <a:cxn ang="0">
                    <a:pos x="0" y="88"/>
                  </a:cxn>
                  <a:cxn ang="0">
                    <a:pos x="3" y="105"/>
                  </a:cxn>
                  <a:cxn ang="0">
                    <a:pos x="7" y="138"/>
                  </a:cxn>
                  <a:cxn ang="0">
                    <a:pos x="16" y="177"/>
                  </a:cxn>
                  <a:cxn ang="0">
                    <a:pos x="26" y="221"/>
                  </a:cxn>
                  <a:cxn ang="0">
                    <a:pos x="35" y="263"/>
                  </a:cxn>
                  <a:cxn ang="0">
                    <a:pos x="44" y="300"/>
                  </a:cxn>
                  <a:cxn ang="0">
                    <a:pos x="48" y="325"/>
                  </a:cxn>
                  <a:cxn ang="0">
                    <a:pos x="51" y="334"/>
                  </a:cxn>
                  <a:cxn ang="0">
                    <a:pos x="510" y="334"/>
                  </a:cxn>
                  <a:cxn ang="0">
                    <a:pos x="510" y="235"/>
                  </a:cxn>
                  <a:cxn ang="0">
                    <a:pos x="509" y="162"/>
                  </a:cxn>
                  <a:cxn ang="0">
                    <a:pos x="504" y="113"/>
                  </a:cxn>
                  <a:cxn ang="0">
                    <a:pos x="498" y="85"/>
                  </a:cxn>
                  <a:cxn ang="0">
                    <a:pos x="497" y="80"/>
                  </a:cxn>
                  <a:cxn ang="0">
                    <a:pos x="492" y="74"/>
                  </a:cxn>
                  <a:cxn ang="0">
                    <a:pos x="488" y="68"/>
                  </a:cxn>
                  <a:cxn ang="0">
                    <a:pos x="482" y="62"/>
                  </a:cxn>
                  <a:cxn ang="0">
                    <a:pos x="475" y="55"/>
                  </a:cxn>
                  <a:cxn ang="0">
                    <a:pos x="464" y="48"/>
                  </a:cxn>
                  <a:cxn ang="0">
                    <a:pos x="453" y="42"/>
                  </a:cxn>
                  <a:cxn ang="0">
                    <a:pos x="439" y="34"/>
                  </a:cxn>
                  <a:cxn ang="0">
                    <a:pos x="424" y="27"/>
                  </a:cxn>
                  <a:cxn ang="0">
                    <a:pos x="405" y="21"/>
                  </a:cxn>
                  <a:cxn ang="0">
                    <a:pos x="386" y="15"/>
                  </a:cxn>
                  <a:cxn ang="0">
                    <a:pos x="362" y="11"/>
                  </a:cxn>
                  <a:cxn ang="0">
                    <a:pos x="337" y="6"/>
                  </a:cxn>
                  <a:cxn ang="0">
                    <a:pos x="309" y="3"/>
                  </a:cxn>
                  <a:cxn ang="0">
                    <a:pos x="278" y="0"/>
                  </a:cxn>
                  <a:cxn ang="0">
                    <a:pos x="244" y="0"/>
                  </a:cxn>
                </a:cxnLst>
                <a:rect l="0" t="0" r="r" b="b"/>
                <a:pathLst>
                  <a:path w="510" h="334">
                    <a:moveTo>
                      <a:pt x="244" y="0"/>
                    </a:moveTo>
                    <a:lnTo>
                      <a:pt x="222" y="0"/>
                    </a:lnTo>
                    <a:lnTo>
                      <a:pt x="199" y="2"/>
                    </a:lnTo>
                    <a:lnTo>
                      <a:pt x="179" y="3"/>
                    </a:lnTo>
                    <a:lnTo>
                      <a:pt x="156" y="6"/>
                    </a:lnTo>
                    <a:lnTo>
                      <a:pt x="136" y="11"/>
                    </a:lnTo>
                    <a:lnTo>
                      <a:pt x="115" y="13"/>
                    </a:lnTo>
                    <a:lnTo>
                      <a:pt x="96" y="19"/>
                    </a:lnTo>
                    <a:lnTo>
                      <a:pt x="78" y="24"/>
                    </a:lnTo>
                    <a:lnTo>
                      <a:pt x="62" y="30"/>
                    </a:lnTo>
                    <a:lnTo>
                      <a:pt x="47" y="37"/>
                    </a:lnTo>
                    <a:lnTo>
                      <a:pt x="34" y="45"/>
                    </a:lnTo>
                    <a:lnTo>
                      <a:pt x="22" y="52"/>
                    </a:lnTo>
                    <a:lnTo>
                      <a:pt x="13" y="61"/>
                    </a:lnTo>
                    <a:lnTo>
                      <a:pt x="6" y="68"/>
                    </a:lnTo>
                    <a:lnTo>
                      <a:pt x="1" y="79"/>
                    </a:lnTo>
                    <a:lnTo>
                      <a:pt x="0" y="88"/>
                    </a:lnTo>
                    <a:lnTo>
                      <a:pt x="3" y="105"/>
                    </a:lnTo>
                    <a:lnTo>
                      <a:pt x="7" y="138"/>
                    </a:lnTo>
                    <a:lnTo>
                      <a:pt x="16" y="177"/>
                    </a:lnTo>
                    <a:lnTo>
                      <a:pt x="26" y="221"/>
                    </a:lnTo>
                    <a:lnTo>
                      <a:pt x="35" y="263"/>
                    </a:lnTo>
                    <a:lnTo>
                      <a:pt x="44" y="300"/>
                    </a:lnTo>
                    <a:lnTo>
                      <a:pt x="48" y="325"/>
                    </a:lnTo>
                    <a:lnTo>
                      <a:pt x="51" y="334"/>
                    </a:lnTo>
                    <a:lnTo>
                      <a:pt x="510" y="334"/>
                    </a:lnTo>
                    <a:lnTo>
                      <a:pt x="510" y="235"/>
                    </a:lnTo>
                    <a:lnTo>
                      <a:pt x="509" y="162"/>
                    </a:lnTo>
                    <a:lnTo>
                      <a:pt x="504" y="113"/>
                    </a:lnTo>
                    <a:lnTo>
                      <a:pt x="498" y="85"/>
                    </a:lnTo>
                    <a:lnTo>
                      <a:pt x="497" y="80"/>
                    </a:lnTo>
                    <a:lnTo>
                      <a:pt x="492" y="74"/>
                    </a:lnTo>
                    <a:lnTo>
                      <a:pt x="488" y="68"/>
                    </a:lnTo>
                    <a:lnTo>
                      <a:pt x="482" y="62"/>
                    </a:lnTo>
                    <a:lnTo>
                      <a:pt x="475" y="55"/>
                    </a:lnTo>
                    <a:lnTo>
                      <a:pt x="464" y="48"/>
                    </a:lnTo>
                    <a:lnTo>
                      <a:pt x="453" y="42"/>
                    </a:lnTo>
                    <a:lnTo>
                      <a:pt x="439" y="34"/>
                    </a:lnTo>
                    <a:lnTo>
                      <a:pt x="424" y="27"/>
                    </a:lnTo>
                    <a:lnTo>
                      <a:pt x="405" y="21"/>
                    </a:lnTo>
                    <a:lnTo>
                      <a:pt x="386" y="15"/>
                    </a:lnTo>
                    <a:lnTo>
                      <a:pt x="362" y="11"/>
                    </a:lnTo>
                    <a:lnTo>
                      <a:pt x="337" y="6"/>
                    </a:lnTo>
                    <a:lnTo>
                      <a:pt x="309" y="3"/>
                    </a:lnTo>
                    <a:lnTo>
                      <a:pt x="278" y="0"/>
                    </a:lnTo>
                    <a:lnTo>
                      <a:pt x="244" y="0"/>
                    </a:lnTo>
                    <a:close/>
                  </a:path>
                </a:pathLst>
              </a:custGeom>
              <a:solidFill>
                <a:srgbClr val="7FD8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261">
                <a:extLst>
                  <a:ext uri="{FF2B5EF4-FFF2-40B4-BE49-F238E27FC236}">
                    <a16:creationId xmlns:a16="http://schemas.microsoft.com/office/drawing/2014/main" id="{DE531E5B-3CC1-8747-B105-B9539F58F960}"/>
                  </a:ext>
                </a:extLst>
              </p:cNvPr>
              <p:cNvSpPr>
                <a:spLocks/>
              </p:cNvSpPr>
              <p:nvPr/>
            </p:nvSpPr>
            <p:spPr bwMode="auto">
              <a:xfrm>
                <a:off x="426" y="1359"/>
                <a:ext cx="163" cy="31"/>
              </a:xfrm>
              <a:custGeom>
                <a:avLst/>
                <a:gdLst/>
                <a:ahLst/>
                <a:cxnLst>
                  <a:cxn ang="0">
                    <a:pos x="53" y="68"/>
                  </a:cxn>
                  <a:cxn ang="0">
                    <a:pos x="96" y="42"/>
                  </a:cxn>
                  <a:cxn ang="0">
                    <a:pos x="154" y="24"/>
                  </a:cxn>
                  <a:cxn ang="0">
                    <a:pos x="213" y="16"/>
                  </a:cxn>
                  <a:cxn ang="0">
                    <a:pos x="265" y="15"/>
                  </a:cxn>
                  <a:cxn ang="0">
                    <a:pos x="311" y="18"/>
                  </a:cxn>
                  <a:cxn ang="0">
                    <a:pos x="352" y="22"/>
                  </a:cxn>
                  <a:cxn ang="0">
                    <a:pos x="389" y="28"/>
                  </a:cxn>
                  <a:cxn ang="0">
                    <a:pos x="420" y="37"/>
                  </a:cxn>
                  <a:cxn ang="0">
                    <a:pos x="447" y="46"/>
                  </a:cxn>
                  <a:cxn ang="0">
                    <a:pos x="466" y="58"/>
                  </a:cxn>
                  <a:cxn ang="0">
                    <a:pos x="478" y="70"/>
                  </a:cxn>
                  <a:cxn ang="0">
                    <a:pos x="483" y="82"/>
                  </a:cxn>
                  <a:cxn ang="0">
                    <a:pos x="488" y="91"/>
                  </a:cxn>
                  <a:cxn ang="0">
                    <a:pos x="487" y="79"/>
                  </a:cxn>
                  <a:cxn ang="0">
                    <a:pos x="480" y="67"/>
                  </a:cxn>
                  <a:cxn ang="0">
                    <a:pos x="466" y="52"/>
                  </a:cxn>
                  <a:cxn ang="0">
                    <a:pos x="447" y="39"/>
                  </a:cxn>
                  <a:cxn ang="0">
                    <a:pos x="419" y="25"/>
                  </a:cxn>
                  <a:cxn ang="0">
                    <a:pos x="382" y="15"/>
                  </a:cxn>
                  <a:cxn ang="0">
                    <a:pos x="335" y="6"/>
                  </a:cxn>
                  <a:cxn ang="0">
                    <a:pos x="277" y="0"/>
                  </a:cxn>
                  <a:cxn ang="0">
                    <a:pos x="221" y="0"/>
                  </a:cxn>
                  <a:cxn ang="0">
                    <a:pos x="176" y="3"/>
                  </a:cxn>
                  <a:cxn ang="0">
                    <a:pos x="133" y="10"/>
                  </a:cxn>
                  <a:cxn ang="0">
                    <a:pos x="95" y="18"/>
                  </a:cxn>
                  <a:cxn ang="0">
                    <a:pos x="61" y="30"/>
                  </a:cxn>
                  <a:cxn ang="0">
                    <a:pos x="33" y="43"/>
                  </a:cxn>
                  <a:cxn ang="0">
                    <a:pos x="12" y="58"/>
                  </a:cxn>
                  <a:cxn ang="0">
                    <a:pos x="1" y="74"/>
                  </a:cxn>
                  <a:cxn ang="0">
                    <a:pos x="9" y="79"/>
                  </a:cxn>
                  <a:cxn ang="0">
                    <a:pos x="34" y="80"/>
                  </a:cxn>
                </a:cxnLst>
                <a:rect l="0" t="0" r="r" b="b"/>
                <a:pathLst>
                  <a:path w="488" h="91">
                    <a:moveTo>
                      <a:pt x="41" y="86"/>
                    </a:moveTo>
                    <a:lnTo>
                      <a:pt x="53" y="68"/>
                    </a:lnTo>
                    <a:lnTo>
                      <a:pt x="73" y="55"/>
                    </a:lnTo>
                    <a:lnTo>
                      <a:pt x="96" y="42"/>
                    </a:lnTo>
                    <a:lnTo>
                      <a:pt x="124" y="33"/>
                    </a:lnTo>
                    <a:lnTo>
                      <a:pt x="154" y="24"/>
                    </a:lnTo>
                    <a:lnTo>
                      <a:pt x="184" y="19"/>
                    </a:lnTo>
                    <a:lnTo>
                      <a:pt x="213" y="16"/>
                    </a:lnTo>
                    <a:lnTo>
                      <a:pt x="241" y="15"/>
                    </a:lnTo>
                    <a:lnTo>
                      <a:pt x="265" y="15"/>
                    </a:lnTo>
                    <a:lnTo>
                      <a:pt x="289" y="16"/>
                    </a:lnTo>
                    <a:lnTo>
                      <a:pt x="311" y="18"/>
                    </a:lnTo>
                    <a:lnTo>
                      <a:pt x="332" y="19"/>
                    </a:lnTo>
                    <a:lnTo>
                      <a:pt x="352" y="22"/>
                    </a:lnTo>
                    <a:lnTo>
                      <a:pt x="372" y="25"/>
                    </a:lnTo>
                    <a:lnTo>
                      <a:pt x="389" y="28"/>
                    </a:lnTo>
                    <a:lnTo>
                      <a:pt x="406" y="33"/>
                    </a:lnTo>
                    <a:lnTo>
                      <a:pt x="420" y="37"/>
                    </a:lnTo>
                    <a:lnTo>
                      <a:pt x="435" y="42"/>
                    </a:lnTo>
                    <a:lnTo>
                      <a:pt x="447" y="46"/>
                    </a:lnTo>
                    <a:lnTo>
                      <a:pt x="457" y="52"/>
                    </a:lnTo>
                    <a:lnTo>
                      <a:pt x="466" y="58"/>
                    </a:lnTo>
                    <a:lnTo>
                      <a:pt x="474" y="64"/>
                    </a:lnTo>
                    <a:lnTo>
                      <a:pt x="478" y="70"/>
                    </a:lnTo>
                    <a:lnTo>
                      <a:pt x="481" y="76"/>
                    </a:lnTo>
                    <a:lnTo>
                      <a:pt x="483" y="82"/>
                    </a:lnTo>
                    <a:lnTo>
                      <a:pt x="487" y="88"/>
                    </a:lnTo>
                    <a:lnTo>
                      <a:pt x="488" y="91"/>
                    </a:lnTo>
                    <a:lnTo>
                      <a:pt x="488" y="83"/>
                    </a:lnTo>
                    <a:lnTo>
                      <a:pt x="487" y="79"/>
                    </a:lnTo>
                    <a:lnTo>
                      <a:pt x="484" y="73"/>
                    </a:lnTo>
                    <a:lnTo>
                      <a:pt x="480" y="67"/>
                    </a:lnTo>
                    <a:lnTo>
                      <a:pt x="474" y="59"/>
                    </a:lnTo>
                    <a:lnTo>
                      <a:pt x="466" y="52"/>
                    </a:lnTo>
                    <a:lnTo>
                      <a:pt x="457" y="46"/>
                    </a:lnTo>
                    <a:lnTo>
                      <a:pt x="447" y="39"/>
                    </a:lnTo>
                    <a:lnTo>
                      <a:pt x="434" y="33"/>
                    </a:lnTo>
                    <a:lnTo>
                      <a:pt x="419" y="25"/>
                    </a:lnTo>
                    <a:lnTo>
                      <a:pt x="401" y="19"/>
                    </a:lnTo>
                    <a:lnTo>
                      <a:pt x="382" y="15"/>
                    </a:lnTo>
                    <a:lnTo>
                      <a:pt x="360" y="9"/>
                    </a:lnTo>
                    <a:lnTo>
                      <a:pt x="335" y="6"/>
                    </a:lnTo>
                    <a:lnTo>
                      <a:pt x="308" y="3"/>
                    </a:lnTo>
                    <a:lnTo>
                      <a:pt x="277" y="0"/>
                    </a:lnTo>
                    <a:lnTo>
                      <a:pt x="243" y="0"/>
                    </a:lnTo>
                    <a:lnTo>
                      <a:pt x="221" y="0"/>
                    </a:lnTo>
                    <a:lnTo>
                      <a:pt x="198" y="2"/>
                    </a:lnTo>
                    <a:lnTo>
                      <a:pt x="176" y="3"/>
                    </a:lnTo>
                    <a:lnTo>
                      <a:pt x="154" y="6"/>
                    </a:lnTo>
                    <a:lnTo>
                      <a:pt x="133" y="10"/>
                    </a:lnTo>
                    <a:lnTo>
                      <a:pt x="114" y="13"/>
                    </a:lnTo>
                    <a:lnTo>
                      <a:pt x="95" y="18"/>
                    </a:lnTo>
                    <a:lnTo>
                      <a:pt x="77" y="24"/>
                    </a:lnTo>
                    <a:lnTo>
                      <a:pt x="61" y="30"/>
                    </a:lnTo>
                    <a:lnTo>
                      <a:pt x="46" y="36"/>
                    </a:lnTo>
                    <a:lnTo>
                      <a:pt x="33" y="43"/>
                    </a:lnTo>
                    <a:lnTo>
                      <a:pt x="21" y="50"/>
                    </a:lnTo>
                    <a:lnTo>
                      <a:pt x="12" y="58"/>
                    </a:lnTo>
                    <a:lnTo>
                      <a:pt x="6" y="65"/>
                    </a:lnTo>
                    <a:lnTo>
                      <a:pt x="1" y="74"/>
                    </a:lnTo>
                    <a:lnTo>
                      <a:pt x="0" y="83"/>
                    </a:lnTo>
                    <a:lnTo>
                      <a:pt x="9" y="79"/>
                    </a:lnTo>
                    <a:lnTo>
                      <a:pt x="22" y="77"/>
                    </a:lnTo>
                    <a:lnTo>
                      <a:pt x="34" y="80"/>
                    </a:lnTo>
                    <a:lnTo>
                      <a:pt x="41" y="86"/>
                    </a:lnTo>
                    <a:close/>
                  </a:path>
                </a:pathLst>
              </a:custGeom>
              <a:solidFill>
                <a:srgbClr val="CCEF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262">
                <a:extLst>
                  <a:ext uri="{FF2B5EF4-FFF2-40B4-BE49-F238E27FC236}">
                    <a16:creationId xmlns:a16="http://schemas.microsoft.com/office/drawing/2014/main" id="{8A1B5ECA-0790-504E-B82C-F68FDF7193A3}"/>
                  </a:ext>
                </a:extLst>
              </p:cNvPr>
              <p:cNvSpPr>
                <a:spLocks/>
              </p:cNvSpPr>
              <p:nvPr/>
            </p:nvSpPr>
            <p:spPr bwMode="auto">
              <a:xfrm>
                <a:off x="580" y="1372"/>
                <a:ext cx="528" cy="98"/>
              </a:xfrm>
              <a:custGeom>
                <a:avLst/>
                <a:gdLst/>
                <a:ahLst/>
                <a:cxnLst>
                  <a:cxn ang="0">
                    <a:pos x="0" y="187"/>
                  </a:cxn>
                  <a:cxn ang="0">
                    <a:pos x="4" y="168"/>
                  </a:cxn>
                  <a:cxn ang="0">
                    <a:pos x="16" y="149"/>
                  </a:cxn>
                  <a:cxn ang="0">
                    <a:pos x="35" y="131"/>
                  </a:cxn>
                  <a:cxn ang="0">
                    <a:pos x="62" y="114"/>
                  </a:cxn>
                  <a:cxn ang="0">
                    <a:pos x="95" y="98"/>
                  </a:cxn>
                  <a:cxn ang="0">
                    <a:pos x="134" y="82"/>
                  </a:cxn>
                  <a:cxn ang="0">
                    <a:pos x="180" y="68"/>
                  </a:cxn>
                  <a:cxn ang="0">
                    <a:pos x="232" y="55"/>
                  </a:cxn>
                  <a:cxn ang="0">
                    <a:pos x="287" y="43"/>
                  </a:cxn>
                  <a:cxn ang="0">
                    <a:pos x="349" y="31"/>
                  </a:cxn>
                  <a:cxn ang="0">
                    <a:pos x="414" y="22"/>
                  </a:cxn>
                  <a:cxn ang="0">
                    <a:pos x="484" y="15"/>
                  </a:cxn>
                  <a:cxn ang="0">
                    <a:pos x="556" y="9"/>
                  </a:cxn>
                  <a:cxn ang="0">
                    <a:pos x="632" y="5"/>
                  </a:cxn>
                  <a:cxn ang="0">
                    <a:pos x="710" y="2"/>
                  </a:cxn>
                  <a:cxn ang="0">
                    <a:pos x="792" y="0"/>
                  </a:cxn>
                  <a:cxn ang="0">
                    <a:pos x="873" y="2"/>
                  </a:cxn>
                  <a:cxn ang="0">
                    <a:pos x="951" y="5"/>
                  </a:cxn>
                  <a:cxn ang="0">
                    <a:pos x="1027" y="9"/>
                  </a:cxn>
                  <a:cxn ang="0">
                    <a:pos x="1099" y="15"/>
                  </a:cxn>
                  <a:cxn ang="0">
                    <a:pos x="1169" y="22"/>
                  </a:cxn>
                  <a:cxn ang="0">
                    <a:pos x="1234" y="31"/>
                  </a:cxn>
                  <a:cxn ang="0">
                    <a:pos x="1295" y="43"/>
                  </a:cxn>
                  <a:cxn ang="0">
                    <a:pos x="1351" y="55"/>
                  </a:cxn>
                  <a:cxn ang="0">
                    <a:pos x="1403" y="68"/>
                  </a:cxn>
                  <a:cxn ang="0">
                    <a:pos x="1449" y="82"/>
                  </a:cxn>
                  <a:cxn ang="0">
                    <a:pos x="1487" y="98"/>
                  </a:cxn>
                  <a:cxn ang="0">
                    <a:pos x="1521" y="114"/>
                  </a:cxn>
                  <a:cxn ang="0">
                    <a:pos x="1548" y="131"/>
                  </a:cxn>
                  <a:cxn ang="0">
                    <a:pos x="1567" y="149"/>
                  </a:cxn>
                  <a:cxn ang="0">
                    <a:pos x="1579" y="168"/>
                  </a:cxn>
                  <a:cxn ang="0">
                    <a:pos x="1583" y="187"/>
                  </a:cxn>
                  <a:cxn ang="0">
                    <a:pos x="1583" y="292"/>
                  </a:cxn>
                  <a:cxn ang="0">
                    <a:pos x="0" y="294"/>
                  </a:cxn>
                  <a:cxn ang="0">
                    <a:pos x="0" y="187"/>
                  </a:cxn>
                </a:cxnLst>
                <a:rect l="0" t="0" r="r" b="b"/>
                <a:pathLst>
                  <a:path w="1583" h="294">
                    <a:moveTo>
                      <a:pt x="0" y="187"/>
                    </a:moveTo>
                    <a:lnTo>
                      <a:pt x="4" y="168"/>
                    </a:lnTo>
                    <a:lnTo>
                      <a:pt x="16" y="149"/>
                    </a:lnTo>
                    <a:lnTo>
                      <a:pt x="35" y="131"/>
                    </a:lnTo>
                    <a:lnTo>
                      <a:pt x="62" y="114"/>
                    </a:lnTo>
                    <a:lnTo>
                      <a:pt x="95" y="98"/>
                    </a:lnTo>
                    <a:lnTo>
                      <a:pt x="134" y="82"/>
                    </a:lnTo>
                    <a:lnTo>
                      <a:pt x="180" y="68"/>
                    </a:lnTo>
                    <a:lnTo>
                      <a:pt x="232" y="55"/>
                    </a:lnTo>
                    <a:lnTo>
                      <a:pt x="287" y="43"/>
                    </a:lnTo>
                    <a:lnTo>
                      <a:pt x="349" y="31"/>
                    </a:lnTo>
                    <a:lnTo>
                      <a:pt x="414" y="22"/>
                    </a:lnTo>
                    <a:lnTo>
                      <a:pt x="484" y="15"/>
                    </a:lnTo>
                    <a:lnTo>
                      <a:pt x="556" y="9"/>
                    </a:lnTo>
                    <a:lnTo>
                      <a:pt x="632" y="5"/>
                    </a:lnTo>
                    <a:lnTo>
                      <a:pt x="710" y="2"/>
                    </a:lnTo>
                    <a:lnTo>
                      <a:pt x="792" y="0"/>
                    </a:lnTo>
                    <a:lnTo>
                      <a:pt x="873" y="2"/>
                    </a:lnTo>
                    <a:lnTo>
                      <a:pt x="951" y="5"/>
                    </a:lnTo>
                    <a:lnTo>
                      <a:pt x="1027" y="9"/>
                    </a:lnTo>
                    <a:lnTo>
                      <a:pt x="1099" y="15"/>
                    </a:lnTo>
                    <a:lnTo>
                      <a:pt x="1169" y="22"/>
                    </a:lnTo>
                    <a:lnTo>
                      <a:pt x="1234" y="31"/>
                    </a:lnTo>
                    <a:lnTo>
                      <a:pt x="1295" y="43"/>
                    </a:lnTo>
                    <a:lnTo>
                      <a:pt x="1351" y="55"/>
                    </a:lnTo>
                    <a:lnTo>
                      <a:pt x="1403" y="68"/>
                    </a:lnTo>
                    <a:lnTo>
                      <a:pt x="1449" y="82"/>
                    </a:lnTo>
                    <a:lnTo>
                      <a:pt x="1487" y="98"/>
                    </a:lnTo>
                    <a:lnTo>
                      <a:pt x="1521" y="114"/>
                    </a:lnTo>
                    <a:lnTo>
                      <a:pt x="1548" y="131"/>
                    </a:lnTo>
                    <a:lnTo>
                      <a:pt x="1567" y="149"/>
                    </a:lnTo>
                    <a:lnTo>
                      <a:pt x="1579" y="168"/>
                    </a:lnTo>
                    <a:lnTo>
                      <a:pt x="1583" y="187"/>
                    </a:lnTo>
                    <a:lnTo>
                      <a:pt x="1583" y="292"/>
                    </a:lnTo>
                    <a:lnTo>
                      <a:pt x="0" y="294"/>
                    </a:lnTo>
                    <a:lnTo>
                      <a:pt x="0" y="18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Line 263">
                <a:extLst>
                  <a:ext uri="{FF2B5EF4-FFF2-40B4-BE49-F238E27FC236}">
                    <a16:creationId xmlns:a16="http://schemas.microsoft.com/office/drawing/2014/main" id="{3DABAE7C-EC66-E541-9827-F3039C63A4E9}"/>
                  </a:ext>
                </a:extLst>
              </p:cNvPr>
              <p:cNvSpPr>
                <a:spLocks noChangeShapeType="1"/>
              </p:cNvSpPr>
              <p:nvPr/>
            </p:nvSpPr>
            <p:spPr bwMode="auto">
              <a:xfrm>
                <a:off x="1108" y="1434"/>
                <a:ext cx="1" cy="35"/>
              </a:xfrm>
              <a:prstGeom prst="line">
                <a:avLst/>
              </a:prstGeom>
              <a:noFill/>
              <a:ln w="0">
                <a:solidFill>
                  <a:srgbClr val="BFCCD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Line 264">
                <a:extLst>
                  <a:ext uri="{FF2B5EF4-FFF2-40B4-BE49-F238E27FC236}">
                    <a16:creationId xmlns:a16="http://schemas.microsoft.com/office/drawing/2014/main" id="{DC531F3D-AED6-8B46-92E0-3CAD425D065A}"/>
                  </a:ext>
                </a:extLst>
              </p:cNvPr>
              <p:cNvSpPr>
                <a:spLocks noChangeShapeType="1"/>
              </p:cNvSpPr>
              <p:nvPr/>
            </p:nvSpPr>
            <p:spPr bwMode="auto">
              <a:xfrm flipV="1">
                <a:off x="580" y="1434"/>
                <a:ext cx="1" cy="36"/>
              </a:xfrm>
              <a:prstGeom prst="line">
                <a:avLst/>
              </a:prstGeom>
              <a:noFill/>
              <a:ln w="0">
                <a:solidFill>
                  <a:srgbClr val="BFCCD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265">
                <a:extLst>
                  <a:ext uri="{FF2B5EF4-FFF2-40B4-BE49-F238E27FC236}">
                    <a16:creationId xmlns:a16="http://schemas.microsoft.com/office/drawing/2014/main" id="{A6DDE654-4FD5-A646-9335-A9E4CA62D01A}"/>
                  </a:ext>
                </a:extLst>
              </p:cNvPr>
              <p:cNvSpPr>
                <a:spLocks/>
              </p:cNvSpPr>
              <p:nvPr/>
            </p:nvSpPr>
            <p:spPr bwMode="auto">
              <a:xfrm>
                <a:off x="580" y="1372"/>
                <a:ext cx="528" cy="62"/>
              </a:xfrm>
              <a:custGeom>
                <a:avLst/>
                <a:gdLst/>
                <a:ahLst/>
                <a:cxnLst>
                  <a:cxn ang="0">
                    <a:pos x="0" y="187"/>
                  </a:cxn>
                  <a:cxn ang="0">
                    <a:pos x="0" y="187"/>
                  </a:cxn>
                  <a:cxn ang="0">
                    <a:pos x="4" y="168"/>
                  </a:cxn>
                  <a:cxn ang="0">
                    <a:pos x="16" y="149"/>
                  </a:cxn>
                  <a:cxn ang="0">
                    <a:pos x="35" y="131"/>
                  </a:cxn>
                  <a:cxn ang="0">
                    <a:pos x="62" y="114"/>
                  </a:cxn>
                  <a:cxn ang="0">
                    <a:pos x="95" y="98"/>
                  </a:cxn>
                  <a:cxn ang="0">
                    <a:pos x="134" y="82"/>
                  </a:cxn>
                  <a:cxn ang="0">
                    <a:pos x="180" y="68"/>
                  </a:cxn>
                  <a:cxn ang="0">
                    <a:pos x="232" y="55"/>
                  </a:cxn>
                  <a:cxn ang="0">
                    <a:pos x="287" y="43"/>
                  </a:cxn>
                  <a:cxn ang="0">
                    <a:pos x="349" y="31"/>
                  </a:cxn>
                  <a:cxn ang="0">
                    <a:pos x="414" y="22"/>
                  </a:cxn>
                  <a:cxn ang="0">
                    <a:pos x="484" y="15"/>
                  </a:cxn>
                  <a:cxn ang="0">
                    <a:pos x="556" y="9"/>
                  </a:cxn>
                  <a:cxn ang="0">
                    <a:pos x="632" y="5"/>
                  </a:cxn>
                  <a:cxn ang="0">
                    <a:pos x="710" y="2"/>
                  </a:cxn>
                  <a:cxn ang="0">
                    <a:pos x="792" y="0"/>
                  </a:cxn>
                  <a:cxn ang="0">
                    <a:pos x="792" y="0"/>
                  </a:cxn>
                  <a:cxn ang="0">
                    <a:pos x="873" y="2"/>
                  </a:cxn>
                  <a:cxn ang="0">
                    <a:pos x="951" y="5"/>
                  </a:cxn>
                  <a:cxn ang="0">
                    <a:pos x="1027" y="9"/>
                  </a:cxn>
                  <a:cxn ang="0">
                    <a:pos x="1099" y="15"/>
                  </a:cxn>
                  <a:cxn ang="0">
                    <a:pos x="1169" y="22"/>
                  </a:cxn>
                  <a:cxn ang="0">
                    <a:pos x="1234" y="31"/>
                  </a:cxn>
                  <a:cxn ang="0">
                    <a:pos x="1295" y="43"/>
                  </a:cxn>
                  <a:cxn ang="0">
                    <a:pos x="1351" y="55"/>
                  </a:cxn>
                  <a:cxn ang="0">
                    <a:pos x="1403" y="68"/>
                  </a:cxn>
                  <a:cxn ang="0">
                    <a:pos x="1449" y="82"/>
                  </a:cxn>
                  <a:cxn ang="0">
                    <a:pos x="1487" y="98"/>
                  </a:cxn>
                  <a:cxn ang="0">
                    <a:pos x="1521" y="114"/>
                  </a:cxn>
                  <a:cxn ang="0">
                    <a:pos x="1548" y="131"/>
                  </a:cxn>
                  <a:cxn ang="0">
                    <a:pos x="1567" y="149"/>
                  </a:cxn>
                  <a:cxn ang="0">
                    <a:pos x="1579" y="168"/>
                  </a:cxn>
                  <a:cxn ang="0">
                    <a:pos x="1583" y="187"/>
                  </a:cxn>
                </a:cxnLst>
                <a:rect l="0" t="0" r="r" b="b"/>
                <a:pathLst>
                  <a:path w="1583" h="187">
                    <a:moveTo>
                      <a:pt x="0" y="187"/>
                    </a:moveTo>
                    <a:lnTo>
                      <a:pt x="0" y="187"/>
                    </a:lnTo>
                    <a:lnTo>
                      <a:pt x="4" y="168"/>
                    </a:lnTo>
                    <a:lnTo>
                      <a:pt x="16" y="149"/>
                    </a:lnTo>
                    <a:lnTo>
                      <a:pt x="35" y="131"/>
                    </a:lnTo>
                    <a:lnTo>
                      <a:pt x="62" y="114"/>
                    </a:lnTo>
                    <a:lnTo>
                      <a:pt x="95" y="98"/>
                    </a:lnTo>
                    <a:lnTo>
                      <a:pt x="134" y="82"/>
                    </a:lnTo>
                    <a:lnTo>
                      <a:pt x="180" y="68"/>
                    </a:lnTo>
                    <a:lnTo>
                      <a:pt x="232" y="55"/>
                    </a:lnTo>
                    <a:lnTo>
                      <a:pt x="287" y="43"/>
                    </a:lnTo>
                    <a:lnTo>
                      <a:pt x="349" y="31"/>
                    </a:lnTo>
                    <a:lnTo>
                      <a:pt x="414" y="22"/>
                    </a:lnTo>
                    <a:lnTo>
                      <a:pt x="484" y="15"/>
                    </a:lnTo>
                    <a:lnTo>
                      <a:pt x="556" y="9"/>
                    </a:lnTo>
                    <a:lnTo>
                      <a:pt x="632" y="5"/>
                    </a:lnTo>
                    <a:lnTo>
                      <a:pt x="710" y="2"/>
                    </a:lnTo>
                    <a:lnTo>
                      <a:pt x="792" y="0"/>
                    </a:lnTo>
                    <a:lnTo>
                      <a:pt x="792" y="0"/>
                    </a:lnTo>
                    <a:lnTo>
                      <a:pt x="873" y="2"/>
                    </a:lnTo>
                    <a:lnTo>
                      <a:pt x="951" y="5"/>
                    </a:lnTo>
                    <a:lnTo>
                      <a:pt x="1027" y="9"/>
                    </a:lnTo>
                    <a:lnTo>
                      <a:pt x="1099" y="15"/>
                    </a:lnTo>
                    <a:lnTo>
                      <a:pt x="1169" y="22"/>
                    </a:lnTo>
                    <a:lnTo>
                      <a:pt x="1234" y="31"/>
                    </a:lnTo>
                    <a:lnTo>
                      <a:pt x="1295" y="43"/>
                    </a:lnTo>
                    <a:lnTo>
                      <a:pt x="1351" y="55"/>
                    </a:lnTo>
                    <a:lnTo>
                      <a:pt x="1403" y="68"/>
                    </a:lnTo>
                    <a:lnTo>
                      <a:pt x="1449" y="82"/>
                    </a:lnTo>
                    <a:lnTo>
                      <a:pt x="1487" y="98"/>
                    </a:lnTo>
                    <a:lnTo>
                      <a:pt x="1521" y="114"/>
                    </a:lnTo>
                    <a:lnTo>
                      <a:pt x="1548" y="131"/>
                    </a:lnTo>
                    <a:lnTo>
                      <a:pt x="1567" y="149"/>
                    </a:lnTo>
                    <a:lnTo>
                      <a:pt x="1579" y="168"/>
                    </a:lnTo>
                    <a:lnTo>
                      <a:pt x="1583" y="187"/>
                    </a:lnTo>
                  </a:path>
                </a:pathLst>
              </a:custGeom>
              <a:noFill/>
              <a:ln w="0">
                <a:solidFill>
                  <a:srgbClr val="BFCCD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Freeform 266">
                <a:extLst>
                  <a:ext uri="{FF2B5EF4-FFF2-40B4-BE49-F238E27FC236}">
                    <a16:creationId xmlns:a16="http://schemas.microsoft.com/office/drawing/2014/main" id="{692D21E0-E9C1-8044-ACA0-30479FC99C38}"/>
                  </a:ext>
                </a:extLst>
              </p:cNvPr>
              <p:cNvSpPr>
                <a:spLocks/>
              </p:cNvSpPr>
              <p:nvPr/>
            </p:nvSpPr>
            <p:spPr bwMode="auto">
              <a:xfrm>
                <a:off x="580" y="1434"/>
                <a:ext cx="41" cy="34"/>
              </a:xfrm>
              <a:custGeom>
                <a:avLst/>
                <a:gdLst/>
                <a:ahLst/>
                <a:cxnLst>
                  <a:cxn ang="0">
                    <a:pos x="0" y="0"/>
                  </a:cxn>
                  <a:cxn ang="0">
                    <a:pos x="0" y="0"/>
                  </a:cxn>
                  <a:cxn ang="0">
                    <a:pos x="1" y="13"/>
                  </a:cxn>
                  <a:cxn ang="0">
                    <a:pos x="9" y="28"/>
                  </a:cxn>
                  <a:cxn ang="0">
                    <a:pos x="19" y="42"/>
                  </a:cxn>
                  <a:cxn ang="0">
                    <a:pos x="32" y="54"/>
                  </a:cxn>
                  <a:cxn ang="0">
                    <a:pos x="50" y="67"/>
                  </a:cxn>
                  <a:cxn ang="0">
                    <a:pos x="71" y="79"/>
                  </a:cxn>
                  <a:cxn ang="0">
                    <a:pos x="96" y="91"/>
                  </a:cxn>
                  <a:cxn ang="0">
                    <a:pos x="123" y="102"/>
                  </a:cxn>
                </a:cxnLst>
                <a:rect l="0" t="0" r="r" b="b"/>
                <a:pathLst>
                  <a:path w="123" h="102">
                    <a:moveTo>
                      <a:pt x="0" y="0"/>
                    </a:moveTo>
                    <a:lnTo>
                      <a:pt x="0" y="0"/>
                    </a:lnTo>
                    <a:lnTo>
                      <a:pt x="1" y="13"/>
                    </a:lnTo>
                    <a:lnTo>
                      <a:pt x="9" y="28"/>
                    </a:lnTo>
                    <a:lnTo>
                      <a:pt x="19" y="42"/>
                    </a:lnTo>
                    <a:lnTo>
                      <a:pt x="32" y="54"/>
                    </a:lnTo>
                    <a:lnTo>
                      <a:pt x="50" y="67"/>
                    </a:lnTo>
                    <a:lnTo>
                      <a:pt x="71" y="79"/>
                    </a:lnTo>
                    <a:lnTo>
                      <a:pt x="96" y="91"/>
                    </a:lnTo>
                    <a:lnTo>
                      <a:pt x="123" y="102"/>
                    </a:lnTo>
                  </a:path>
                </a:pathLst>
              </a:custGeom>
              <a:noFill/>
              <a:ln w="0">
                <a:solidFill>
                  <a:srgbClr val="BFCCD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 name="Freeform 267">
                <a:extLst>
                  <a:ext uri="{FF2B5EF4-FFF2-40B4-BE49-F238E27FC236}">
                    <a16:creationId xmlns:a16="http://schemas.microsoft.com/office/drawing/2014/main" id="{99D9E489-B659-E647-9876-53566D2E7350}"/>
                  </a:ext>
                </a:extLst>
              </p:cNvPr>
              <p:cNvSpPr>
                <a:spLocks/>
              </p:cNvSpPr>
              <p:nvPr/>
            </p:nvSpPr>
            <p:spPr bwMode="auto">
              <a:xfrm>
                <a:off x="1068" y="1434"/>
                <a:ext cx="40" cy="34"/>
              </a:xfrm>
              <a:custGeom>
                <a:avLst/>
                <a:gdLst/>
                <a:ahLst/>
                <a:cxnLst>
                  <a:cxn ang="0">
                    <a:pos x="0" y="101"/>
                  </a:cxn>
                  <a:cxn ang="0">
                    <a:pos x="0" y="101"/>
                  </a:cxn>
                  <a:cxn ang="0">
                    <a:pos x="27" y="89"/>
                  </a:cxn>
                  <a:cxn ang="0">
                    <a:pos x="52" y="77"/>
                  </a:cxn>
                  <a:cxn ang="0">
                    <a:pos x="73" y="65"/>
                  </a:cxn>
                  <a:cxn ang="0">
                    <a:pos x="90" y="54"/>
                  </a:cxn>
                  <a:cxn ang="0">
                    <a:pos x="104" y="40"/>
                  </a:cxn>
                  <a:cxn ang="0">
                    <a:pos x="114" y="27"/>
                  </a:cxn>
                  <a:cxn ang="0">
                    <a:pos x="120" y="13"/>
                  </a:cxn>
                  <a:cxn ang="0">
                    <a:pos x="121" y="0"/>
                  </a:cxn>
                </a:cxnLst>
                <a:rect l="0" t="0" r="r" b="b"/>
                <a:pathLst>
                  <a:path w="121" h="101">
                    <a:moveTo>
                      <a:pt x="0" y="101"/>
                    </a:moveTo>
                    <a:lnTo>
                      <a:pt x="0" y="101"/>
                    </a:lnTo>
                    <a:lnTo>
                      <a:pt x="27" y="89"/>
                    </a:lnTo>
                    <a:lnTo>
                      <a:pt x="52" y="77"/>
                    </a:lnTo>
                    <a:lnTo>
                      <a:pt x="73" y="65"/>
                    </a:lnTo>
                    <a:lnTo>
                      <a:pt x="90" y="54"/>
                    </a:lnTo>
                    <a:lnTo>
                      <a:pt x="104" y="40"/>
                    </a:lnTo>
                    <a:lnTo>
                      <a:pt x="114" y="27"/>
                    </a:lnTo>
                    <a:lnTo>
                      <a:pt x="120" y="13"/>
                    </a:lnTo>
                    <a:lnTo>
                      <a:pt x="121" y="0"/>
                    </a:lnTo>
                  </a:path>
                </a:pathLst>
              </a:custGeom>
              <a:noFill/>
              <a:ln w="0">
                <a:solidFill>
                  <a:srgbClr val="BFCCD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 name="Freeform 268">
                <a:extLst>
                  <a:ext uri="{FF2B5EF4-FFF2-40B4-BE49-F238E27FC236}">
                    <a16:creationId xmlns:a16="http://schemas.microsoft.com/office/drawing/2014/main" id="{E5A46959-58B5-FF45-90DA-C29D60C31CA1}"/>
                  </a:ext>
                </a:extLst>
              </p:cNvPr>
              <p:cNvSpPr>
                <a:spLocks/>
              </p:cNvSpPr>
              <p:nvPr/>
            </p:nvSpPr>
            <p:spPr bwMode="auto">
              <a:xfrm>
                <a:off x="637" y="1397"/>
                <a:ext cx="146" cy="55"/>
              </a:xfrm>
              <a:custGeom>
                <a:avLst/>
                <a:gdLst/>
                <a:ahLst/>
                <a:cxnLst>
                  <a:cxn ang="0">
                    <a:pos x="360" y="0"/>
                  </a:cxn>
                  <a:cxn ang="0">
                    <a:pos x="0" y="46"/>
                  </a:cxn>
                  <a:cxn ang="0">
                    <a:pos x="45" y="166"/>
                  </a:cxn>
                  <a:cxn ang="0">
                    <a:pos x="436" y="114"/>
                  </a:cxn>
                  <a:cxn ang="0">
                    <a:pos x="360" y="0"/>
                  </a:cxn>
                </a:cxnLst>
                <a:rect l="0" t="0" r="r" b="b"/>
                <a:pathLst>
                  <a:path w="436" h="166">
                    <a:moveTo>
                      <a:pt x="360" y="0"/>
                    </a:moveTo>
                    <a:lnTo>
                      <a:pt x="0" y="46"/>
                    </a:lnTo>
                    <a:lnTo>
                      <a:pt x="45" y="166"/>
                    </a:lnTo>
                    <a:lnTo>
                      <a:pt x="436" y="114"/>
                    </a:lnTo>
                    <a:lnTo>
                      <a:pt x="360" y="0"/>
                    </a:lnTo>
                    <a:close/>
                  </a:path>
                </a:pathLst>
              </a:custGeom>
              <a:solidFill>
                <a:srgbClr val="FFF2E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1" name="Freeform 269">
                <a:extLst>
                  <a:ext uri="{FF2B5EF4-FFF2-40B4-BE49-F238E27FC236}">
                    <a16:creationId xmlns:a16="http://schemas.microsoft.com/office/drawing/2014/main" id="{6AF5E1E6-BDC0-C749-A89A-C39D563FA429}"/>
                  </a:ext>
                </a:extLst>
              </p:cNvPr>
              <p:cNvSpPr>
                <a:spLocks/>
              </p:cNvSpPr>
              <p:nvPr/>
            </p:nvSpPr>
            <p:spPr bwMode="auto">
              <a:xfrm>
                <a:off x="622" y="1399"/>
                <a:ext cx="148" cy="52"/>
              </a:xfrm>
              <a:custGeom>
                <a:avLst/>
                <a:gdLst/>
                <a:ahLst/>
                <a:cxnLst>
                  <a:cxn ang="0">
                    <a:pos x="343" y="155"/>
                  </a:cxn>
                  <a:cxn ang="0">
                    <a:pos x="446" y="15"/>
                  </a:cxn>
                  <a:cxn ang="0">
                    <a:pos x="121" y="0"/>
                  </a:cxn>
                  <a:cxn ang="0">
                    <a:pos x="0" y="117"/>
                  </a:cxn>
                  <a:cxn ang="0">
                    <a:pos x="343" y="155"/>
                  </a:cxn>
                </a:cxnLst>
                <a:rect l="0" t="0" r="r" b="b"/>
                <a:pathLst>
                  <a:path w="446" h="155">
                    <a:moveTo>
                      <a:pt x="343" y="155"/>
                    </a:moveTo>
                    <a:lnTo>
                      <a:pt x="446" y="15"/>
                    </a:lnTo>
                    <a:lnTo>
                      <a:pt x="121" y="0"/>
                    </a:lnTo>
                    <a:lnTo>
                      <a:pt x="0" y="117"/>
                    </a:lnTo>
                    <a:lnTo>
                      <a:pt x="343" y="155"/>
                    </a:lnTo>
                    <a:close/>
                  </a:path>
                </a:pathLst>
              </a:custGeom>
              <a:solidFill>
                <a:srgbClr val="FFF2E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2" name="Freeform 270">
                <a:extLst>
                  <a:ext uri="{FF2B5EF4-FFF2-40B4-BE49-F238E27FC236}">
                    <a16:creationId xmlns:a16="http://schemas.microsoft.com/office/drawing/2014/main" id="{C02CC97D-9B82-4642-95D2-AC244F0B3AB5}"/>
                  </a:ext>
                </a:extLst>
              </p:cNvPr>
              <p:cNvSpPr>
                <a:spLocks/>
              </p:cNvSpPr>
              <p:nvPr/>
            </p:nvSpPr>
            <p:spPr bwMode="auto">
              <a:xfrm>
                <a:off x="625" y="1398"/>
                <a:ext cx="148" cy="49"/>
              </a:xfrm>
              <a:custGeom>
                <a:avLst/>
                <a:gdLst/>
                <a:ahLst/>
                <a:cxnLst>
                  <a:cxn ang="0">
                    <a:pos x="345" y="148"/>
                  </a:cxn>
                  <a:cxn ang="0">
                    <a:pos x="444" y="6"/>
                  </a:cxn>
                  <a:cxn ang="0">
                    <a:pos x="120" y="0"/>
                  </a:cxn>
                  <a:cxn ang="0">
                    <a:pos x="0" y="120"/>
                  </a:cxn>
                  <a:cxn ang="0">
                    <a:pos x="345" y="148"/>
                  </a:cxn>
                </a:cxnLst>
                <a:rect l="0" t="0" r="r" b="b"/>
                <a:pathLst>
                  <a:path w="444" h="148">
                    <a:moveTo>
                      <a:pt x="345" y="148"/>
                    </a:moveTo>
                    <a:lnTo>
                      <a:pt x="444" y="6"/>
                    </a:lnTo>
                    <a:lnTo>
                      <a:pt x="120" y="0"/>
                    </a:lnTo>
                    <a:lnTo>
                      <a:pt x="0" y="120"/>
                    </a:lnTo>
                    <a:lnTo>
                      <a:pt x="345" y="148"/>
                    </a:lnTo>
                    <a:close/>
                  </a:path>
                </a:pathLst>
              </a:custGeom>
              <a:solidFill>
                <a:srgbClr val="FFF2E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3" name="Freeform 271">
                <a:extLst>
                  <a:ext uri="{FF2B5EF4-FFF2-40B4-BE49-F238E27FC236}">
                    <a16:creationId xmlns:a16="http://schemas.microsoft.com/office/drawing/2014/main" id="{B46442BB-FD98-BC4A-9EC0-79284BDEF915}"/>
                  </a:ext>
                </a:extLst>
              </p:cNvPr>
              <p:cNvSpPr>
                <a:spLocks/>
              </p:cNvSpPr>
              <p:nvPr/>
            </p:nvSpPr>
            <p:spPr bwMode="auto">
              <a:xfrm>
                <a:off x="690" y="1419"/>
                <a:ext cx="58" cy="16"/>
              </a:xfrm>
              <a:custGeom>
                <a:avLst/>
                <a:gdLst/>
                <a:ahLst/>
                <a:cxnLst>
                  <a:cxn ang="0">
                    <a:pos x="1" y="37"/>
                  </a:cxn>
                  <a:cxn ang="0">
                    <a:pos x="158" y="0"/>
                  </a:cxn>
                  <a:cxn ang="0">
                    <a:pos x="174" y="0"/>
                  </a:cxn>
                  <a:cxn ang="0">
                    <a:pos x="161" y="6"/>
                  </a:cxn>
                  <a:cxn ang="0">
                    <a:pos x="4" y="46"/>
                  </a:cxn>
                  <a:cxn ang="0">
                    <a:pos x="3" y="46"/>
                  </a:cxn>
                  <a:cxn ang="0">
                    <a:pos x="1" y="44"/>
                  </a:cxn>
                  <a:cxn ang="0">
                    <a:pos x="0" y="41"/>
                  </a:cxn>
                  <a:cxn ang="0">
                    <a:pos x="1" y="37"/>
                  </a:cxn>
                </a:cxnLst>
                <a:rect l="0" t="0" r="r" b="b"/>
                <a:pathLst>
                  <a:path w="174" h="46">
                    <a:moveTo>
                      <a:pt x="1" y="37"/>
                    </a:moveTo>
                    <a:lnTo>
                      <a:pt x="158" y="0"/>
                    </a:lnTo>
                    <a:lnTo>
                      <a:pt x="174" y="0"/>
                    </a:lnTo>
                    <a:lnTo>
                      <a:pt x="161" y="6"/>
                    </a:lnTo>
                    <a:lnTo>
                      <a:pt x="4" y="46"/>
                    </a:lnTo>
                    <a:lnTo>
                      <a:pt x="3" y="46"/>
                    </a:lnTo>
                    <a:lnTo>
                      <a:pt x="1" y="44"/>
                    </a:lnTo>
                    <a:lnTo>
                      <a:pt x="0" y="41"/>
                    </a:lnTo>
                    <a:lnTo>
                      <a:pt x="1" y="37"/>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Freeform 272">
                <a:extLst>
                  <a:ext uri="{FF2B5EF4-FFF2-40B4-BE49-F238E27FC236}">
                    <a16:creationId xmlns:a16="http://schemas.microsoft.com/office/drawing/2014/main" id="{93D3A902-739D-6145-B6AB-212338D163E0}"/>
                  </a:ext>
                </a:extLst>
              </p:cNvPr>
              <p:cNvSpPr>
                <a:spLocks/>
              </p:cNvSpPr>
              <p:nvPr/>
            </p:nvSpPr>
            <p:spPr bwMode="auto">
              <a:xfrm>
                <a:off x="743" y="1419"/>
                <a:ext cx="5" cy="2"/>
              </a:xfrm>
              <a:custGeom>
                <a:avLst/>
                <a:gdLst/>
                <a:ahLst/>
                <a:cxnLst>
                  <a:cxn ang="0">
                    <a:pos x="3" y="6"/>
                  </a:cxn>
                  <a:cxn ang="0">
                    <a:pos x="16" y="0"/>
                  </a:cxn>
                  <a:cxn ang="0">
                    <a:pos x="0" y="0"/>
                  </a:cxn>
                  <a:cxn ang="0">
                    <a:pos x="3" y="3"/>
                  </a:cxn>
                  <a:cxn ang="0">
                    <a:pos x="3" y="6"/>
                  </a:cxn>
                </a:cxnLst>
                <a:rect l="0" t="0" r="r" b="b"/>
                <a:pathLst>
                  <a:path w="16" h="6">
                    <a:moveTo>
                      <a:pt x="3" y="6"/>
                    </a:moveTo>
                    <a:lnTo>
                      <a:pt x="16" y="0"/>
                    </a:lnTo>
                    <a:lnTo>
                      <a:pt x="0" y="0"/>
                    </a:lnTo>
                    <a:lnTo>
                      <a:pt x="3" y="3"/>
                    </a:lnTo>
                    <a:lnTo>
                      <a:pt x="3"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273">
                <a:extLst>
                  <a:ext uri="{FF2B5EF4-FFF2-40B4-BE49-F238E27FC236}">
                    <a16:creationId xmlns:a16="http://schemas.microsoft.com/office/drawing/2014/main" id="{C7C27990-6066-0C4B-A8CE-953A9201523E}"/>
                  </a:ext>
                </a:extLst>
              </p:cNvPr>
              <p:cNvSpPr>
                <a:spLocks/>
              </p:cNvSpPr>
              <p:nvPr/>
            </p:nvSpPr>
            <p:spPr bwMode="auto">
              <a:xfrm>
                <a:off x="860" y="1319"/>
                <a:ext cx="37" cy="6"/>
              </a:xfrm>
              <a:custGeom>
                <a:avLst/>
                <a:gdLst/>
                <a:ahLst/>
                <a:cxnLst>
                  <a:cxn ang="0">
                    <a:pos x="54" y="18"/>
                  </a:cxn>
                  <a:cxn ang="0">
                    <a:pos x="64" y="18"/>
                  </a:cxn>
                  <a:cxn ang="0">
                    <a:pos x="74" y="16"/>
                  </a:cxn>
                  <a:cxn ang="0">
                    <a:pos x="83" y="16"/>
                  </a:cxn>
                  <a:cxn ang="0">
                    <a:pos x="92" y="15"/>
                  </a:cxn>
                  <a:cxn ang="0">
                    <a:pos x="100" y="13"/>
                  </a:cxn>
                  <a:cxn ang="0">
                    <a:pos x="104" y="12"/>
                  </a:cxn>
                  <a:cxn ang="0">
                    <a:pos x="107" y="10"/>
                  </a:cxn>
                  <a:cxn ang="0">
                    <a:pos x="109" y="9"/>
                  </a:cxn>
                  <a:cxn ang="0">
                    <a:pos x="107" y="7"/>
                  </a:cxn>
                  <a:cxn ang="0">
                    <a:pos x="104" y="6"/>
                  </a:cxn>
                  <a:cxn ang="0">
                    <a:pos x="100" y="4"/>
                  </a:cxn>
                  <a:cxn ang="0">
                    <a:pos x="92" y="3"/>
                  </a:cxn>
                  <a:cxn ang="0">
                    <a:pos x="83" y="1"/>
                  </a:cxn>
                  <a:cxn ang="0">
                    <a:pos x="74" y="1"/>
                  </a:cxn>
                  <a:cxn ang="0">
                    <a:pos x="64" y="0"/>
                  </a:cxn>
                  <a:cxn ang="0">
                    <a:pos x="54" y="0"/>
                  </a:cxn>
                  <a:cxn ang="0">
                    <a:pos x="43" y="0"/>
                  </a:cxn>
                  <a:cxn ang="0">
                    <a:pos x="33" y="1"/>
                  </a:cxn>
                  <a:cxn ang="0">
                    <a:pos x="24" y="1"/>
                  </a:cxn>
                  <a:cxn ang="0">
                    <a:pos x="17" y="3"/>
                  </a:cxn>
                  <a:cxn ang="0">
                    <a:pos x="9" y="4"/>
                  </a:cxn>
                  <a:cxn ang="0">
                    <a:pos x="5" y="6"/>
                  </a:cxn>
                  <a:cxn ang="0">
                    <a:pos x="2" y="7"/>
                  </a:cxn>
                  <a:cxn ang="0">
                    <a:pos x="0" y="9"/>
                  </a:cxn>
                  <a:cxn ang="0">
                    <a:pos x="2" y="10"/>
                  </a:cxn>
                  <a:cxn ang="0">
                    <a:pos x="5" y="12"/>
                  </a:cxn>
                  <a:cxn ang="0">
                    <a:pos x="9" y="13"/>
                  </a:cxn>
                  <a:cxn ang="0">
                    <a:pos x="17" y="15"/>
                  </a:cxn>
                  <a:cxn ang="0">
                    <a:pos x="24" y="16"/>
                  </a:cxn>
                  <a:cxn ang="0">
                    <a:pos x="33" y="16"/>
                  </a:cxn>
                  <a:cxn ang="0">
                    <a:pos x="43" y="18"/>
                  </a:cxn>
                  <a:cxn ang="0">
                    <a:pos x="54" y="18"/>
                  </a:cxn>
                </a:cxnLst>
                <a:rect l="0" t="0" r="r" b="b"/>
                <a:pathLst>
                  <a:path w="109" h="18">
                    <a:moveTo>
                      <a:pt x="54" y="18"/>
                    </a:moveTo>
                    <a:lnTo>
                      <a:pt x="64" y="18"/>
                    </a:lnTo>
                    <a:lnTo>
                      <a:pt x="74" y="16"/>
                    </a:lnTo>
                    <a:lnTo>
                      <a:pt x="83" y="16"/>
                    </a:lnTo>
                    <a:lnTo>
                      <a:pt x="92" y="15"/>
                    </a:lnTo>
                    <a:lnTo>
                      <a:pt x="100" y="13"/>
                    </a:lnTo>
                    <a:lnTo>
                      <a:pt x="104" y="12"/>
                    </a:lnTo>
                    <a:lnTo>
                      <a:pt x="107" y="10"/>
                    </a:lnTo>
                    <a:lnTo>
                      <a:pt x="109" y="9"/>
                    </a:lnTo>
                    <a:lnTo>
                      <a:pt x="107" y="7"/>
                    </a:lnTo>
                    <a:lnTo>
                      <a:pt x="104" y="6"/>
                    </a:lnTo>
                    <a:lnTo>
                      <a:pt x="100" y="4"/>
                    </a:lnTo>
                    <a:lnTo>
                      <a:pt x="92" y="3"/>
                    </a:lnTo>
                    <a:lnTo>
                      <a:pt x="83" y="1"/>
                    </a:lnTo>
                    <a:lnTo>
                      <a:pt x="74" y="1"/>
                    </a:lnTo>
                    <a:lnTo>
                      <a:pt x="64" y="0"/>
                    </a:lnTo>
                    <a:lnTo>
                      <a:pt x="54" y="0"/>
                    </a:lnTo>
                    <a:lnTo>
                      <a:pt x="43" y="0"/>
                    </a:lnTo>
                    <a:lnTo>
                      <a:pt x="33" y="1"/>
                    </a:lnTo>
                    <a:lnTo>
                      <a:pt x="24" y="1"/>
                    </a:lnTo>
                    <a:lnTo>
                      <a:pt x="17" y="3"/>
                    </a:lnTo>
                    <a:lnTo>
                      <a:pt x="9" y="4"/>
                    </a:lnTo>
                    <a:lnTo>
                      <a:pt x="5" y="6"/>
                    </a:lnTo>
                    <a:lnTo>
                      <a:pt x="2" y="7"/>
                    </a:lnTo>
                    <a:lnTo>
                      <a:pt x="0" y="9"/>
                    </a:lnTo>
                    <a:lnTo>
                      <a:pt x="2" y="10"/>
                    </a:lnTo>
                    <a:lnTo>
                      <a:pt x="5" y="12"/>
                    </a:lnTo>
                    <a:lnTo>
                      <a:pt x="9" y="13"/>
                    </a:lnTo>
                    <a:lnTo>
                      <a:pt x="17" y="15"/>
                    </a:lnTo>
                    <a:lnTo>
                      <a:pt x="24" y="16"/>
                    </a:lnTo>
                    <a:lnTo>
                      <a:pt x="33" y="16"/>
                    </a:lnTo>
                    <a:lnTo>
                      <a:pt x="43" y="18"/>
                    </a:lnTo>
                    <a:lnTo>
                      <a:pt x="54" y="18"/>
                    </a:lnTo>
                    <a:close/>
                  </a:path>
                </a:pathLst>
              </a:custGeom>
              <a:solidFill>
                <a:srgbClr val="FFA3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Freeform 274">
                <a:extLst>
                  <a:ext uri="{FF2B5EF4-FFF2-40B4-BE49-F238E27FC236}">
                    <a16:creationId xmlns:a16="http://schemas.microsoft.com/office/drawing/2014/main" id="{C3F236EE-F17F-224B-8738-047F0BA3F23C}"/>
                  </a:ext>
                </a:extLst>
              </p:cNvPr>
              <p:cNvSpPr>
                <a:spLocks/>
              </p:cNvSpPr>
              <p:nvPr/>
            </p:nvSpPr>
            <p:spPr bwMode="auto">
              <a:xfrm>
                <a:off x="860" y="1322"/>
                <a:ext cx="37" cy="64"/>
              </a:xfrm>
              <a:custGeom>
                <a:avLst/>
                <a:gdLst/>
                <a:ahLst/>
                <a:cxnLst>
                  <a:cxn ang="0">
                    <a:pos x="54" y="9"/>
                  </a:cxn>
                  <a:cxn ang="0">
                    <a:pos x="43" y="9"/>
                  </a:cxn>
                  <a:cxn ang="0">
                    <a:pos x="33" y="7"/>
                  </a:cxn>
                  <a:cxn ang="0">
                    <a:pos x="24" y="7"/>
                  </a:cxn>
                  <a:cxn ang="0">
                    <a:pos x="17" y="6"/>
                  </a:cxn>
                  <a:cxn ang="0">
                    <a:pos x="9" y="4"/>
                  </a:cxn>
                  <a:cxn ang="0">
                    <a:pos x="5" y="3"/>
                  </a:cxn>
                  <a:cxn ang="0">
                    <a:pos x="2" y="1"/>
                  </a:cxn>
                  <a:cxn ang="0">
                    <a:pos x="0" y="0"/>
                  </a:cxn>
                  <a:cxn ang="0">
                    <a:pos x="0" y="24"/>
                  </a:cxn>
                  <a:cxn ang="0">
                    <a:pos x="3" y="52"/>
                  </a:cxn>
                  <a:cxn ang="0">
                    <a:pos x="11" y="81"/>
                  </a:cxn>
                  <a:cxn ang="0">
                    <a:pos x="23" y="107"/>
                  </a:cxn>
                  <a:cxn ang="0">
                    <a:pos x="29" y="114"/>
                  </a:cxn>
                  <a:cxn ang="0">
                    <a:pos x="36" y="123"/>
                  </a:cxn>
                  <a:cxn ang="0">
                    <a:pos x="42" y="130"/>
                  </a:cxn>
                  <a:cxn ang="0">
                    <a:pos x="43" y="139"/>
                  </a:cxn>
                  <a:cxn ang="0">
                    <a:pos x="43" y="150"/>
                  </a:cxn>
                  <a:cxn ang="0">
                    <a:pos x="42" y="159"/>
                  </a:cxn>
                  <a:cxn ang="0">
                    <a:pos x="36" y="166"/>
                  </a:cxn>
                  <a:cxn ang="0">
                    <a:pos x="21" y="170"/>
                  </a:cxn>
                  <a:cxn ang="0">
                    <a:pos x="14" y="173"/>
                  </a:cxn>
                  <a:cxn ang="0">
                    <a:pos x="8" y="176"/>
                  </a:cxn>
                  <a:cxn ang="0">
                    <a:pos x="6" y="181"/>
                  </a:cxn>
                  <a:cxn ang="0">
                    <a:pos x="11" y="184"/>
                  </a:cxn>
                  <a:cxn ang="0">
                    <a:pos x="18" y="185"/>
                  </a:cxn>
                  <a:cxn ang="0">
                    <a:pos x="30" y="188"/>
                  </a:cxn>
                  <a:cxn ang="0">
                    <a:pos x="42" y="190"/>
                  </a:cxn>
                  <a:cxn ang="0">
                    <a:pos x="54" y="190"/>
                  </a:cxn>
                  <a:cxn ang="0">
                    <a:pos x="60" y="190"/>
                  </a:cxn>
                  <a:cxn ang="0">
                    <a:pos x="66" y="190"/>
                  </a:cxn>
                  <a:cxn ang="0">
                    <a:pos x="71" y="188"/>
                  </a:cxn>
                  <a:cxn ang="0">
                    <a:pos x="79" y="188"/>
                  </a:cxn>
                  <a:cxn ang="0">
                    <a:pos x="85" y="187"/>
                  </a:cxn>
                  <a:cxn ang="0">
                    <a:pos x="89" y="185"/>
                  </a:cxn>
                  <a:cxn ang="0">
                    <a:pos x="94" y="185"/>
                  </a:cxn>
                  <a:cxn ang="0">
                    <a:pos x="98" y="184"/>
                  </a:cxn>
                  <a:cxn ang="0">
                    <a:pos x="101" y="181"/>
                  </a:cxn>
                  <a:cxn ang="0">
                    <a:pos x="100" y="176"/>
                  </a:cxn>
                  <a:cxn ang="0">
                    <a:pos x="95" y="173"/>
                  </a:cxn>
                  <a:cxn ang="0">
                    <a:pos x="86" y="170"/>
                  </a:cxn>
                  <a:cxn ang="0">
                    <a:pos x="73" y="166"/>
                  </a:cxn>
                  <a:cxn ang="0">
                    <a:pos x="67" y="160"/>
                  </a:cxn>
                  <a:cxn ang="0">
                    <a:pos x="64" y="151"/>
                  </a:cxn>
                  <a:cxn ang="0">
                    <a:pos x="64" y="139"/>
                  </a:cxn>
                  <a:cxn ang="0">
                    <a:pos x="67" y="130"/>
                  </a:cxn>
                  <a:cxn ang="0">
                    <a:pos x="73" y="123"/>
                  </a:cxn>
                  <a:cxn ang="0">
                    <a:pos x="79" y="114"/>
                  </a:cxn>
                  <a:cxn ang="0">
                    <a:pos x="85" y="107"/>
                  </a:cxn>
                  <a:cxn ang="0">
                    <a:pos x="98" y="81"/>
                  </a:cxn>
                  <a:cxn ang="0">
                    <a:pos x="106" y="52"/>
                  </a:cxn>
                  <a:cxn ang="0">
                    <a:pos x="109" y="24"/>
                  </a:cxn>
                  <a:cxn ang="0">
                    <a:pos x="109" y="0"/>
                  </a:cxn>
                  <a:cxn ang="0">
                    <a:pos x="107" y="1"/>
                  </a:cxn>
                  <a:cxn ang="0">
                    <a:pos x="104" y="3"/>
                  </a:cxn>
                  <a:cxn ang="0">
                    <a:pos x="100" y="4"/>
                  </a:cxn>
                  <a:cxn ang="0">
                    <a:pos x="92" y="6"/>
                  </a:cxn>
                  <a:cxn ang="0">
                    <a:pos x="83" y="7"/>
                  </a:cxn>
                  <a:cxn ang="0">
                    <a:pos x="74" y="7"/>
                  </a:cxn>
                  <a:cxn ang="0">
                    <a:pos x="64" y="9"/>
                  </a:cxn>
                  <a:cxn ang="0">
                    <a:pos x="54" y="9"/>
                  </a:cxn>
                </a:cxnLst>
                <a:rect l="0" t="0" r="r" b="b"/>
                <a:pathLst>
                  <a:path w="109" h="190">
                    <a:moveTo>
                      <a:pt x="54" y="9"/>
                    </a:moveTo>
                    <a:lnTo>
                      <a:pt x="43" y="9"/>
                    </a:lnTo>
                    <a:lnTo>
                      <a:pt x="33" y="7"/>
                    </a:lnTo>
                    <a:lnTo>
                      <a:pt x="24" y="7"/>
                    </a:lnTo>
                    <a:lnTo>
                      <a:pt x="17" y="6"/>
                    </a:lnTo>
                    <a:lnTo>
                      <a:pt x="9" y="4"/>
                    </a:lnTo>
                    <a:lnTo>
                      <a:pt x="5" y="3"/>
                    </a:lnTo>
                    <a:lnTo>
                      <a:pt x="2" y="1"/>
                    </a:lnTo>
                    <a:lnTo>
                      <a:pt x="0" y="0"/>
                    </a:lnTo>
                    <a:lnTo>
                      <a:pt x="0" y="24"/>
                    </a:lnTo>
                    <a:lnTo>
                      <a:pt x="3" y="52"/>
                    </a:lnTo>
                    <a:lnTo>
                      <a:pt x="11" y="81"/>
                    </a:lnTo>
                    <a:lnTo>
                      <a:pt x="23" y="107"/>
                    </a:lnTo>
                    <a:lnTo>
                      <a:pt x="29" y="114"/>
                    </a:lnTo>
                    <a:lnTo>
                      <a:pt x="36" y="123"/>
                    </a:lnTo>
                    <a:lnTo>
                      <a:pt x="42" y="130"/>
                    </a:lnTo>
                    <a:lnTo>
                      <a:pt x="43" y="139"/>
                    </a:lnTo>
                    <a:lnTo>
                      <a:pt x="43" y="150"/>
                    </a:lnTo>
                    <a:lnTo>
                      <a:pt x="42" y="159"/>
                    </a:lnTo>
                    <a:lnTo>
                      <a:pt x="36" y="166"/>
                    </a:lnTo>
                    <a:lnTo>
                      <a:pt x="21" y="170"/>
                    </a:lnTo>
                    <a:lnTo>
                      <a:pt x="14" y="173"/>
                    </a:lnTo>
                    <a:lnTo>
                      <a:pt x="8" y="176"/>
                    </a:lnTo>
                    <a:lnTo>
                      <a:pt x="6" y="181"/>
                    </a:lnTo>
                    <a:lnTo>
                      <a:pt x="11" y="184"/>
                    </a:lnTo>
                    <a:lnTo>
                      <a:pt x="18" y="185"/>
                    </a:lnTo>
                    <a:lnTo>
                      <a:pt x="30" y="188"/>
                    </a:lnTo>
                    <a:lnTo>
                      <a:pt x="42" y="190"/>
                    </a:lnTo>
                    <a:lnTo>
                      <a:pt x="54" y="190"/>
                    </a:lnTo>
                    <a:lnTo>
                      <a:pt x="60" y="190"/>
                    </a:lnTo>
                    <a:lnTo>
                      <a:pt x="66" y="190"/>
                    </a:lnTo>
                    <a:lnTo>
                      <a:pt x="71" y="188"/>
                    </a:lnTo>
                    <a:lnTo>
                      <a:pt x="79" y="188"/>
                    </a:lnTo>
                    <a:lnTo>
                      <a:pt x="85" y="187"/>
                    </a:lnTo>
                    <a:lnTo>
                      <a:pt x="89" y="185"/>
                    </a:lnTo>
                    <a:lnTo>
                      <a:pt x="94" y="185"/>
                    </a:lnTo>
                    <a:lnTo>
                      <a:pt x="98" y="184"/>
                    </a:lnTo>
                    <a:lnTo>
                      <a:pt x="101" y="181"/>
                    </a:lnTo>
                    <a:lnTo>
                      <a:pt x="100" y="176"/>
                    </a:lnTo>
                    <a:lnTo>
                      <a:pt x="95" y="173"/>
                    </a:lnTo>
                    <a:lnTo>
                      <a:pt x="86" y="170"/>
                    </a:lnTo>
                    <a:lnTo>
                      <a:pt x="73" y="166"/>
                    </a:lnTo>
                    <a:lnTo>
                      <a:pt x="67" y="160"/>
                    </a:lnTo>
                    <a:lnTo>
                      <a:pt x="64" y="151"/>
                    </a:lnTo>
                    <a:lnTo>
                      <a:pt x="64" y="139"/>
                    </a:lnTo>
                    <a:lnTo>
                      <a:pt x="67" y="130"/>
                    </a:lnTo>
                    <a:lnTo>
                      <a:pt x="73" y="123"/>
                    </a:lnTo>
                    <a:lnTo>
                      <a:pt x="79" y="114"/>
                    </a:lnTo>
                    <a:lnTo>
                      <a:pt x="85" y="107"/>
                    </a:lnTo>
                    <a:lnTo>
                      <a:pt x="98" y="81"/>
                    </a:lnTo>
                    <a:lnTo>
                      <a:pt x="106" y="52"/>
                    </a:lnTo>
                    <a:lnTo>
                      <a:pt x="109" y="24"/>
                    </a:lnTo>
                    <a:lnTo>
                      <a:pt x="109" y="0"/>
                    </a:lnTo>
                    <a:lnTo>
                      <a:pt x="107" y="1"/>
                    </a:lnTo>
                    <a:lnTo>
                      <a:pt x="104" y="3"/>
                    </a:lnTo>
                    <a:lnTo>
                      <a:pt x="100" y="4"/>
                    </a:lnTo>
                    <a:lnTo>
                      <a:pt x="92" y="6"/>
                    </a:lnTo>
                    <a:lnTo>
                      <a:pt x="83" y="7"/>
                    </a:lnTo>
                    <a:lnTo>
                      <a:pt x="74" y="7"/>
                    </a:lnTo>
                    <a:lnTo>
                      <a:pt x="64" y="9"/>
                    </a:lnTo>
                    <a:lnTo>
                      <a:pt x="54" y="9"/>
                    </a:lnTo>
                    <a:close/>
                  </a:path>
                </a:pathLst>
              </a:custGeom>
              <a:solidFill>
                <a:srgbClr val="FFD1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7" name="Freeform 275">
                <a:extLst>
                  <a:ext uri="{FF2B5EF4-FFF2-40B4-BE49-F238E27FC236}">
                    <a16:creationId xmlns:a16="http://schemas.microsoft.com/office/drawing/2014/main" id="{2B2CE774-AB97-A241-88FA-BAC5457B5120}"/>
                  </a:ext>
                </a:extLst>
              </p:cNvPr>
              <p:cNvSpPr>
                <a:spLocks/>
              </p:cNvSpPr>
              <p:nvPr/>
            </p:nvSpPr>
            <p:spPr bwMode="auto">
              <a:xfrm>
                <a:off x="863" y="1338"/>
                <a:ext cx="31" cy="5"/>
              </a:xfrm>
              <a:custGeom>
                <a:avLst/>
                <a:gdLst/>
                <a:ahLst/>
                <a:cxnLst>
                  <a:cxn ang="0">
                    <a:pos x="46" y="15"/>
                  </a:cxn>
                  <a:cxn ang="0">
                    <a:pos x="55" y="15"/>
                  </a:cxn>
                  <a:cxn ang="0">
                    <a:pos x="64" y="13"/>
                  </a:cxn>
                  <a:cxn ang="0">
                    <a:pos x="71" y="13"/>
                  </a:cxn>
                  <a:cxn ang="0">
                    <a:pos x="79" y="12"/>
                  </a:cxn>
                  <a:cxn ang="0">
                    <a:pos x="85" y="10"/>
                  </a:cxn>
                  <a:cxn ang="0">
                    <a:pos x="89" y="10"/>
                  </a:cxn>
                  <a:cxn ang="0">
                    <a:pos x="91" y="9"/>
                  </a:cxn>
                  <a:cxn ang="0">
                    <a:pos x="92" y="7"/>
                  </a:cxn>
                  <a:cxn ang="0">
                    <a:pos x="91" y="6"/>
                  </a:cxn>
                  <a:cxn ang="0">
                    <a:pos x="89" y="4"/>
                  </a:cxn>
                  <a:cxn ang="0">
                    <a:pos x="85" y="3"/>
                  </a:cxn>
                  <a:cxn ang="0">
                    <a:pos x="79" y="1"/>
                  </a:cxn>
                  <a:cxn ang="0">
                    <a:pos x="71" y="1"/>
                  </a:cxn>
                  <a:cxn ang="0">
                    <a:pos x="64" y="0"/>
                  </a:cxn>
                  <a:cxn ang="0">
                    <a:pos x="55" y="0"/>
                  </a:cxn>
                  <a:cxn ang="0">
                    <a:pos x="46" y="0"/>
                  </a:cxn>
                  <a:cxn ang="0">
                    <a:pos x="37" y="0"/>
                  </a:cxn>
                  <a:cxn ang="0">
                    <a:pos x="28" y="0"/>
                  </a:cxn>
                  <a:cxn ang="0">
                    <a:pos x="21" y="1"/>
                  </a:cxn>
                  <a:cxn ang="0">
                    <a:pos x="14" y="1"/>
                  </a:cxn>
                  <a:cxn ang="0">
                    <a:pos x="8" y="3"/>
                  </a:cxn>
                  <a:cxn ang="0">
                    <a:pos x="3" y="4"/>
                  </a:cxn>
                  <a:cxn ang="0">
                    <a:pos x="2" y="6"/>
                  </a:cxn>
                  <a:cxn ang="0">
                    <a:pos x="0" y="7"/>
                  </a:cxn>
                  <a:cxn ang="0">
                    <a:pos x="2" y="9"/>
                  </a:cxn>
                  <a:cxn ang="0">
                    <a:pos x="3" y="10"/>
                  </a:cxn>
                  <a:cxn ang="0">
                    <a:pos x="8" y="10"/>
                  </a:cxn>
                  <a:cxn ang="0">
                    <a:pos x="14" y="12"/>
                  </a:cxn>
                  <a:cxn ang="0">
                    <a:pos x="21" y="13"/>
                  </a:cxn>
                  <a:cxn ang="0">
                    <a:pos x="28" y="13"/>
                  </a:cxn>
                  <a:cxn ang="0">
                    <a:pos x="37" y="15"/>
                  </a:cxn>
                  <a:cxn ang="0">
                    <a:pos x="46" y="15"/>
                  </a:cxn>
                </a:cxnLst>
                <a:rect l="0" t="0" r="r" b="b"/>
                <a:pathLst>
                  <a:path w="92" h="15">
                    <a:moveTo>
                      <a:pt x="46" y="15"/>
                    </a:moveTo>
                    <a:lnTo>
                      <a:pt x="55" y="15"/>
                    </a:lnTo>
                    <a:lnTo>
                      <a:pt x="64" y="13"/>
                    </a:lnTo>
                    <a:lnTo>
                      <a:pt x="71" y="13"/>
                    </a:lnTo>
                    <a:lnTo>
                      <a:pt x="79" y="12"/>
                    </a:lnTo>
                    <a:lnTo>
                      <a:pt x="85" y="10"/>
                    </a:lnTo>
                    <a:lnTo>
                      <a:pt x="89" y="10"/>
                    </a:lnTo>
                    <a:lnTo>
                      <a:pt x="91" y="9"/>
                    </a:lnTo>
                    <a:lnTo>
                      <a:pt x="92" y="7"/>
                    </a:lnTo>
                    <a:lnTo>
                      <a:pt x="91" y="6"/>
                    </a:lnTo>
                    <a:lnTo>
                      <a:pt x="89" y="4"/>
                    </a:lnTo>
                    <a:lnTo>
                      <a:pt x="85" y="3"/>
                    </a:lnTo>
                    <a:lnTo>
                      <a:pt x="79" y="1"/>
                    </a:lnTo>
                    <a:lnTo>
                      <a:pt x="71" y="1"/>
                    </a:lnTo>
                    <a:lnTo>
                      <a:pt x="64" y="0"/>
                    </a:lnTo>
                    <a:lnTo>
                      <a:pt x="55" y="0"/>
                    </a:lnTo>
                    <a:lnTo>
                      <a:pt x="46" y="0"/>
                    </a:lnTo>
                    <a:lnTo>
                      <a:pt x="37" y="0"/>
                    </a:lnTo>
                    <a:lnTo>
                      <a:pt x="28" y="0"/>
                    </a:lnTo>
                    <a:lnTo>
                      <a:pt x="21" y="1"/>
                    </a:lnTo>
                    <a:lnTo>
                      <a:pt x="14" y="1"/>
                    </a:lnTo>
                    <a:lnTo>
                      <a:pt x="8" y="3"/>
                    </a:lnTo>
                    <a:lnTo>
                      <a:pt x="3" y="4"/>
                    </a:lnTo>
                    <a:lnTo>
                      <a:pt x="2" y="6"/>
                    </a:lnTo>
                    <a:lnTo>
                      <a:pt x="0" y="7"/>
                    </a:lnTo>
                    <a:lnTo>
                      <a:pt x="2" y="9"/>
                    </a:lnTo>
                    <a:lnTo>
                      <a:pt x="3" y="10"/>
                    </a:lnTo>
                    <a:lnTo>
                      <a:pt x="8" y="10"/>
                    </a:lnTo>
                    <a:lnTo>
                      <a:pt x="14" y="12"/>
                    </a:lnTo>
                    <a:lnTo>
                      <a:pt x="21" y="13"/>
                    </a:lnTo>
                    <a:lnTo>
                      <a:pt x="28" y="13"/>
                    </a:lnTo>
                    <a:lnTo>
                      <a:pt x="37" y="15"/>
                    </a:lnTo>
                    <a:lnTo>
                      <a:pt x="46" y="1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8" name="Freeform 276">
                <a:extLst>
                  <a:ext uri="{FF2B5EF4-FFF2-40B4-BE49-F238E27FC236}">
                    <a16:creationId xmlns:a16="http://schemas.microsoft.com/office/drawing/2014/main" id="{67BA935F-119D-8F4B-A503-7174D44AF2ED}"/>
                  </a:ext>
                </a:extLst>
              </p:cNvPr>
              <p:cNvSpPr>
                <a:spLocks/>
              </p:cNvSpPr>
              <p:nvPr/>
            </p:nvSpPr>
            <p:spPr bwMode="auto">
              <a:xfrm>
                <a:off x="863" y="1340"/>
                <a:ext cx="31" cy="19"/>
              </a:xfrm>
              <a:custGeom>
                <a:avLst/>
                <a:gdLst/>
                <a:ahLst/>
                <a:cxnLst>
                  <a:cxn ang="0">
                    <a:pos x="92" y="0"/>
                  </a:cxn>
                  <a:cxn ang="0">
                    <a:pos x="91" y="2"/>
                  </a:cxn>
                  <a:cxn ang="0">
                    <a:pos x="89" y="3"/>
                  </a:cxn>
                  <a:cxn ang="0">
                    <a:pos x="85" y="3"/>
                  </a:cxn>
                  <a:cxn ang="0">
                    <a:pos x="79" y="5"/>
                  </a:cxn>
                  <a:cxn ang="0">
                    <a:pos x="71" y="6"/>
                  </a:cxn>
                  <a:cxn ang="0">
                    <a:pos x="64" y="6"/>
                  </a:cxn>
                  <a:cxn ang="0">
                    <a:pos x="55" y="8"/>
                  </a:cxn>
                  <a:cxn ang="0">
                    <a:pos x="46" y="8"/>
                  </a:cxn>
                  <a:cxn ang="0">
                    <a:pos x="37" y="8"/>
                  </a:cxn>
                  <a:cxn ang="0">
                    <a:pos x="28" y="6"/>
                  </a:cxn>
                  <a:cxn ang="0">
                    <a:pos x="21" y="6"/>
                  </a:cxn>
                  <a:cxn ang="0">
                    <a:pos x="14" y="5"/>
                  </a:cxn>
                  <a:cxn ang="0">
                    <a:pos x="8" y="3"/>
                  </a:cxn>
                  <a:cxn ang="0">
                    <a:pos x="3" y="3"/>
                  </a:cxn>
                  <a:cxn ang="0">
                    <a:pos x="2" y="2"/>
                  </a:cxn>
                  <a:cxn ang="0">
                    <a:pos x="0" y="0"/>
                  </a:cxn>
                  <a:cxn ang="0">
                    <a:pos x="2" y="9"/>
                  </a:cxn>
                  <a:cxn ang="0">
                    <a:pos x="5" y="21"/>
                  </a:cxn>
                  <a:cxn ang="0">
                    <a:pos x="8" y="31"/>
                  </a:cxn>
                  <a:cxn ang="0">
                    <a:pos x="11" y="37"/>
                  </a:cxn>
                  <a:cxn ang="0">
                    <a:pos x="14" y="40"/>
                  </a:cxn>
                  <a:cxn ang="0">
                    <a:pos x="20" y="42"/>
                  </a:cxn>
                  <a:cxn ang="0">
                    <a:pos x="24" y="45"/>
                  </a:cxn>
                  <a:cxn ang="0">
                    <a:pos x="28" y="49"/>
                  </a:cxn>
                  <a:cxn ang="0">
                    <a:pos x="33" y="54"/>
                  </a:cxn>
                  <a:cxn ang="0">
                    <a:pos x="37" y="57"/>
                  </a:cxn>
                  <a:cxn ang="0">
                    <a:pos x="40" y="57"/>
                  </a:cxn>
                  <a:cxn ang="0">
                    <a:pos x="45" y="54"/>
                  </a:cxn>
                  <a:cxn ang="0">
                    <a:pos x="48" y="49"/>
                  </a:cxn>
                  <a:cxn ang="0">
                    <a:pos x="51" y="46"/>
                  </a:cxn>
                  <a:cxn ang="0">
                    <a:pos x="52" y="45"/>
                  </a:cxn>
                  <a:cxn ang="0">
                    <a:pos x="55" y="45"/>
                  </a:cxn>
                  <a:cxn ang="0">
                    <a:pos x="60" y="42"/>
                  </a:cxn>
                  <a:cxn ang="0">
                    <a:pos x="65" y="39"/>
                  </a:cxn>
                  <a:cxn ang="0">
                    <a:pos x="71" y="34"/>
                  </a:cxn>
                  <a:cxn ang="0">
                    <a:pos x="76" y="33"/>
                  </a:cxn>
                  <a:cxn ang="0">
                    <a:pos x="80" y="31"/>
                  </a:cxn>
                  <a:cxn ang="0">
                    <a:pos x="85" y="25"/>
                  </a:cxn>
                  <a:cxn ang="0">
                    <a:pos x="88" y="17"/>
                  </a:cxn>
                  <a:cxn ang="0">
                    <a:pos x="92" y="0"/>
                  </a:cxn>
                </a:cxnLst>
                <a:rect l="0" t="0" r="r" b="b"/>
                <a:pathLst>
                  <a:path w="92" h="57">
                    <a:moveTo>
                      <a:pt x="92" y="0"/>
                    </a:moveTo>
                    <a:lnTo>
                      <a:pt x="91" y="2"/>
                    </a:lnTo>
                    <a:lnTo>
                      <a:pt x="89" y="3"/>
                    </a:lnTo>
                    <a:lnTo>
                      <a:pt x="85" y="3"/>
                    </a:lnTo>
                    <a:lnTo>
                      <a:pt x="79" y="5"/>
                    </a:lnTo>
                    <a:lnTo>
                      <a:pt x="71" y="6"/>
                    </a:lnTo>
                    <a:lnTo>
                      <a:pt x="64" y="6"/>
                    </a:lnTo>
                    <a:lnTo>
                      <a:pt x="55" y="8"/>
                    </a:lnTo>
                    <a:lnTo>
                      <a:pt x="46" y="8"/>
                    </a:lnTo>
                    <a:lnTo>
                      <a:pt x="37" y="8"/>
                    </a:lnTo>
                    <a:lnTo>
                      <a:pt x="28" y="6"/>
                    </a:lnTo>
                    <a:lnTo>
                      <a:pt x="21" y="6"/>
                    </a:lnTo>
                    <a:lnTo>
                      <a:pt x="14" y="5"/>
                    </a:lnTo>
                    <a:lnTo>
                      <a:pt x="8" y="3"/>
                    </a:lnTo>
                    <a:lnTo>
                      <a:pt x="3" y="3"/>
                    </a:lnTo>
                    <a:lnTo>
                      <a:pt x="2" y="2"/>
                    </a:lnTo>
                    <a:lnTo>
                      <a:pt x="0" y="0"/>
                    </a:lnTo>
                    <a:lnTo>
                      <a:pt x="2" y="9"/>
                    </a:lnTo>
                    <a:lnTo>
                      <a:pt x="5" y="21"/>
                    </a:lnTo>
                    <a:lnTo>
                      <a:pt x="8" y="31"/>
                    </a:lnTo>
                    <a:lnTo>
                      <a:pt x="11" y="37"/>
                    </a:lnTo>
                    <a:lnTo>
                      <a:pt x="14" y="40"/>
                    </a:lnTo>
                    <a:lnTo>
                      <a:pt x="20" y="42"/>
                    </a:lnTo>
                    <a:lnTo>
                      <a:pt x="24" y="45"/>
                    </a:lnTo>
                    <a:lnTo>
                      <a:pt x="28" y="49"/>
                    </a:lnTo>
                    <a:lnTo>
                      <a:pt x="33" y="54"/>
                    </a:lnTo>
                    <a:lnTo>
                      <a:pt x="37" y="57"/>
                    </a:lnTo>
                    <a:lnTo>
                      <a:pt x="40" y="57"/>
                    </a:lnTo>
                    <a:lnTo>
                      <a:pt x="45" y="54"/>
                    </a:lnTo>
                    <a:lnTo>
                      <a:pt x="48" y="49"/>
                    </a:lnTo>
                    <a:lnTo>
                      <a:pt x="51" y="46"/>
                    </a:lnTo>
                    <a:lnTo>
                      <a:pt x="52" y="45"/>
                    </a:lnTo>
                    <a:lnTo>
                      <a:pt x="55" y="45"/>
                    </a:lnTo>
                    <a:lnTo>
                      <a:pt x="60" y="42"/>
                    </a:lnTo>
                    <a:lnTo>
                      <a:pt x="65" y="39"/>
                    </a:lnTo>
                    <a:lnTo>
                      <a:pt x="71" y="34"/>
                    </a:lnTo>
                    <a:lnTo>
                      <a:pt x="76" y="33"/>
                    </a:lnTo>
                    <a:lnTo>
                      <a:pt x="80" y="31"/>
                    </a:lnTo>
                    <a:lnTo>
                      <a:pt x="85" y="25"/>
                    </a:lnTo>
                    <a:lnTo>
                      <a:pt x="88" y="17"/>
                    </a:lnTo>
                    <a:lnTo>
                      <a:pt x="92" y="0"/>
                    </a:lnTo>
                    <a:close/>
                  </a:path>
                </a:pathLst>
              </a:custGeom>
              <a:solidFill>
                <a:srgbClr val="FCEFE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9" name="Freeform 277">
                <a:extLst>
                  <a:ext uri="{FF2B5EF4-FFF2-40B4-BE49-F238E27FC236}">
                    <a16:creationId xmlns:a16="http://schemas.microsoft.com/office/drawing/2014/main" id="{4AD8F78A-2090-4941-B6CB-75CB0D0B286F}"/>
                  </a:ext>
                </a:extLst>
              </p:cNvPr>
              <p:cNvSpPr>
                <a:spLocks/>
              </p:cNvSpPr>
              <p:nvPr/>
            </p:nvSpPr>
            <p:spPr bwMode="auto">
              <a:xfrm>
                <a:off x="873" y="1363"/>
                <a:ext cx="8" cy="5"/>
              </a:xfrm>
              <a:custGeom>
                <a:avLst/>
                <a:gdLst/>
                <a:ahLst/>
                <a:cxnLst>
                  <a:cxn ang="0">
                    <a:pos x="0" y="0"/>
                  </a:cxn>
                  <a:cxn ang="0">
                    <a:pos x="6" y="2"/>
                  </a:cxn>
                  <a:cxn ang="0">
                    <a:pos x="13" y="2"/>
                  </a:cxn>
                  <a:cxn ang="0">
                    <a:pos x="19" y="2"/>
                  </a:cxn>
                  <a:cxn ang="0">
                    <a:pos x="24" y="2"/>
                  </a:cxn>
                  <a:cxn ang="0">
                    <a:pos x="24" y="3"/>
                  </a:cxn>
                  <a:cxn ang="0">
                    <a:pos x="22" y="6"/>
                  </a:cxn>
                  <a:cxn ang="0">
                    <a:pos x="18" y="11"/>
                  </a:cxn>
                  <a:cxn ang="0">
                    <a:pos x="15" y="12"/>
                  </a:cxn>
                  <a:cxn ang="0">
                    <a:pos x="13" y="14"/>
                  </a:cxn>
                  <a:cxn ang="0">
                    <a:pos x="12" y="14"/>
                  </a:cxn>
                  <a:cxn ang="0">
                    <a:pos x="10" y="15"/>
                  </a:cxn>
                  <a:cxn ang="0">
                    <a:pos x="7" y="17"/>
                  </a:cxn>
                  <a:cxn ang="0">
                    <a:pos x="7" y="12"/>
                  </a:cxn>
                  <a:cxn ang="0">
                    <a:pos x="6" y="8"/>
                  </a:cxn>
                  <a:cxn ang="0">
                    <a:pos x="3" y="5"/>
                  </a:cxn>
                  <a:cxn ang="0">
                    <a:pos x="0" y="0"/>
                  </a:cxn>
                </a:cxnLst>
                <a:rect l="0" t="0" r="r" b="b"/>
                <a:pathLst>
                  <a:path w="24" h="17">
                    <a:moveTo>
                      <a:pt x="0" y="0"/>
                    </a:moveTo>
                    <a:lnTo>
                      <a:pt x="6" y="2"/>
                    </a:lnTo>
                    <a:lnTo>
                      <a:pt x="13" y="2"/>
                    </a:lnTo>
                    <a:lnTo>
                      <a:pt x="19" y="2"/>
                    </a:lnTo>
                    <a:lnTo>
                      <a:pt x="24" y="2"/>
                    </a:lnTo>
                    <a:lnTo>
                      <a:pt x="24" y="3"/>
                    </a:lnTo>
                    <a:lnTo>
                      <a:pt x="22" y="6"/>
                    </a:lnTo>
                    <a:lnTo>
                      <a:pt x="18" y="11"/>
                    </a:lnTo>
                    <a:lnTo>
                      <a:pt x="15" y="12"/>
                    </a:lnTo>
                    <a:lnTo>
                      <a:pt x="13" y="14"/>
                    </a:lnTo>
                    <a:lnTo>
                      <a:pt x="12" y="14"/>
                    </a:lnTo>
                    <a:lnTo>
                      <a:pt x="10" y="15"/>
                    </a:lnTo>
                    <a:lnTo>
                      <a:pt x="7" y="17"/>
                    </a:lnTo>
                    <a:lnTo>
                      <a:pt x="7" y="12"/>
                    </a:lnTo>
                    <a:lnTo>
                      <a:pt x="6" y="8"/>
                    </a:lnTo>
                    <a:lnTo>
                      <a:pt x="3" y="5"/>
                    </a:lnTo>
                    <a:lnTo>
                      <a:pt x="0" y="0"/>
                    </a:lnTo>
                    <a:close/>
                  </a:path>
                </a:pathLst>
              </a:custGeom>
              <a:solidFill>
                <a:srgbClr val="FCEFE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0" name="Freeform 278">
                <a:extLst>
                  <a:ext uri="{FF2B5EF4-FFF2-40B4-BE49-F238E27FC236}">
                    <a16:creationId xmlns:a16="http://schemas.microsoft.com/office/drawing/2014/main" id="{88CB10BF-A515-A544-BBE1-BB2EE0681BE3}"/>
                  </a:ext>
                </a:extLst>
              </p:cNvPr>
              <p:cNvSpPr>
                <a:spLocks/>
              </p:cNvSpPr>
              <p:nvPr/>
            </p:nvSpPr>
            <p:spPr bwMode="auto">
              <a:xfrm>
                <a:off x="863" y="1382"/>
                <a:ext cx="32" cy="5"/>
              </a:xfrm>
              <a:custGeom>
                <a:avLst/>
                <a:gdLst/>
                <a:ahLst/>
                <a:cxnLst>
                  <a:cxn ang="0">
                    <a:pos x="92" y="0"/>
                  </a:cxn>
                  <a:cxn ang="0">
                    <a:pos x="93" y="1"/>
                  </a:cxn>
                  <a:cxn ang="0">
                    <a:pos x="93" y="3"/>
                  </a:cxn>
                  <a:cxn ang="0">
                    <a:pos x="93" y="4"/>
                  </a:cxn>
                  <a:cxn ang="0">
                    <a:pos x="90" y="6"/>
                  </a:cxn>
                  <a:cxn ang="0">
                    <a:pos x="87" y="7"/>
                  </a:cxn>
                  <a:cxn ang="0">
                    <a:pos x="83" y="7"/>
                  </a:cxn>
                  <a:cxn ang="0">
                    <a:pos x="77" y="9"/>
                  </a:cxn>
                  <a:cxn ang="0">
                    <a:pos x="71" y="10"/>
                  </a:cxn>
                  <a:cxn ang="0">
                    <a:pos x="65" y="10"/>
                  </a:cxn>
                  <a:cxn ang="0">
                    <a:pos x="58" y="12"/>
                  </a:cxn>
                  <a:cxn ang="0">
                    <a:pos x="52" y="12"/>
                  </a:cxn>
                  <a:cxn ang="0">
                    <a:pos x="46" y="12"/>
                  </a:cxn>
                  <a:cxn ang="0">
                    <a:pos x="34" y="12"/>
                  </a:cxn>
                  <a:cxn ang="0">
                    <a:pos x="22" y="10"/>
                  </a:cxn>
                  <a:cxn ang="0">
                    <a:pos x="10" y="7"/>
                  </a:cxn>
                  <a:cxn ang="0">
                    <a:pos x="3" y="6"/>
                  </a:cxn>
                  <a:cxn ang="0">
                    <a:pos x="1" y="4"/>
                  </a:cxn>
                  <a:cxn ang="0">
                    <a:pos x="0" y="3"/>
                  </a:cxn>
                  <a:cxn ang="0">
                    <a:pos x="0" y="3"/>
                  </a:cxn>
                  <a:cxn ang="0">
                    <a:pos x="0" y="1"/>
                  </a:cxn>
                  <a:cxn ang="0">
                    <a:pos x="0" y="4"/>
                  </a:cxn>
                  <a:cxn ang="0">
                    <a:pos x="3" y="7"/>
                  </a:cxn>
                  <a:cxn ang="0">
                    <a:pos x="9" y="10"/>
                  </a:cxn>
                  <a:cxn ang="0">
                    <a:pos x="16" y="12"/>
                  </a:cxn>
                  <a:cxn ang="0">
                    <a:pos x="25" y="15"/>
                  </a:cxn>
                  <a:cxn ang="0">
                    <a:pos x="35" y="16"/>
                  </a:cxn>
                  <a:cxn ang="0">
                    <a:pos x="46" y="16"/>
                  </a:cxn>
                  <a:cxn ang="0">
                    <a:pos x="55" y="16"/>
                  </a:cxn>
                  <a:cxn ang="0">
                    <a:pos x="71" y="15"/>
                  </a:cxn>
                  <a:cxn ang="0">
                    <a:pos x="80" y="13"/>
                  </a:cxn>
                  <a:cxn ang="0">
                    <a:pos x="87" y="10"/>
                  </a:cxn>
                  <a:cxn ang="0">
                    <a:pos x="92" y="7"/>
                  </a:cxn>
                  <a:cxn ang="0">
                    <a:pos x="95" y="6"/>
                  </a:cxn>
                  <a:cxn ang="0">
                    <a:pos x="95" y="3"/>
                  </a:cxn>
                  <a:cxn ang="0">
                    <a:pos x="95" y="1"/>
                  </a:cxn>
                  <a:cxn ang="0">
                    <a:pos x="92" y="0"/>
                  </a:cxn>
                </a:cxnLst>
                <a:rect l="0" t="0" r="r" b="b"/>
                <a:pathLst>
                  <a:path w="95" h="16">
                    <a:moveTo>
                      <a:pt x="92" y="0"/>
                    </a:moveTo>
                    <a:lnTo>
                      <a:pt x="93" y="1"/>
                    </a:lnTo>
                    <a:lnTo>
                      <a:pt x="93" y="3"/>
                    </a:lnTo>
                    <a:lnTo>
                      <a:pt x="93" y="4"/>
                    </a:lnTo>
                    <a:lnTo>
                      <a:pt x="90" y="6"/>
                    </a:lnTo>
                    <a:lnTo>
                      <a:pt x="87" y="7"/>
                    </a:lnTo>
                    <a:lnTo>
                      <a:pt x="83" y="7"/>
                    </a:lnTo>
                    <a:lnTo>
                      <a:pt x="77" y="9"/>
                    </a:lnTo>
                    <a:lnTo>
                      <a:pt x="71" y="10"/>
                    </a:lnTo>
                    <a:lnTo>
                      <a:pt x="65" y="10"/>
                    </a:lnTo>
                    <a:lnTo>
                      <a:pt x="58" y="12"/>
                    </a:lnTo>
                    <a:lnTo>
                      <a:pt x="52" y="12"/>
                    </a:lnTo>
                    <a:lnTo>
                      <a:pt x="46" y="12"/>
                    </a:lnTo>
                    <a:lnTo>
                      <a:pt x="34" y="12"/>
                    </a:lnTo>
                    <a:lnTo>
                      <a:pt x="22" y="10"/>
                    </a:lnTo>
                    <a:lnTo>
                      <a:pt x="10" y="7"/>
                    </a:lnTo>
                    <a:lnTo>
                      <a:pt x="3" y="6"/>
                    </a:lnTo>
                    <a:lnTo>
                      <a:pt x="1" y="4"/>
                    </a:lnTo>
                    <a:lnTo>
                      <a:pt x="0" y="3"/>
                    </a:lnTo>
                    <a:lnTo>
                      <a:pt x="0" y="3"/>
                    </a:lnTo>
                    <a:lnTo>
                      <a:pt x="0" y="1"/>
                    </a:lnTo>
                    <a:lnTo>
                      <a:pt x="0" y="4"/>
                    </a:lnTo>
                    <a:lnTo>
                      <a:pt x="3" y="7"/>
                    </a:lnTo>
                    <a:lnTo>
                      <a:pt x="9" y="10"/>
                    </a:lnTo>
                    <a:lnTo>
                      <a:pt x="16" y="12"/>
                    </a:lnTo>
                    <a:lnTo>
                      <a:pt x="25" y="15"/>
                    </a:lnTo>
                    <a:lnTo>
                      <a:pt x="35" y="16"/>
                    </a:lnTo>
                    <a:lnTo>
                      <a:pt x="46" y="16"/>
                    </a:lnTo>
                    <a:lnTo>
                      <a:pt x="55" y="16"/>
                    </a:lnTo>
                    <a:lnTo>
                      <a:pt x="71" y="15"/>
                    </a:lnTo>
                    <a:lnTo>
                      <a:pt x="80" y="13"/>
                    </a:lnTo>
                    <a:lnTo>
                      <a:pt x="87" y="10"/>
                    </a:lnTo>
                    <a:lnTo>
                      <a:pt x="92" y="7"/>
                    </a:lnTo>
                    <a:lnTo>
                      <a:pt x="95" y="6"/>
                    </a:lnTo>
                    <a:lnTo>
                      <a:pt x="95" y="3"/>
                    </a:lnTo>
                    <a:lnTo>
                      <a:pt x="95" y="1"/>
                    </a:lnTo>
                    <a:lnTo>
                      <a:pt x="92" y="0"/>
                    </a:lnTo>
                    <a:close/>
                  </a:path>
                </a:pathLst>
              </a:custGeom>
              <a:solidFill>
                <a:srgbClr val="FFA3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1" name="Freeform 279">
                <a:extLst>
                  <a:ext uri="{FF2B5EF4-FFF2-40B4-BE49-F238E27FC236}">
                    <a16:creationId xmlns:a16="http://schemas.microsoft.com/office/drawing/2014/main" id="{D9F49E32-7536-0A48-B34E-9086AF480F3A}"/>
                  </a:ext>
                </a:extLst>
              </p:cNvPr>
              <p:cNvSpPr>
                <a:spLocks/>
              </p:cNvSpPr>
              <p:nvPr/>
            </p:nvSpPr>
            <p:spPr bwMode="auto">
              <a:xfrm>
                <a:off x="772" y="1389"/>
                <a:ext cx="108" cy="30"/>
              </a:xfrm>
              <a:custGeom>
                <a:avLst/>
                <a:gdLst/>
                <a:ahLst/>
                <a:cxnLst>
                  <a:cxn ang="0">
                    <a:pos x="0" y="49"/>
                  </a:cxn>
                  <a:cxn ang="0">
                    <a:pos x="3" y="59"/>
                  </a:cxn>
                  <a:cxn ang="0">
                    <a:pos x="13" y="68"/>
                  </a:cxn>
                  <a:cxn ang="0">
                    <a:pos x="28" y="75"/>
                  </a:cxn>
                  <a:cxn ang="0">
                    <a:pos x="49" y="81"/>
                  </a:cxn>
                  <a:cxn ang="0">
                    <a:pos x="74" y="86"/>
                  </a:cxn>
                  <a:cxn ang="0">
                    <a:pos x="102" y="89"/>
                  </a:cxn>
                  <a:cxn ang="0">
                    <a:pos x="135" y="92"/>
                  </a:cxn>
                  <a:cxn ang="0">
                    <a:pos x="167" y="92"/>
                  </a:cxn>
                  <a:cxn ang="0">
                    <a:pos x="200" y="90"/>
                  </a:cxn>
                  <a:cxn ang="0">
                    <a:pos x="231" y="87"/>
                  </a:cxn>
                  <a:cxn ang="0">
                    <a:pos x="258" y="83"/>
                  </a:cxn>
                  <a:cxn ang="0">
                    <a:pos x="280" y="75"/>
                  </a:cxn>
                  <a:cxn ang="0">
                    <a:pos x="298" y="68"/>
                  </a:cxn>
                  <a:cxn ang="0">
                    <a:pos x="312" y="60"/>
                  </a:cxn>
                  <a:cxn ang="0">
                    <a:pos x="321" y="52"/>
                  </a:cxn>
                  <a:cxn ang="0">
                    <a:pos x="324" y="43"/>
                  </a:cxn>
                  <a:cxn ang="0">
                    <a:pos x="324" y="41"/>
                  </a:cxn>
                  <a:cxn ang="0">
                    <a:pos x="321" y="32"/>
                  </a:cxn>
                  <a:cxn ang="0">
                    <a:pos x="311" y="23"/>
                  </a:cxn>
                  <a:cxn ang="0">
                    <a:pos x="296" y="17"/>
                  </a:cxn>
                  <a:cxn ang="0">
                    <a:pos x="277" y="11"/>
                  </a:cxn>
                  <a:cxn ang="0">
                    <a:pos x="253" y="6"/>
                  </a:cxn>
                  <a:cxn ang="0">
                    <a:pos x="225" y="3"/>
                  </a:cxn>
                  <a:cxn ang="0">
                    <a:pos x="194" y="1"/>
                  </a:cxn>
                  <a:cxn ang="0">
                    <a:pos x="161" y="0"/>
                  </a:cxn>
                  <a:cxn ang="0">
                    <a:pos x="129" y="1"/>
                  </a:cxn>
                  <a:cxn ang="0">
                    <a:pos x="98" y="3"/>
                  </a:cxn>
                  <a:cxn ang="0">
                    <a:pos x="70" y="7"/>
                  </a:cxn>
                  <a:cxn ang="0">
                    <a:pos x="46" y="13"/>
                  </a:cxn>
                  <a:cxn ang="0">
                    <a:pos x="27" y="20"/>
                  </a:cxn>
                  <a:cxn ang="0">
                    <a:pos x="12" y="29"/>
                  </a:cxn>
                  <a:cxn ang="0">
                    <a:pos x="3" y="38"/>
                  </a:cxn>
                  <a:cxn ang="0">
                    <a:pos x="0" y="49"/>
                  </a:cxn>
                  <a:cxn ang="0">
                    <a:pos x="0" y="49"/>
                  </a:cxn>
                </a:cxnLst>
                <a:rect l="0" t="0" r="r" b="b"/>
                <a:pathLst>
                  <a:path w="324" h="92">
                    <a:moveTo>
                      <a:pt x="0" y="49"/>
                    </a:moveTo>
                    <a:lnTo>
                      <a:pt x="3" y="59"/>
                    </a:lnTo>
                    <a:lnTo>
                      <a:pt x="13" y="68"/>
                    </a:lnTo>
                    <a:lnTo>
                      <a:pt x="28" y="75"/>
                    </a:lnTo>
                    <a:lnTo>
                      <a:pt x="49" y="81"/>
                    </a:lnTo>
                    <a:lnTo>
                      <a:pt x="74" y="86"/>
                    </a:lnTo>
                    <a:lnTo>
                      <a:pt x="102" y="89"/>
                    </a:lnTo>
                    <a:lnTo>
                      <a:pt x="135" y="92"/>
                    </a:lnTo>
                    <a:lnTo>
                      <a:pt x="167" y="92"/>
                    </a:lnTo>
                    <a:lnTo>
                      <a:pt x="200" y="90"/>
                    </a:lnTo>
                    <a:lnTo>
                      <a:pt x="231" y="87"/>
                    </a:lnTo>
                    <a:lnTo>
                      <a:pt x="258" y="83"/>
                    </a:lnTo>
                    <a:lnTo>
                      <a:pt x="280" y="75"/>
                    </a:lnTo>
                    <a:lnTo>
                      <a:pt x="298" y="68"/>
                    </a:lnTo>
                    <a:lnTo>
                      <a:pt x="312" y="60"/>
                    </a:lnTo>
                    <a:lnTo>
                      <a:pt x="321" y="52"/>
                    </a:lnTo>
                    <a:lnTo>
                      <a:pt x="324" y="43"/>
                    </a:lnTo>
                    <a:lnTo>
                      <a:pt x="324" y="41"/>
                    </a:lnTo>
                    <a:lnTo>
                      <a:pt x="321" y="32"/>
                    </a:lnTo>
                    <a:lnTo>
                      <a:pt x="311" y="23"/>
                    </a:lnTo>
                    <a:lnTo>
                      <a:pt x="296" y="17"/>
                    </a:lnTo>
                    <a:lnTo>
                      <a:pt x="277" y="11"/>
                    </a:lnTo>
                    <a:lnTo>
                      <a:pt x="253" y="6"/>
                    </a:lnTo>
                    <a:lnTo>
                      <a:pt x="225" y="3"/>
                    </a:lnTo>
                    <a:lnTo>
                      <a:pt x="194" y="1"/>
                    </a:lnTo>
                    <a:lnTo>
                      <a:pt x="161" y="0"/>
                    </a:lnTo>
                    <a:lnTo>
                      <a:pt x="129" y="1"/>
                    </a:lnTo>
                    <a:lnTo>
                      <a:pt x="98" y="3"/>
                    </a:lnTo>
                    <a:lnTo>
                      <a:pt x="70" y="7"/>
                    </a:lnTo>
                    <a:lnTo>
                      <a:pt x="46" y="13"/>
                    </a:lnTo>
                    <a:lnTo>
                      <a:pt x="27" y="20"/>
                    </a:lnTo>
                    <a:lnTo>
                      <a:pt x="12" y="29"/>
                    </a:lnTo>
                    <a:lnTo>
                      <a:pt x="3" y="38"/>
                    </a:lnTo>
                    <a:lnTo>
                      <a:pt x="0" y="49"/>
                    </a:lnTo>
                    <a:lnTo>
                      <a:pt x="0" y="49"/>
                    </a:lnTo>
                    <a:close/>
                  </a:path>
                </a:pathLst>
              </a:custGeom>
              <a:solidFill>
                <a:srgbClr val="66D1C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2" name="Freeform 280">
                <a:extLst>
                  <a:ext uri="{FF2B5EF4-FFF2-40B4-BE49-F238E27FC236}">
                    <a16:creationId xmlns:a16="http://schemas.microsoft.com/office/drawing/2014/main" id="{B0ADA5F3-7831-1244-839C-29160E3CA18A}"/>
                  </a:ext>
                </a:extLst>
              </p:cNvPr>
              <p:cNvSpPr>
                <a:spLocks/>
              </p:cNvSpPr>
              <p:nvPr/>
            </p:nvSpPr>
            <p:spPr bwMode="auto">
              <a:xfrm>
                <a:off x="768" y="1383"/>
                <a:ext cx="111" cy="33"/>
              </a:xfrm>
              <a:custGeom>
                <a:avLst/>
                <a:gdLst/>
                <a:ahLst/>
                <a:cxnLst>
                  <a:cxn ang="0">
                    <a:pos x="0" y="50"/>
                  </a:cxn>
                  <a:cxn ang="0">
                    <a:pos x="3" y="61"/>
                  </a:cxn>
                  <a:cxn ang="0">
                    <a:pos x="12" y="70"/>
                  </a:cxn>
                  <a:cxn ang="0">
                    <a:pos x="26" y="78"/>
                  </a:cxn>
                  <a:cxn ang="0">
                    <a:pos x="46" y="86"/>
                  </a:cxn>
                  <a:cxn ang="0">
                    <a:pos x="69" y="92"/>
                  </a:cxn>
                  <a:cxn ang="0">
                    <a:pos x="97" y="96"/>
                  </a:cxn>
                  <a:cxn ang="0">
                    <a:pos x="128" y="98"/>
                  </a:cxn>
                  <a:cxn ang="0">
                    <a:pos x="161" y="99"/>
                  </a:cxn>
                  <a:cxn ang="0">
                    <a:pos x="195" y="98"/>
                  </a:cxn>
                  <a:cxn ang="0">
                    <a:pos x="226" y="95"/>
                  </a:cxn>
                  <a:cxn ang="0">
                    <a:pos x="254" y="90"/>
                  </a:cxn>
                  <a:cxn ang="0">
                    <a:pos x="279" y="84"/>
                  </a:cxn>
                  <a:cxn ang="0">
                    <a:pos x="302" y="77"/>
                  </a:cxn>
                  <a:cxn ang="0">
                    <a:pos x="316" y="70"/>
                  </a:cxn>
                  <a:cxn ang="0">
                    <a:pos x="327" y="61"/>
                  </a:cxn>
                  <a:cxn ang="0">
                    <a:pos x="331" y="50"/>
                  </a:cxn>
                  <a:cxn ang="0">
                    <a:pos x="331" y="50"/>
                  </a:cxn>
                  <a:cxn ang="0">
                    <a:pos x="327" y="40"/>
                  </a:cxn>
                  <a:cxn ang="0">
                    <a:pos x="316" y="31"/>
                  </a:cxn>
                  <a:cxn ang="0">
                    <a:pos x="302" y="22"/>
                  </a:cxn>
                  <a:cxn ang="0">
                    <a:pos x="279" y="15"/>
                  </a:cxn>
                  <a:cxn ang="0">
                    <a:pos x="254" y="9"/>
                  </a:cxn>
                  <a:cxn ang="0">
                    <a:pos x="226" y="4"/>
                  </a:cxn>
                  <a:cxn ang="0">
                    <a:pos x="195" y="1"/>
                  </a:cxn>
                  <a:cxn ang="0">
                    <a:pos x="161" y="0"/>
                  </a:cxn>
                  <a:cxn ang="0">
                    <a:pos x="128" y="1"/>
                  </a:cxn>
                  <a:cxn ang="0">
                    <a:pos x="97" y="3"/>
                  </a:cxn>
                  <a:cxn ang="0">
                    <a:pos x="69" y="7"/>
                  </a:cxn>
                  <a:cxn ang="0">
                    <a:pos x="46" y="13"/>
                  </a:cxn>
                  <a:cxn ang="0">
                    <a:pos x="26" y="21"/>
                  </a:cxn>
                  <a:cxn ang="0">
                    <a:pos x="12" y="29"/>
                  </a:cxn>
                  <a:cxn ang="0">
                    <a:pos x="3" y="40"/>
                  </a:cxn>
                  <a:cxn ang="0">
                    <a:pos x="0" y="50"/>
                  </a:cxn>
                  <a:cxn ang="0">
                    <a:pos x="0" y="50"/>
                  </a:cxn>
                </a:cxnLst>
                <a:rect l="0" t="0" r="r" b="b"/>
                <a:pathLst>
                  <a:path w="331" h="99">
                    <a:moveTo>
                      <a:pt x="0" y="50"/>
                    </a:moveTo>
                    <a:lnTo>
                      <a:pt x="3" y="61"/>
                    </a:lnTo>
                    <a:lnTo>
                      <a:pt x="12" y="70"/>
                    </a:lnTo>
                    <a:lnTo>
                      <a:pt x="26" y="78"/>
                    </a:lnTo>
                    <a:lnTo>
                      <a:pt x="46" y="86"/>
                    </a:lnTo>
                    <a:lnTo>
                      <a:pt x="69" y="92"/>
                    </a:lnTo>
                    <a:lnTo>
                      <a:pt x="97" y="96"/>
                    </a:lnTo>
                    <a:lnTo>
                      <a:pt x="128" y="98"/>
                    </a:lnTo>
                    <a:lnTo>
                      <a:pt x="161" y="99"/>
                    </a:lnTo>
                    <a:lnTo>
                      <a:pt x="195" y="98"/>
                    </a:lnTo>
                    <a:lnTo>
                      <a:pt x="226" y="95"/>
                    </a:lnTo>
                    <a:lnTo>
                      <a:pt x="254" y="90"/>
                    </a:lnTo>
                    <a:lnTo>
                      <a:pt x="279" y="84"/>
                    </a:lnTo>
                    <a:lnTo>
                      <a:pt x="302" y="77"/>
                    </a:lnTo>
                    <a:lnTo>
                      <a:pt x="316" y="70"/>
                    </a:lnTo>
                    <a:lnTo>
                      <a:pt x="327" y="61"/>
                    </a:lnTo>
                    <a:lnTo>
                      <a:pt x="331" y="50"/>
                    </a:lnTo>
                    <a:lnTo>
                      <a:pt x="331" y="50"/>
                    </a:lnTo>
                    <a:lnTo>
                      <a:pt x="327" y="40"/>
                    </a:lnTo>
                    <a:lnTo>
                      <a:pt x="316" y="31"/>
                    </a:lnTo>
                    <a:lnTo>
                      <a:pt x="302" y="22"/>
                    </a:lnTo>
                    <a:lnTo>
                      <a:pt x="279" y="15"/>
                    </a:lnTo>
                    <a:lnTo>
                      <a:pt x="254" y="9"/>
                    </a:lnTo>
                    <a:lnTo>
                      <a:pt x="226" y="4"/>
                    </a:lnTo>
                    <a:lnTo>
                      <a:pt x="195" y="1"/>
                    </a:lnTo>
                    <a:lnTo>
                      <a:pt x="161" y="0"/>
                    </a:lnTo>
                    <a:lnTo>
                      <a:pt x="128" y="1"/>
                    </a:lnTo>
                    <a:lnTo>
                      <a:pt x="97" y="3"/>
                    </a:lnTo>
                    <a:lnTo>
                      <a:pt x="69" y="7"/>
                    </a:lnTo>
                    <a:lnTo>
                      <a:pt x="46" y="13"/>
                    </a:lnTo>
                    <a:lnTo>
                      <a:pt x="26" y="21"/>
                    </a:lnTo>
                    <a:lnTo>
                      <a:pt x="12" y="29"/>
                    </a:lnTo>
                    <a:lnTo>
                      <a:pt x="3" y="40"/>
                    </a:lnTo>
                    <a:lnTo>
                      <a:pt x="0" y="50"/>
                    </a:lnTo>
                    <a:lnTo>
                      <a:pt x="0" y="50"/>
                    </a:lnTo>
                    <a:close/>
                  </a:path>
                </a:pathLst>
              </a:custGeom>
              <a:solidFill>
                <a:srgbClr val="99E0D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3" name="Freeform 281">
                <a:extLst>
                  <a:ext uri="{FF2B5EF4-FFF2-40B4-BE49-F238E27FC236}">
                    <a16:creationId xmlns:a16="http://schemas.microsoft.com/office/drawing/2014/main" id="{42E036BE-D377-C741-BC49-99E0E6BDCD4E}"/>
                  </a:ext>
                </a:extLst>
              </p:cNvPr>
              <p:cNvSpPr>
                <a:spLocks/>
              </p:cNvSpPr>
              <p:nvPr/>
            </p:nvSpPr>
            <p:spPr bwMode="auto">
              <a:xfrm>
                <a:off x="912" y="1402"/>
                <a:ext cx="108" cy="29"/>
              </a:xfrm>
              <a:custGeom>
                <a:avLst/>
                <a:gdLst/>
                <a:ahLst/>
                <a:cxnLst>
                  <a:cxn ang="0">
                    <a:pos x="0" y="49"/>
                  </a:cxn>
                  <a:cxn ang="0">
                    <a:pos x="3" y="56"/>
                  </a:cxn>
                  <a:cxn ang="0">
                    <a:pos x="14" y="65"/>
                  </a:cxn>
                  <a:cxn ang="0">
                    <a:pos x="31" y="71"/>
                  </a:cxn>
                  <a:cxn ang="0">
                    <a:pos x="52" y="77"/>
                  </a:cxn>
                  <a:cxn ang="0">
                    <a:pos x="79" y="81"/>
                  </a:cxn>
                  <a:cxn ang="0">
                    <a:pos x="108" y="84"/>
                  </a:cxn>
                  <a:cxn ang="0">
                    <a:pos x="141" y="87"/>
                  </a:cxn>
                  <a:cxn ang="0">
                    <a:pos x="177" y="87"/>
                  </a:cxn>
                  <a:cxn ang="0">
                    <a:pos x="208" y="86"/>
                  </a:cxn>
                  <a:cxn ang="0">
                    <a:pos x="236" y="83"/>
                  </a:cxn>
                  <a:cxn ang="0">
                    <a:pos x="261" y="78"/>
                  </a:cxn>
                  <a:cxn ang="0">
                    <a:pos x="283" y="74"/>
                  </a:cxn>
                  <a:cxn ang="0">
                    <a:pos x="299" y="68"/>
                  </a:cxn>
                  <a:cxn ang="0">
                    <a:pos x="313" y="60"/>
                  </a:cxn>
                  <a:cxn ang="0">
                    <a:pos x="322" y="52"/>
                  </a:cxn>
                  <a:cxn ang="0">
                    <a:pos x="325" y="43"/>
                  </a:cxn>
                  <a:cxn ang="0">
                    <a:pos x="325" y="41"/>
                  </a:cxn>
                  <a:cxn ang="0">
                    <a:pos x="322" y="32"/>
                  </a:cxn>
                  <a:cxn ang="0">
                    <a:pos x="311" y="23"/>
                  </a:cxn>
                  <a:cxn ang="0">
                    <a:pos x="296" y="17"/>
                  </a:cxn>
                  <a:cxn ang="0">
                    <a:pos x="277" y="12"/>
                  </a:cxn>
                  <a:cxn ang="0">
                    <a:pos x="253" y="6"/>
                  </a:cxn>
                  <a:cxn ang="0">
                    <a:pos x="227" y="3"/>
                  </a:cxn>
                  <a:cxn ang="0">
                    <a:pos x="196" y="1"/>
                  </a:cxn>
                  <a:cxn ang="0">
                    <a:pos x="163" y="0"/>
                  </a:cxn>
                  <a:cxn ang="0">
                    <a:pos x="129" y="1"/>
                  </a:cxn>
                  <a:cxn ang="0">
                    <a:pos x="100" y="3"/>
                  </a:cxn>
                  <a:cxn ang="0">
                    <a:pos x="71" y="7"/>
                  </a:cxn>
                  <a:cxn ang="0">
                    <a:pos x="46" y="13"/>
                  </a:cxn>
                  <a:cxn ang="0">
                    <a:pos x="27" y="20"/>
                  </a:cxn>
                  <a:cxn ang="0">
                    <a:pos x="12" y="29"/>
                  </a:cxn>
                  <a:cxn ang="0">
                    <a:pos x="3" y="38"/>
                  </a:cxn>
                  <a:cxn ang="0">
                    <a:pos x="0" y="49"/>
                  </a:cxn>
                  <a:cxn ang="0">
                    <a:pos x="0" y="49"/>
                  </a:cxn>
                </a:cxnLst>
                <a:rect l="0" t="0" r="r" b="b"/>
                <a:pathLst>
                  <a:path w="325" h="87">
                    <a:moveTo>
                      <a:pt x="0" y="49"/>
                    </a:moveTo>
                    <a:lnTo>
                      <a:pt x="3" y="56"/>
                    </a:lnTo>
                    <a:lnTo>
                      <a:pt x="14" y="65"/>
                    </a:lnTo>
                    <a:lnTo>
                      <a:pt x="31" y="71"/>
                    </a:lnTo>
                    <a:lnTo>
                      <a:pt x="52" y="77"/>
                    </a:lnTo>
                    <a:lnTo>
                      <a:pt x="79" y="81"/>
                    </a:lnTo>
                    <a:lnTo>
                      <a:pt x="108" y="84"/>
                    </a:lnTo>
                    <a:lnTo>
                      <a:pt x="141" y="87"/>
                    </a:lnTo>
                    <a:lnTo>
                      <a:pt x="177" y="87"/>
                    </a:lnTo>
                    <a:lnTo>
                      <a:pt x="208" y="86"/>
                    </a:lnTo>
                    <a:lnTo>
                      <a:pt x="236" y="83"/>
                    </a:lnTo>
                    <a:lnTo>
                      <a:pt x="261" y="78"/>
                    </a:lnTo>
                    <a:lnTo>
                      <a:pt x="283" y="74"/>
                    </a:lnTo>
                    <a:lnTo>
                      <a:pt x="299" y="68"/>
                    </a:lnTo>
                    <a:lnTo>
                      <a:pt x="313" y="60"/>
                    </a:lnTo>
                    <a:lnTo>
                      <a:pt x="322" y="52"/>
                    </a:lnTo>
                    <a:lnTo>
                      <a:pt x="325" y="43"/>
                    </a:lnTo>
                    <a:lnTo>
                      <a:pt x="325" y="41"/>
                    </a:lnTo>
                    <a:lnTo>
                      <a:pt x="322" y="32"/>
                    </a:lnTo>
                    <a:lnTo>
                      <a:pt x="311" y="23"/>
                    </a:lnTo>
                    <a:lnTo>
                      <a:pt x="296" y="17"/>
                    </a:lnTo>
                    <a:lnTo>
                      <a:pt x="277" y="12"/>
                    </a:lnTo>
                    <a:lnTo>
                      <a:pt x="253" y="6"/>
                    </a:lnTo>
                    <a:lnTo>
                      <a:pt x="227" y="3"/>
                    </a:lnTo>
                    <a:lnTo>
                      <a:pt x="196" y="1"/>
                    </a:lnTo>
                    <a:lnTo>
                      <a:pt x="163" y="0"/>
                    </a:lnTo>
                    <a:lnTo>
                      <a:pt x="129" y="1"/>
                    </a:lnTo>
                    <a:lnTo>
                      <a:pt x="100" y="3"/>
                    </a:lnTo>
                    <a:lnTo>
                      <a:pt x="71" y="7"/>
                    </a:lnTo>
                    <a:lnTo>
                      <a:pt x="46" y="13"/>
                    </a:lnTo>
                    <a:lnTo>
                      <a:pt x="27" y="20"/>
                    </a:lnTo>
                    <a:lnTo>
                      <a:pt x="12" y="29"/>
                    </a:lnTo>
                    <a:lnTo>
                      <a:pt x="3" y="38"/>
                    </a:lnTo>
                    <a:lnTo>
                      <a:pt x="0" y="49"/>
                    </a:lnTo>
                    <a:lnTo>
                      <a:pt x="0" y="49"/>
                    </a:lnTo>
                    <a:close/>
                  </a:path>
                </a:pathLst>
              </a:custGeom>
              <a:solidFill>
                <a:srgbClr val="66D1C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4" name="Freeform 282">
                <a:extLst>
                  <a:ext uri="{FF2B5EF4-FFF2-40B4-BE49-F238E27FC236}">
                    <a16:creationId xmlns:a16="http://schemas.microsoft.com/office/drawing/2014/main" id="{5DB502B1-526D-3541-A782-A6C8D7320C51}"/>
                  </a:ext>
                </a:extLst>
              </p:cNvPr>
              <p:cNvSpPr>
                <a:spLocks/>
              </p:cNvSpPr>
              <p:nvPr/>
            </p:nvSpPr>
            <p:spPr bwMode="auto">
              <a:xfrm>
                <a:off x="910" y="1394"/>
                <a:ext cx="110" cy="34"/>
              </a:xfrm>
              <a:custGeom>
                <a:avLst/>
                <a:gdLst/>
                <a:ahLst/>
                <a:cxnLst>
                  <a:cxn ang="0">
                    <a:pos x="0" y="51"/>
                  </a:cxn>
                  <a:cxn ang="0">
                    <a:pos x="3" y="61"/>
                  </a:cxn>
                  <a:cxn ang="0">
                    <a:pos x="12" y="70"/>
                  </a:cxn>
                  <a:cxn ang="0">
                    <a:pos x="27" y="79"/>
                  </a:cxn>
                  <a:cxn ang="0">
                    <a:pos x="46" y="86"/>
                  </a:cxn>
                  <a:cxn ang="0">
                    <a:pos x="70" y="92"/>
                  </a:cxn>
                  <a:cxn ang="0">
                    <a:pos x="98" y="97"/>
                  </a:cxn>
                  <a:cxn ang="0">
                    <a:pos x="128" y="98"/>
                  </a:cxn>
                  <a:cxn ang="0">
                    <a:pos x="162" y="100"/>
                  </a:cxn>
                  <a:cxn ang="0">
                    <a:pos x="196" y="98"/>
                  </a:cxn>
                  <a:cxn ang="0">
                    <a:pos x="227" y="95"/>
                  </a:cxn>
                  <a:cxn ang="0">
                    <a:pos x="255" y="91"/>
                  </a:cxn>
                  <a:cxn ang="0">
                    <a:pos x="280" y="85"/>
                  </a:cxn>
                  <a:cxn ang="0">
                    <a:pos x="301" y="78"/>
                  </a:cxn>
                  <a:cxn ang="0">
                    <a:pos x="317" y="69"/>
                  </a:cxn>
                  <a:cxn ang="0">
                    <a:pos x="328" y="60"/>
                  </a:cxn>
                  <a:cxn ang="0">
                    <a:pos x="331" y="51"/>
                  </a:cxn>
                  <a:cxn ang="0">
                    <a:pos x="331" y="49"/>
                  </a:cxn>
                  <a:cxn ang="0">
                    <a:pos x="328" y="40"/>
                  </a:cxn>
                  <a:cxn ang="0">
                    <a:pos x="317" y="32"/>
                  </a:cxn>
                  <a:cxn ang="0">
                    <a:pos x="301" y="23"/>
                  </a:cxn>
                  <a:cxn ang="0">
                    <a:pos x="280" y="15"/>
                  </a:cxn>
                  <a:cxn ang="0">
                    <a:pos x="255" y="9"/>
                  </a:cxn>
                  <a:cxn ang="0">
                    <a:pos x="227" y="5"/>
                  </a:cxn>
                  <a:cxn ang="0">
                    <a:pos x="196" y="2"/>
                  </a:cxn>
                  <a:cxn ang="0">
                    <a:pos x="162" y="0"/>
                  </a:cxn>
                  <a:cxn ang="0">
                    <a:pos x="128" y="2"/>
                  </a:cxn>
                  <a:cxn ang="0">
                    <a:pos x="98" y="3"/>
                  </a:cxn>
                  <a:cxn ang="0">
                    <a:pos x="70" y="8"/>
                  </a:cxn>
                  <a:cxn ang="0">
                    <a:pos x="46" y="14"/>
                  </a:cxn>
                  <a:cxn ang="0">
                    <a:pos x="27" y="21"/>
                  </a:cxn>
                  <a:cxn ang="0">
                    <a:pos x="12" y="30"/>
                  </a:cxn>
                  <a:cxn ang="0">
                    <a:pos x="3" y="39"/>
                  </a:cxn>
                  <a:cxn ang="0">
                    <a:pos x="0" y="49"/>
                  </a:cxn>
                  <a:cxn ang="0">
                    <a:pos x="0" y="51"/>
                  </a:cxn>
                </a:cxnLst>
                <a:rect l="0" t="0" r="r" b="b"/>
                <a:pathLst>
                  <a:path w="331" h="100">
                    <a:moveTo>
                      <a:pt x="0" y="51"/>
                    </a:moveTo>
                    <a:lnTo>
                      <a:pt x="3" y="61"/>
                    </a:lnTo>
                    <a:lnTo>
                      <a:pt x="12" y="70"/>
                    </a:lnTo>
                    <a:lnTo>
                      <a:pt x="27" y="79"/>
                    </a:lnTo>
                    <a:lnTo>
                      <a:pt x="46" y="86"/>
                    </a:lnTo>
                    <a:lnTo>
                      <a:pt x="70" y="92"/>
                    </a:lnTo>
                    <a:lnTo>
                      <a:pt x="98" y="97"/>
                    </a:lnTo>
                    <a:lnTo>
                      <a:pt x="128" y="98"/>
                    </a:lnTo>
                    <a:lnTo>
                      <a:pt x="162" y="100"/>
                    </a:lnTo>
                    <a:lnTo>
                      <a:pt x="196" y="98"/>
                    </a:lnTo>
                    <a:lnTo>
                      <a:pt x="227" y="95"/>
                    </a:lnTo>
                    <a:lnTo>
                      <a:pt x="255" y="91"/>
                    </a:lnTo>
                    <a:lnTo>
                      <a:pt x="280" y="85"/>
                    </a:lnTo>
                    <a:lnTo>
                      <a:pt x="301" y="78"/>
                    </a:lnTo>
                    <a:lnTo>
                      <a:pt x="317" y="69"/>
                    </a:lnTo>
                    <a:lnTo>
                      <a:pt x="328" y="60"/>
                    </a:lnTo>
                    <a:lnTo>
                      <a:pt x="331" y="51"/>
                    </a:lnTo>
                    <a:lnTo>
                      <a:pt x="331" y="49"/>
                    </a:lnTo>
                    <a:lnTo>
                      <a:pt x="328" y="40"/>
                    </a:lnTo>
                    <a:lnTo>
                      <a:pt x="317" y="32"/>
                    </a:lnTo>
                    <a:lnTo>
                      <a:pt x="301" y="23"/>
                    </a:lnTo>
                    <a:lnTo>
                      <a:pt x="280" y="15"/>
                    </a:lnTo>
                    <a:lnTo>
                      <a:pt x="255" y="9"/>
                    </a:lnTo>
                    <a:lnTo>
                      <a:pt x="227" y="5"/>
                    </a:lnTo>
                    <a:lnTo>
                      <a:pt x="196" y="2"/>
                    </a:lnTo>
                    <a:lnTo>
                      <a:pt x="162" y="0"/>
                    </a:lnTo>
                    <a:lnTo>
                      <a:pt x="128" y="2"/>
                    </a:lnTo>
                    <a:lnTo>
                      <a:pt x="98" y="3"/>
                    </a:lnTo>
                    <a:lnTo>
                      <a:pt x="70" y="8"/>
                    </a:lnTo>
                    <a:lnTo>
                      <a:pt x="46" y="14"/>
                    </a:lnTo>
                    <a:lnTo>
                      <a:pt x="27" y="21"/>
                    </a:lnTo>
                    <a:lnTo>
                      <a:pt x="12" y="30"/>
                    </a:lnTo>
                    <a:lnTo>
                      <a:pt x="3" y="39"/>
                    </a:lnTo>
                    <a:lnTo>
                      <a:pt x="0" y="49"/>
                    </a:lnTo>
                    <a:lnTo>
                      <a:pt x="0" y="51"/>
                    </a:lnTo>
                    <a:close/>
                  </a:path>
                </a:pathLst>
              </a:custGeom>
              <a:solidFill>
                <a:srgbClr val="99E0D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5" name="Freeform 283">
                <a:extLst>
                  <a:ext uri="{FF2B5EF4-FFF2-40B4-BE49-F238E27FC236}">
                    <a16:creationId xmlns:a16="http://schemas.microsoft.com/office/drawing/2014/main" id="{24B14870-54B7-4441-AB4C-3212EA040520}"/>
                  </a:ext>
                </a:extLst>
              </p:cNvPr>
              <p:cNvSpPr>
                <a:spLocks/>
              </p:cNvSpPr>
              <p:nvPr/>
            </p:nvSpPr>
            <p:spPr bwMode="auto">
              <a:xfrm>
                <a:off x="878" y="1384"/>
                <a:ext cx="88" cy="15"/>
              </a:xfrm>
              <a:custGeom>
                <a:avLst/>
                <a:gdLst/>
                <a:ahLst/>
                <a:cxnLst>
                  <a:cxn ang="0">
                    <a:pos x="256" y="0"/>
                  </a:cxn>
                  <a:cxn ang="0">
                    <a:pos x="245" y="2"/>
                  </a:cxn>
                  <a:cxn ang="0">
                    <a:pos x="219" y="8"/>
                  </a:cxn>
                  <a:cxn ang="0">
                    <a:pos x="185" y="14"/>
                  </a:cxn>
                  <a:cxn ang="0">
                    <a:pos x="145" y="21"/>
                  </a:cxn>
                  <a:cxn ang="0">
                    <a:pos x="105" y="28"/>
                  </a:cxn>
                  <a:cxn ang="0">
                    <a:pos x="71" y="34"/>
                  </a:cxn>
                  <a:cxn ang="0">
                    <a:pos x="47" y="39"/>
                  </a:cxn>
                  <a:cxn ang="0">
                    <a:pos x="38" y="40"/>
                  </a:cxn>
                  <a:cxn ang="0">
                    <a:pos x="4" y="17"/>
                  </a:cxn>
                  <a:cxn ang="0">
                    <a:pos x="0" y="22"/>
                  </a:cxn>
                  <a:cxn ang="0">
                    <a:pos x="34" y="46"/>
                  </a:cxn>
                  <a:cxn ang="0">
                    <a:pos x="262" y="5"/>
                  </a:cxn>
                  <a:cxn ang="0">
                    <a:pos x="256" y="0"/>
                  </a:cxn>
                </a:cxnLst>
                <a:rect l="0" t="0" r="r" b="b"/>
                <a:pathLst>
                  <a:path w="262" h="46">
                    <a:moveTo>
                      <a:pt x="256" y="0"/>
                    </a:moveTo>
                    <a:lnTo>
                      <a:pt x="245" y="2"/>
                    </a:lnTo>
                    <a:lnTo>
                      <a:pt x="219" y="8"/>
                    </a:lnTo>
                    <a:lnTo>
                      <a:pt x="185" y="14"/>
                    </a:lnTo>
                    <a:lnTo>
                      <a:pt x="145" y="21"/>
                    </a:lnTo>
                    <a:lnTo>
                      <a:pt x="105" y="28"/>
                    </a:lnTo>
                    <a:lnTo>
                      <a:pt x="71" y="34"/>
                    </a:lnTo>
                    <a:lnTo>
                      <a:pt x="47" y="39"/>
                    </a:lnTo>
                    <a:lnTo>
                      <a:pt x="38" y="40"/>
                    </a:lnTo>
                    <a:lnTo>
                      <a:pt x="4" y="17"/>
                    </a:lnTo>
                    <a:lnTo>
                      <a:pt x="0" y="22"/>
                    </a:lnTo>
                    <a:lnTo>
                      <a:pt x="34" y="46"/>
                    </a:lnTo>
                    <a:lnTo>
                      <a:pt x="262" y="5"/>
                    </a:lnTo>
                    <a:lnTo>
                      <a:pt x="256" y="0"/>
                    </a:lnTo>
                    <a:close/>
                  </a:path>
                </a:pathLst>
              </a:custGeom>
              <a:solidFill>
                <a:srgbClr val="FFBAB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284">
                <a:extLst>
                  <a:ext uri="{FF2B5EF4-FFF2-40B4-BE49-F238E27FC236}">
                    <a16:creationId xmlns:a16="http://schemas.microsoft.com/office/drawing/2014/main" id="{1496F59F-23C9-034F-B8CC-4A3E63CB7B68}"/>
                  </a:ext>
                </a:extLst>
              </p:cNvPr>
              <p:cNvSpPr>
                <a:spLocks/>
              </p:cNvSpPr>
              <p:nvPr/>
            </p:nvSpPr>
            <p:spPr bwMode="auto">
              <a:xfrm>
                <a:off x="880" y="1378"/>
                <a:ext cx="84" cy="19"/>
              </a:xfrm>
              <a:custGeom>
                <a:avLst/>
                <a:gdLst/>
                <a:ahLst/>
                <a:cxnLst>
                  <a:cxn ang="0">
                    <a:pos x="252" y="18"/>
                  </a:cxn>
                  <a:cxn ang="0">
                    <a:pos x="241" y="20"/>
                  </a:cxn>
                  <a:cxn ang="0">
                    <a:pos x="215" y="26"/>
                  </a:cxn>
                  <a:cxn ang="0">
                    <a:pos x="181" y="32"/>
                  </a:cxn>
                  <a:cxn ang="0">
                    <a:pos x="141" y="39"/>
                  </a:cxn>
                  <a:cxn ang="0">
                    <a:pos x="101" y="46"/>
                  </a:cxn>
                  <a:cxn ang="0">
                    <a:pos x="67" y="52"/>
                  </a:cxn>
                  <a:cxn ang="0">
                    <a:pos x="43" y="57"/>
                  </a:cxn>
                  <a:cxn ang="0">
                    <a:pos x="34" y="58"/>
                  </a:cxn>
                  <a:cxn ang="0">
                    <a:pos x="0" y="35"/>
                  </a:cxn>
                  <a:cxn ang="0">
                    <a:pos x="190" y="0"/>
                  </a:cxn>
                  <a:cxn ang="0">
                    <a:pos x="252" y="18"/>
                  </a:cxn>
                </a:cxnLst>
                <a:rect l="0" t="0" r="r" b="b"/>
                <a:pathLst>
                  <a:path w="252" h="58">
                    <a:moveTo>
                      <a:pt x="252" y="18"/>
                    </a:moveTo>
                    <a:lnTo>
                      <a:pt x="241" y="20"/>
                    </a:lnTo>
                    <a:lnTo>
                      <a:pt x="215" y="26"/>
                    </a:lnTo>
                    <a:lnTo>
                      <a:pt x="181" y="32"/>
                    </a:lnTo>
                    <a:lnTo>
                      <a:pt x="141" y="39"/>
                    </a:lnTo>
                    <a:lnTo>
                      <a:pt x="101" y="46"/>
                    </a:lnTo>
                    <a:lnTo>
                      <a:pt x="67" y="52"/>
                    </a:lnTo>
                    <a:lnTo>
                      <a:pt x="43" y="57"/>
                    </a:lnTo>
                    <a:lnTo>
                      <a:pt x="34" y="58"/>
                    </a:lnTo>
                    <a:lnTo>
                      <a:pt x="0" y="35"/>
                    </a:lnTo>
                    <a:lnTo>
                      <a:pt x="190" y="0"/>
                    </a:lnTo>
                    <a:lnTo>
                      <a:pt x="252" y="18"/>
                    </a:lnTo>
                    <a:close/>
                  </a:path>
                </a:pathLst>
              </a:custGeom>
              <a:solidFill>
                <a:srgbClr val="FFBAB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285">
                <a:extLst>
                  <a:ext uri="{FF2B5EF4-FFF2-40B4-BE49-F238E27FC236}">
                    <a16:creationId xmlns:a16="http://schemas.microsoft.com/office/drawing/2014/main" id="{9DE22918-A8C3-F348-A447-183A4ABA8C04}"/>
                  </a:ext>
                </a:extLst>
              </p:cNvPr>
              <p:cNvSpPr>
                <a:spLocks/>
              </p:cNvSpPr>
              <p:nvPr/>
            </p:nvSpPr>
            <p:spPr bwMode="auto">
              <a:xfrm>
                <a:off x="893" y="1383"/>
                <a:ext cx="60" cy="11"/>
              </a:xfrm>
              <a:custGeom>
                <a:avLst/>
                <a:gdLst/>
                <a:ahLst/>
                <a:cxnLst>
                  <a:cxn ang="0">
                    <a:pos x="176" y="0"/>
                  </a:cxn>
                  <a:cxn ang="0">
                    <a:pos x="170" y="0"/>
                  </a:cxn>
                  <a:cxn ang="0">
                    <a:pos x="156" y="3"/>
                  </a:cxn>
                  <a:cxn ang="0">
                    <a:pos x="136" y="5"/>
                  </a:cxn>
                  <a:cxn ang="0">
                    <a:pos x="114" y="8"/>
                  </a:cxn>
                  <a:cxn ang="0">
                    <a:pos x="92" y="11"/>
                  </a:cxn>
                  <a:cxn ang="0">
                    <a:pos x="73" y="12"/>
                  </a:cxn>
                  <a:cxn ang="0">
                    <a:pos x="58" y="15"/>
                  </a:cxn>
                  <a:cxn ang="0">
                    <a:pos x="52" y="15"/>
                  </a:cxn>
                  <a:cxn ang="0">
                    <a:pos x="49" y="17"/>
                  </a:cxn>
                  <a:cxn ang="0">
                    <a:pos x="48" y="17"/>
                  </a:cxn>
                  <a:cxn ang="0">
                    <a:pos x="46" y="18"/>
                  </a:cxn>
                  <a:cxn ang="0">
                    <a:pos x="45" y="20"/>
                  </a:cxn>
                  <a:cxn ang="0">
                    <a:pos x="43" y="21"/>
                  </a:cxn>
                  <a:cxn ang="0">
                    <a:pos x="37" y="23"/>
                  </a:cxn>
                  <a:cxn ang="0">
                    <a:pos x="31" y="23"/>
                  </a:cxn>
                  <a:cxn ang="0">
                    <a:pos x="22" y="24"/>
                  </a:cxn>
                  <a:cxn ang="0">
                    <a:pos x="15" y="25"/>
                  </a:cxn>
                  <a:cxn ang="0">
                    <a:pos x="8" y="25"/>
                  </a:cxn>
                  <a:cxn ang="0">
                    <a:pos x="3" y="25"/>
                  </a:cxn>
                  <a:cxn ang="0">
                    <a:pos x="0" y="25"/>
                  </a:cxn>
                  <a:cxn ang="0">
                    <a:pos x="0" y="25"/>
                  </a:cxn>
                  <a:cxn ang="0">
                    <a:pos x="3" y="28"/>
                  </a:cxn>
                  <a:cxn ang="0">
                    <a:pos x="8" y="31"/>
                  </a:cxn>
                  <a:cxn ang="0">
                    <a:pos x="9" y="33"/>
                  </a:cxn>
                  <a:cxn ang="0">
                    <a:pos x="16" y="33"/>
                  </a:cxn>
                  <a:cxn ang="0">
                    <a:pos x="30" y="31"/>
                  </a:cxn>
                  <a:cxn ang="0">
                    <a:pos x="42" y="28"/>
                  </a:cxn>
                  <a:cxn ang="0">
                    <a:pos x="48" y="25"/>
                  </a:cxn>
                  <a:cxn ang="0">
                    <a:pos x="50" y="23"/>
                  </a:cxn>
                  <a:cxn ang="0">
                    <a:pos x="53" y="21"/>
                  </a:cxn>
                  <a:cxn ang="0">
                    <a:pos x="55" y="20"/>
                  </a:cxn>
                  <a:cxn ang="0">
                    <a:pos x="56" y="20"/>
                  </a:cxn>
                  <a:cxn ang="0">
                    <a:pos x="62" y="20"/>
                  </a:cxn>
                  <a:cxn ang="0">
                    <a:pos x="76" y="18"/>
                  </a:cxn>
                  <a:cxn ang="0">
                    <a:pos x="93" y="15"/>
                  </a:cxn>
                  <a:cxn ang="0">
                    <a:pos x="116" y="12"/>
                  </a:cxn>
                  <a:cxn ang="0">
                    <a:pos x="136" y="9"/>
                  </a:cxn>
                  <a:cxn ang="0">
                    <a:pos x="156" y="8"/>
                  </a:cxn>
                  <a:cxn ang="0">
                    <a:pos x="170" y="5"/>
                  </a:cxn>
                  <a:cxn ang="0">
                    <a:pos x="176" y="5"/>
                  </a:cxn>
                  <a:cxn ang="0">
                    <a:pos x="178" y="5"/>
                  </a:cxn>
                  <a:cxn ang="0">
                    <a:pos x="179" y="2"/>
                  </a:cxn>
                  <a:cxn ang="0">
                    <a:pos x="179" y="0"/>
                  </a:cxn>
                  <a:cxn ang="0">
                    <a:pos x="176" y="0"/>
                  </a:cxn>
                </a:cxnLst>
                <a:rect l="0" t="0" r="r" b="b"/>
                <a:pathLst>
                  <a:path w="179" h="33">
                    <a:moveTo>
                      <a:pt x="176" y="0"/>
                    </a:moveTo>
                    <a:lnTo>
                      <a:pt x="170" y="0"/>
                    </a:lnTo>
                    <a:lnTo>
                      <a:pt x="156" y="3"/>
                    </a:lnTo>
                    <a:lnTo>
                      <a:pt x="136" y="5"/>
                    </a:lnTo>
                    <a:lnTo>
                      <a:pt x="114" y="8"/>
                    </a:lnTo>
                    <a:lnTo>
                      <a:pt x="92" y="11"/>
                    </a:lnTo>
                    <a:lnTo>
                      <a:pt x="73" y="12"/>
                    </a:lnTo>
                    <a:lnTo>
                      <a:pt x="58" y="15"/>
                    </a:lnTo>
                    <a:lnTo>
                      <a:pt x="52" y="15"/>
                    </a:lnTo>
                    <a:lnTo>
                      <a:pt x="49" y="17"/>
                    </a:lnTo>
                    <a:lnTo>
                      <a:pt x="48" y="17"/>
                    </a:lnTo>
                    <a:lnTo>
                      <a:pt x="46" y="18"/>
                    </a:lnTo>
                    <a:lnTo>
                      <a:pt x="45" y="20"/>
                    </a:lnTo>
                    <a:lnTo>
                      <a:pt x="43" y="21"/>
                    </a:lnTo>
                    <a:lnTo>
                      <a:pt x="37" y="23"/>
                    </a:lnTo>
                    <a:lnTo>
                      <a:pt x="31" y="23"/>
                    </a:lnTo>
                    <a:lnTo>
                      <a:pt x="22" y="24"/>
                    </a:lnTo>
                    <a:lnTo>
                      <a:pt x="15" y="25"/>
                    </a:lnTo>
                    <a:lnTo>
                      <a:pt x="8" y="25"/>
                    </a:lnTo>
                    <a:lnTo>
                      <a:pt x="3" y="25"/>
                    </a:lnTo>
                    <a:lnTo>
                      <a:pt x="0" y="25"/>
                    </a:lnTo>
                    <a:lnTo>
                      <a:pt x="0" y="25"/>
                    </a:lnTo>
                    <a:lnTo>
                      <a:pt x="3" y="28"/>
                    </a:lnTo>
                    <a:lnTo>
                      <a:pt x="8" y="31"/>
                    </a:lnTo>
                    <a:lnTo>
                      <a:pt x="9" y="33"/>
                    </a:lnTo>
                    <a:lnTo>
                      <a:pt x="16" y="33"/>
                    </a:lnTo>
                    <a:lnTo>
                      <a:pt x="30" y="31"/>
                    </a:lnTo>
                    <a:lnTo>
                      <a:pt x="42" y="28"/>
                    </a:lnTo>
                    <a:lnTo>
                      <a:pt x="48" y="25"/>
                    </a:lnTo>
                    <a:lnTo>
                      <a:pt x="50" y="23"/>
                    </a:lnTo>
                    <a:lnTo>
                      <a:pt x="53" y="21"/>
                    </a:lnTo>
                    <a:lnTo>
                      <a:pt x="55" y="20"/>
                    </a:lnTo>
                    <a:lnTo>
                      <a:pt x="56" y="20"/>
                    </a:lnTo>
                    <a:lnTo>
                      <a:pt x="62" y="20"/>
                    </a:lnTo>
                    <a:lnTo>
                      <a:pt x="76" y="18"/>
                    </a:lnTo>
                    <a:lnTo>
                      <a:pt x="93" y="15"/>
                    </a:lnTo>
                    <a:lnTo>
                      <a:pt x="116" y="12"/>
                    </a:lnTo>
                    <a:lnTo>
                      <a:pt x="136" y="9"/>
                    </a:lnTo>
                    <a:lnTo>
                      <a:pt x="156" y="8"/>
                    </a:lnTo>
                    <a:lnTo>
                      <a:pt x="170" y="5"/>
                    </a:lnTo>
                    <a:lnTo>
                      <a:pt x="176" y="5"/>
                    </a:lnTo>
                    <a:lnTo>
                      <a:pt x="178" y="5"/>
                    </a:lnTo>
                    <a:lnTo>
                      <a:pt x="179" y="2"/>
                    </a:lnTo>
                    <a:lnTo>
                      <a:pt x="179" y="0"/>
                    </a:lnTo>
                    <a:lnTo>
                      <a:pt x="176"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286">
                <a:extLst>
                  <a:ext uri="{FF2B5EF4-FFF2-40B4-BE49-F238E27FC236}">
                    <a16:creationId xmlns:a16="http://schemas.microsoft.com/office/drawing/2014/main" id="{E47D4241-A180-9F45-BBE9-8AABCA086A4A}"/>
                  </a:ext>
                </a:extLst>
              </p:cNvPr>
              <p:cNvSpPr>
                <a:spLocks/>
              </p:cNvSpPr>
              <p:nvPr/>
            </p:nvSpPr>
            <p:spPr bwMode="auto">
              <a:xfrm>
                <a:off x="886" y="1380"/>
                <a:ext cx="61" cy="11"/>
              </a:xfrm>
              <a:custGeom>
                <a:avLst/>
                <a:gdLst/>
                <a:ahLst/>
                <a:cxnLst>
                  <a:cxn ang="0">
                    <a:pos x="180" y="0"/>
                  </a:cxn>
                  <a:cxn ang="0">
                    <a:pos x="174" y="2"/>
                  </a:cxn>
                  <a:cxn ang="0">
                    <a:pos x="163" y="3"/>
                  </a:cxn>
                  <a:cxn ang="0">
                    <a:pos x="148" y="6"/>
                  </a:cxn>
                  <a:cxn ang="0">
                    <a:pos x="132" y="8"/>
                  </a:cxn>
                  <a:cxn ang="0">
                    <a:pos x="116" y="11"/>
                  </a:cxn>
                  <a:cxn ang="0">
                    <a:pos x="103" y="14"/>
                  </a:cxn>
                  <a:cxn ang="0">
                    <a:pos x="92" y="15"/>
                  </a:cxn>
                  <a:cxn ang="0">
                    <a:pos x="88" y="15"/>
                  </a:cxn>
                  <a:cxn ang="0">
                    <a:pos x="85" y="15"/>
                  </a:cxn>
                  <a:cxn ang="0">
                    <a:pos x="77" y="15"/>
                  </a:cxn>
                  <a:cxn ang="0">
                    <a:pos x="69" y="17"/>
                  </a:cxn>
                  <a:cxn ang="0">
                    <a:pos x="57" y="17"/>
                  </a:cxn>
                  <a:cxn ang="0">
                    <a:pos x="43" y="18"/>
                  </a:cxn>
                  <a:cxn ang="0">
                    <a:pos x="30" y="21"/>
                  </a:cxn>
                  <a:cxn ang="0">
                    <a:pos x="15" y="26"/>
                  </a:cxn>
                  <a:cxn ang="0">
                    <a:pos x="2" y="30"/>
                  </a:cxn>
                  <a:cxn ang="0">
                    <a:pos x="0" y="32"/>
                  </a:cxn>
                  <a:cxn ang="0">
                    <a:pos x="0" y="33"/>
                  </a:cxn>
                  <a:cxn ang="0">
                    <a:pos x="2" y="34"/>
                  </a:cxn>
                  <a:cxn ang="0">
                    <a:pos x="2" y="34"/>
                  </a:cxn>
                  <a:cxn ang="0">
                    <a:pos x="5" y="34"/>
                  </a:cxn>
                  <a:cxn ang="0">
                    <a:pos x="14" y="32"/>
                  </a:cxn>
                  <a:cxn ang="0">
                    <a:pos x="27" y="30"/>
                  </a:cxn>
                  <a:cxn ang="0">
                    <a:pos x="42" y="27"/>
                  </a:cxn>
                  <a:cxn ang="0">
                    <a:pos x="57" y="24"/>
                  </a:cxn>
                  <a:cxn ang="0">
                    <a:pos x="71" y="23"/>
                  </a:cxn>
                  <a:cxn ang="0">
                    <a:pos x="82" y="20"/>
                  </a:cxn>
                  <a:cxn ang="0">
                    <a:pos x="88" y="20"/>
                  </a:cxn>
                  <a:cxn ang="0">
                    <a:pos x="94" y="18"/>
                  </a:cxn>
                  <a:cxn ang="0">
                    <a:pos x="106" y="17"/>
                  </a:cxn>
                  <a:cxn ang="0">
                    <a:pos x="120" y="14"/>
                  </a:cxn>
                  <a:cxn ang="0">
                    <a:pos x="137" y="12"/>
                  </a:cxn>
                  <a:cxn ang="0">
                    <a:pos x="153" y="9"/>
                  </a:cxn>
                  <a:cxn ang="0">
                    <a:pos x="168" y="6"/>
                  </a:cxn>
                  <a:cxn ang="0">
                    <a:pos x="177" y="5"/>
                  </a:cxn>
                  <a:cxn ang="0">
                    <a:pos x="181" y="5"/>
                  </a:cxn>
                  <a:cxn ang="0">
                    <a:pos x="182" y="3"/>
                  </a:cxn>
                  <a:cxn ang="0">
                    <a:pos x="182" y="2"/>
                  </a:cxn>
                  <a:cxn ang="0">
                    <a:pos x="182" y="0"/>
                  </a:cxn>
                  <a:cxn ang="0">
                    <a:pos x="180" y="0"/>
                  </a:cxn>
                </a:cxnLst>
                <a:rect l="0" t="0" r="r" b="b"/>
                <a:pathLst>
                  <a:path w="182" h="34">
                    <a:moveTo>
                      <a:pt x="180" y="0"/>
                    </a:moveTo>
                    <a:lnTo>
                      <a:pt x="174" y="2"/>
                    </a:lnTo>
                    <a:lnTo>
                      <a:pt x="163" y="3"/>
                    </a:lnTo>
                    <a:lnTo>
                      <a:pt x="148" y="6"/>
                    </a:lnTo>
                    <a:lnTo>
                      <a:pt x="132" y="8"/>
                    </a:lnTo>
                    <a:lnTo>
                      <a:pt x="116" y="11"/>
                    </a:lnTo>
                    <a:lnTo>
                      <a:pt x="103" y="14"/>
                    </a:lnTo>
                    <a:lnTo>
                      <a:pt x="92" y="15"/>
                    </a:lnTo>
                    <a:lnTo>
                      <a:pt x="88" y="15"/>
                    </a:lnTo>
                    <a:lnTo>
                      <a:pt x="85" y="15"/>
                    </a:lnTo>
                    <a:lnTo>
                      <a:pt x="77" y="15"/>
                    </a:lnTo>
                    <a:lnTo>
                      <a:pt x="69" y="17"/>
                    </a:lnTo>
                    <a:lnTo>
                      <a:pt x="57" y="17"/>
                    </a:lnTo>
                    <a:lnTo>
                      <a:pt x="43" y="18"/>
                    </a:lnTo>
                    <a:lnTo>
                      <a:pt x="30" y="21"/>
                    </a:lnTo>
                    <a:lnTo>
                      <a:pt x="15" y="26"/>
                    </a:lnTo>
                    <a:lnTo>
                      <a:pt x="2" y="30"/>
                    </a:lnTo>
                    <a:lnTo>
                      <a:pt x="0" y="32"/>
                    </a:lnTo>
                    <a:lnTo>
                      <a:pt x="0" y="33"/>
                    </a:lnTo>
                    <a:lnTo>
                      <a:pt x="2" y="34"/>
                    </a:lnTo>
                    <a:lnTo>
                      <a:pt x="2" y="34"/>
                    </a:lnTo>
                    <a:lnTo>
                      <a:pt x="5" y="34"/>
                    </a:lnTo>
                    <a:lnTo>
                      <a:pt x="14" y="32"/>
                    </a:lnTo>
                    <a:lnTo>
                      <a:pt x="27" y="30"/>
                    </a:lnTo>
                    <a:lnTo>
                      <a:pt x="42" y="27"/>
                    </a:lnTo>
                    <a:lnTo>
                      <a:pt x="57" y="24"/>
                    </a:lnTo>
                    <a:lnTo>
                      <a:pt x="71" y="23"/>
                    </a:lnTo>
                    <a:lnTo>
                      <a:pt x="82" y="20"/>
                    </a:lnTo>
                    <a:lnTo>
                      <a:pt x="88" y="20"/>
                    </a:lnTo>
                    <a:lnTo>
                      <a:pt x="94" y="18"/>
                    </a:lnTo>
                    <a:lnTo>
                      <a:pt x="106" y="17"/>
                    </a:lnTo>
                    <a:lnTo>
                      <a:pt x="120" y="14"/>
                    </a:lnTo>
                    <a:lnTo>
                      <a:pt x="137" y="12"/>
                    </a:lnTo>
                    <a:lnTo>
                      <a:pt x="153" y="9"/>
                    </a:lnTo>
                    <a:lnTo>
                      <a:pt x="168" y="6"/>
                    </a:lnTo>
                    <a:lnTo>
                      <a:pt x="177" y="5"/>
                    </a:lnTo>
                    <a:lnTo>
                      <a:pt x="181" y="5"/>
                    </a:lnTo>
                    <a:lnTo>
                      <a:pt x="182" y="3"/>
                    </a:lnTo>
                    <a:lnTo>
                      <a:pt x="182" y="2"/>
                    </a:lnTo>
                    <a:lnTo>
                      <a:pt x="182" y="0"/>
                    </a:lnTo>
                    <a:lnTo>
                      <a:pt x="18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287">
                <a:extLst>
                  <a:ext uri="{FF2B5EF4-FFF2-40B4-BE49-F238E27FC236}">
                    <a16:creationId xmlns:a16="http://schemas.microsoft.com/office/drawing/2014/main" id="{F6C58F44-9404-BC4B-8008-36F8E9740130}"/>
                  </a:ext>
                </a:extLst>
              </p:cNvPr>
              <p:cNvSpPr>
                <a:spLocks/>
              </p:cNvSpPr>
              <p:nvPr/>
            </p:nvSpPr>
            <p:spPr bwMode="auto">
              <a:xfrm>
                <a:off x="815" y="1284"/>
                <a:ext cx="27" cy="71"/>
              </a:xfrm>
              <a:custGeom>
                <a:avLst/>
                <a:gdLst/>
                <a:ahLst/>
                <a:cxnLst>
                  <a:cxn ang="0">
                    <a:pos x="77" y="212"/>
                  </a:cxn>
                  <a:cxn ang="0">
                    <a:pos x="74" y="192"/>
                  </a:cxn>
                  <a:cxn ang="0">
                    <a:pos x="71" y="169"/>
                  </a:cxn>
                  <a:cxn ang="0">
                    <a:pos x="67" y="142"/>
                  </a:cxn>
                  <a:cxn ang="0">
                    <a:pos x="64" y="118"/>
                  </a:cxn>
                  <a:cxn ang="0">
                    <a:pos x="62" y="114"/>
                  </a:cxn>
                  <a:cxn ang="0">
                    <a:pos x="58" y="109"/>
                  </a:cxn>
                  <a:cxn ang="0">
                    <a:pos x="54" y="106"/>
                  </a:cxn>
                  <a:cxn ang="0">
                    <a:pos x="48" y="106"/>
                  </a:cxn>
                  <a:cxn ang="0">
                    <a:pos x="42" y="109"/>
                  </a:cxn>
                  <a:cxn ang="0">
                    <a:pos x="33" y="111"/>
                  </a:cxn>
                  <a:cxn ang="0">
                    <a:pos x="22" y="109"/>
                  </a:cxn>
                  <a:cxn ang="0">
                    <a:pos x="12" y="100"/>
                  </a:cxn>
                  <a:cxn ang="0">
                    <a:pos x="9" y="97"/>
                  </a:cxn>
                  <a:cxn ang="0">
                    <a:pos x="8" y="94"/>
                  </a:cxn>
                  <a:cxn ang="0">
                    <a:pos x="5" y="94"/>
                  </a:cxn>
                  <a:cxn ang="0">
                    <a:pos x="0" y="94"/>
                  </a:cxn>
                  <a:cxn ang="0">
                    <a:pos x="9" y="89"/>
                  </a:cxn>
                  <a:cxn ang="0">
                    <a:pos x="21" y="87"/>
                  </a:cxn>
                  <a:cxn ang="0">
                    <a:pos x="33" y="87"/>
                  </a:cxn>
                  <a:cxn ang="0">
                    <a:pos x="42" y="90"/>
                  </a:cxn>
                  <a:cxn ang="0">
                    <a:pos x="49" y="94"/>
                  </a:cxn>
                  <a:cxn ang="0">
                    <a:pos x="55" y="99"/>
                  </a:cxn>
                  <a:cxn ang="0">
                    <a:pos x="59" y="105"/>
                  </a:cxn>
                  <a:cxn ang="0">
                    <a:pos x="62" y="109"/>
                  </a:cxn>
                  <a:cxn ang="0">
                    <a:pos x="58" y="75"/>
                  </a:cxn>
                  <a:cxn ang="0">
                    <a:pos x="55" y="47"/>
                  </a:cxn>
                  <a:cxn ang="0">
                    <a:pos x="52" y="26"/>
                  </a:cxn>
                  <a:cxn ang="0">
                    <a:pos x="51" y="13"/>
                  </a:cxn>
                  <a:cxn ang="0">
                    <a:pos x="49" y="7"/>
                  </a:cxn>
                  <a:cxn ang="0">
                    <a:pos x="48" y="5"/>
                  </a:cxn>
                  <a:cxn ang="0">
                    <a:pos x="46" y="5"/>
                  </a:cxn>
                  <a:cxn ang="0">
                    <a:pos x="46" y="7"/>
                  </a:cxn>
                  <a:cxn ang="0">
                    <a:pos x="45" y="8"/>
                  </a:cxn>
                  <a:cxn ang="0">
                    <a:pos x="42" y="13"/>
                  </a:cxn>
                  <a:cxn ang="0">
                    <a:pos x="37" y="16"/>
                  </a:cxn>
                  <a:cxn ang="0">
                    <a:pos x="33" y="19"/>
                  </a:cxn>
                  <a:cxn ang="0">
                    <a:pos x="33" y="17"/>
                  </a:cxn>
                  <a:cxn ang="0">
                    <a:pos x="34" y="13"/>
                  </a:cxn>
                  <a:cxn ang="0">
                    <a:pos x="36" y="7"/>
                  </a:cxn>
                  <a:cxn ang="0">
                    <a:pos x="40" y="4"/>
                  </a:cxn>
                  <a:cxn ang="0">
                    <a:pos x="45" y="4"/>
                  </a:cxn>
                  <a:cxn ang="0">
                    <a:pos x="49" y="5"/>
                  </a:cxn>
                  <a:cxn ang="0">
                    <a:pos x="52" y="7"/>
                  </a:cxn>
                  <a:cxn ang="0">
                    <a:pos x="54" y="8"/>
                  </a:cxn>
                  <a:cxn ang="0">
                    <a:pos x="64" y="0"/>
                  </a:cxn>
                  <a:cxn ang="0">
                    <a:pos x="67" y="1"/>
                  </a:cxn>
                  <a:cxn ang="0">
                    <a:pos x="70" y="5"/>
                  </a:cxn>
                  <a:cxn ang="0">
                    <a:pos x="71" y="11"/>
                  </a:cxn>
                  <a:cxn ang="0">
                    <a:pos x="71" y="17"/>
                  </a:cxn>
                  <a:cxn ang="0">
                    <a:pos x="70" y="16"/>
                  </a:cxn>
                  <a:cxn ang="0">
                    <a:pos x="67" y="13"/>
                  </a:cxn>
                  <a:cxn ang="0">
                    <a:pos x="62" y="11"/>
                  </a:cxn>
                  <a:cxn ang="0">
                    <a:pos x="58" y="10"/>
                  </a:cxn>
                  <a:cxn ang="0">
                    <a:pos x="61" y="34"/>
                  </a:cxn>
                  <a:cxn ang="0">
                    <a:pos x="67" y="92"/>
                  </a:cxn>
                  <a:cxn ang="0">
                    <a:pos x="74" y="160"/>
                  </a:cxn>
                  <a:cxn ang="0">
                    <a:pos x="82" y="213"/>
                  </a:cxn>
                  <a:cxn ang="0">
                    <a:pos x="77" y="212"/>
                  </a:cxn>
                </a:cxnLst>
                <a:rect l="0" t="0" r="r" b="b"/>
                <a:pathLst>
                  <a:path w="82" h="213">
                    <a:moveTo>
                      <a:pt x="77" y="212"/>
                    </a:moveTo>
                    <a:lnTo>
                      <a:pt x="74" y="192"/>
                    </a:lnTo>
                    <a:lnTo>
                      <a:pt x="71" y="169"/>
                    </a:lnTo>
                    <a:lnTo>
                      <a:pt x="67" y="142"/>
                    </a:lnTo>
                    <a:lnTo>
                      <a:pt x="64" y="118"/>
                    </a:lnTo>
                    <a:lnTo>
                      <a:pt x="62" y="114"/>
                    </a:lnTo>
                    <a:lnTo>
                      <a:pt x="58" y="109"/>
                    </a:lnTo>
                    <a:lnTo>
                      <a:pt x="54" y="106"/>
                    </a:lnTo>
                    <a:lnTo>
                      <a:pt x="48" y="106"/>
                    </a:lnTo>
                    <a:lnTo>
                      <a:pt x="42" y="109"/>
                    </a:lnTo>
                    <a:lnTo>
                      <a:pt x="33" y="111"/>
                    </a:lnTo>
                    <a:lnTo>
                      <a:pt x="22" y="109"/>
                    </a:lnTo>
                    <a:lnTo>
                      <a:pt x="12" y="100"/>
                    </a:lnTo>
                    <a:lnTo>
                      <a:pt x="9" y="97"/>
                    </a:lnTo>
                    <a:lnTo>
                      <a:pt x="8" y="94"/>
                    </a:lnTo>
                    <a:lnTo>
                      <a:pt x="5" y="94"/>
                    </a:lnTo>
                    <a:lnTo>
                      <a:pt x="0" y="94"/>
                    </a:lnTo>
                    <a:lnTo>
                      <a:pt x="9" y="89"/>
                    </a:lnTo>
                    <a:lnTo>
                      <a:pt x="21" y="87"/>
                    </a:lnTo>
                    <a:lnTo>
                      <a:pt x="33" y="87"/>
                    </a:lnTo>
                    <a:lnTo>
                      <a:pt x="42" y="90"/>
                    </a:lnTo>
                    <a:lnTo>
                      <a:pt x="49" y="94"/>
                    </a:lnTo>
                    <a:lnTo>
                      <a:pt x="55" y="99"/>
                    </a:lnTo>
                    <a:lnTo>
                      <a:pt x="59" y="105"/>
                    </a:lnTo>
                    <a:lnTo>
                      <a:pt x="62" y="109"/>
                    </a:lnTo>
                    <a:lnTo>
                      <a:pt x="58" y="75"/>
                    </a:lnTo>
                    <a:lnTo>
                      <a:pt x="55" y="47"/>
                    </a:lnTo>
                    <a:lnTo>
                      <a:pt x="52" y="26"/>
                    </a:lnTo>
                    <a:lnTo>
                      <a:pt x="51" y="13"/>
                    </a:lnTo>
                    <a:lnTo>
                      <a:pt x="49" y="7"/>
                    </a:lnTo>
                    <a:lnTo>
                      <a:pt x="48" y="5"/>
                    </a:lnTo>
                    <a:lnTo>
                      <a:pt x="46" y="5"/>
                    </a:lnTo>
                    <a:lnTo>
                      <a:pt x="46" y="7"/>
                    </a:lnTo>
                    <a:lnTo>
                      <a:pt x="45" y="8"/>
                    </a:lnTo>
                    <a:lnTo>
                      <a:pt x="42" y="13"/>
                    </a:lnTo>
                    <a:lnTo>
                      <a:pt x="37" y="16"/>
                    </a:lnTo>
                    <a:lnTo>
                      <a:pt x="33" y="19"/>
                    </a:lnTo>
                    <a:lnTo>
                      <a:pt x="33" y="17"/>
                    </a:lnTo>
                    <a:lnTo>
                      <a:pt x="34" y="13"/>
                    </a:lnTo>
                    <a:lnTo>
                      <a:pt x="36" y="7"/>
                    </a:lnTo>
                    <a:lnTo>
                      <a:pt x="40" y="4"/>
                    </a:lnTo>
                    <a:lnTo>
                      <a:pt x="45" y="4"/>
                    </a:lnTo>
                    <a:lnTo>
                      <a:pt x="49" y="5"/>
                    </a:lnTo>
                    <a:lnTo>
                      <a:pt x="52" y="7"/>
                    </a:lnTo>
                    <a:lnTo>
                      <a:pt x="54" y="8"/>
                    </a:lnTo>
                    <a:lnTo>
                      <a:pt x="64" y="0"/>
                    </a:lnTo>
                    <a:lnTo>
                      <a:pt x="67" y="1"/>
                    </a:lnTo>
                    <a:lnTo>
                      <a:pt x="70" y="5"/>
                    </a:lnTo>
                    <a:lnTo>
                      <a:pt x="71" y="11"/>
                    </a:lnTo>
                    <a:lnTo>
                      <a:pt x="71" y="17"/>
                    </a:lnTo>
                    <a:lnTo>
                      <a:pt x="70" y="16"/>
                    </a:lnTo>
                    <a:lnTo>
                      <a:pt x="67" y="13"/>
                    </a:lnTo>
                    <a:lnTo>
                      <a:pt x="62" y="11"/>
                    </a:lnTo>
                    <a:lnTo>
                      <a:pt x="58" y="10"/>
                    </a:lnTo>
                    <a:lnTo>
                      <a:pt x="61" y="34"/>
                    </a:lnTo>
                    <a:lnTo>
                      <a:pt x="67" y="92"/>
                    </a:lnTo>
                    <a:lnTo>
                      <a:pt x="74" y="160"/>
                    </a:lnTo>
                    <a:lnTo>
                      <a:pt x="82" y="213"/>
                    </a:lnTo>
                    <a:lnTo>
                      <a:pt x="77" y="212"/>
                    </a:lnTo>
                    <a:close/>
                  </a:path>
                </a:pathLst>
              </a:custGeom>
              <a:solidFill>
                <a:srgbClr val="004C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Freeform 288">
                <a:extLst>
                  <a:ext uri="{FF2B5EF4-FFF2-40B4-BE49-F238E27FC236}">
                    <a16:creationId xmlns:a16="http://schemas.microsoft.com/office/drawing/2014/main" id="{AD358546-2EF2-884D-977E-7AE16477FD80}"/>
                  </a:ext>
                </a:extLst>
              </p:cNvPr>
              <p:cNvSpPr>
                <a:spLocks/>
              </p:cNvSpPr>
              <p:nvPr/>
            </p:nvSpPr>
            <p:spPr bwMode="auto">
              <a:xfrm>
                <a:off x="843" y="1295"/>
                <a:ext cx="15" cy="60"/>
              </a:xfrm>
              <a:custGeom>
                <a:avLst/>
                <a:gdLst/>
                <a:ahLst/>
                <a:cxnLst>
                  <a:cxn ang="0">
                    <a:pos x="13" y="28"/>
                  </a:cxn>
                  <a:cxn ang="0">
                    <a:pos x="13" y="20"/>
                  </a:cxn>
                  <a:cxn ang="0">
                    <a:pos x="13" y="12"/>
                  </a:cxn>
                  <a:cxn ang="0">
                    <a:pos x="13" y="3"/>
                  </a:cxn>
                  <a:cxn ang="0">
                    <a:pos x="15" y="0"/>
                  </a:cxn>
                  <a:cxn ang="0">
                    <a:pos x="16" y="0"/>
                  </a:cxn>
                  <a:cxn ang="0">
                    <a:pos x="22" y="1"/>
                  </a:cxn>
                  <a:cxn ang="0">
                    <a:pos x="28" y="4"/>
                  </a:cxn>
                  <a:cxn ang="0">
                    <a:pos x="33" y="7"/>
                  </a:cxn>
                  <a:cxn ang="0">
                    <a:pos x="33" y="12"/>
                  </a:cxn>
                  <a:cxn ang="0">
                    <a:pos x="30" y="16"/>
                  </a:cxn>
                  <a:cxn ang="0">
                    <a:pos x="24" y="22"/>
                  </a:cxn>
                  <a:cxn ang="0">
                    <a:pos x="18" y="29"/>
                  </a:cxn>
                  <a:cxn ang="0">
                    <a:pos x="15" y="38"/>
                  </a:cxn>
                  <a:cxn ang="0">
                    <a:pos x="12" y="47"/>
                  </a:cxn>
                  <a:cxn ang="0">
                    <a:pos x="12" y="53"/>
                  </a:cxn>
                  <a:cxn ang="0">
                    <a:pos x="13" y="58"/>
                  </a:cxn>
                  <a:cxn ang="0">
                    <a:pos x="21" y="58"/>
                  </a:cxn>
                  <a:cxn ang="0">
                    <a:pos x="31" y="59"/>
                  </a:cxn>
                  <a:cxn ang="0">
                    <a:pos x="42" y="68"/>
                  </a:cxn>
                  <a:cxn ang="0">
                    <a:pos x="45" y="92"/>
                  </a:cxn>
                  <a:cxn ang="0">
                    <a:pos x="40" y="86"/>
                  </a:cxn>
                  <a:cxn ang="0">
                    <a:pos x="31" y="81"/>
                  </a:cxn>
                  <a:cxn ang="0">
                    <a:pos x="22" y="77"/>
                  </a:cxn>
                  <a:cxn ang="0">
                    <a:pos x="13" y="77"/>
                  </a:cxn>
                  <a:cxn ang="0">
                    <a:pos x="16" y="84"/>
                  </a:cxn>
                  <a:cxn ang="0">
                    <a:pos x="24" y="93"/>
                  </a:cxn>
                  <a:cxn ang="0">
                    <a:pos x="28" y="102"/>
                  </a:cxn>
                  <a:cxn ang="0">
                    <a:pos x="30" y="111"/>
                  </a:cxn>
                  <a:cxn ang="0">
                    <a:pos x="28" y="121"/>
                  </a:cxn>
                  <a:cxn ang="0">
                    <a:pos x="27" y="133"/>
                  </a:cxn>
                  <a:cxn ang="0">
                    <a:pos x="24" y="145"/>
                  </a:cxn>
                  <a:cxn ang="0">
                    <a:pos x="22" y="151"/>
                  </a:cxn>
                  <a:cxn ang="0">
                    <a:pos x="21" y="153"/>
                  </a:cxn>
                  <a:cxn ang="0">
                    <a:pos x="18" y="151"/>
                  </a:cxn>
                  <a:cxn ang="0">
                    <a:pos x="16" y="148"/>
                  </a:cxn>
                  <a:cxn ang="0">
                    <a:pos x="15" y="147"/>
                  </a:cxn>
                  <a:cxn ang="0">
                    <a:pos x="15" y="181"/>
                  </a:cxn>
                  <a:cxn ang="0">
                    <a:pos x="11" y="182"/>
                  </a:cxn>
                  <a:cxn ang="0">
                    <a:pos x="11" y="142"/>
                  </a:cxn>
                  <a:cxn ang="0">
                    <a:pos x="8" y="138"/>
                  </a:cxn>
                  <a:cxn ang="0">
                    <a:pos x="2" y="124"/>
                  </a:cxn>
                  <a:cxn ang="0">
                    <a:pos x="0" y="104"/>
                  </a:cxn>
                  <a:cxn ang="0">
                    <a:pos x="6" y="77"/>
                  </a:cxn>
                  <a:cxn ang="0">
                    <a:pos x="8" y="63"/>
                  </a:cxn>
                  <a:cxn ang="0">
                    <a:pos x="8" y="50"/>
                  </a:cxn>
                  <a:cxn ang="0">
                    <a:pos x="11" y="37"/>
                  </a:cxn>
                  <a:cxn ang="0">
                    <a:pos x="13" y="28"/>
                  </a:cxn>
                </a:cxnLst>
                <a:rect l="0" t="0" r="r" b="b"/>
                <a:pathLst>
                  <a:path w="45" h="182">
                    <a:moveTo>
                      <a:pt x="13" y="28"/>
                    </a:moveTo>
                    <a:lnTo>
                      <a:pt x="13" y="20"/>
                    </a:lnTo>
                    <a:lnTo>
                      <a:pt x="13" y="12"/>
                    </a:lnTo>
                    <a:lnTo>
                      <a:pt x="13" y="3"/>
                    </a:lnTo>
                    <a:lnTo>
                      <a:pt x="15" y="0"/>
                    </a:lnTo>
                    <a:lnTo>
                      <a:pt x="16" y="0"/>
                    </a:lnTo>
                    <a:lnTo>
                      <a:pt x="22" y="1"/>
                    </a:lnTo>
                    <a:lnTo>
                      <a:pt x="28" y="4"/>
                    </a:lnTo>
                    <a:lnTo>
                      <a:pt x="33" y="7"/>
                    </a:lnTo>
                    <a:lnTo>
                      <a:pt x="33" y="12"/>
                    </a:lnTo>
                    <a:lnTo>
                      <a:pt x="30" y="16"/>
                    </a:lnTo>
                    <a:lnTo>
                      <a:pt x="24" y="22"/>
                    </a:lnTo>
                    <a:lnTo>
                      <a:pt x="18" y="29"/>
                    </a:lnTo>
                    <a:lnTo>
                      <a:pt x="15" y="38"/>
                    </a:lnTo>
                    <a:lnTo>
                      <a:pt x="12" y="47"/>
                    </a:lnTo>
                    <a:lnTo>
                      <a:pt x="12" y="53"/>
                    </a:lnTo>
                    <a:lnTo>
                      <a:pt x="13" y="58"/>
                    </a:lnTo>
                    <a:lnTo>
                      <a:pt x="21" y="58"/>
                    </a:lnTo>
                    <a:lnTo>
                      <a:pt x="31" y="59"/>
                    </a:lnTo>
                    <a:lnTo>
                      <a:pt x="42" y="68"/>
                    </a:lnTo>
                    <a:lnTo>
                      <a:pt x="45" y="92"/>
                    </a:lnTo>
                    <a:lnTo>
                      <a:pt x="40" y="86"/>
                    </a:lnTo>
                    <a:lnTo>
                      <a:pt x="31" y="81"/>
                    </a:lnTo>
                    <a:lnTo>
                      <a:pt x="22" y="77"/>
                    </a:lnTo>
                    <a:lnTo>
                      <a:pt x="13" y="77"/>
                    </a:lnTo>
                    <a:lnTo>
                      <a:pt x="16" y="84"/>
                    </a:lnTo>
                    <a:lnTo>
                      <a:pt x="24" y="93"/>
                    </a:lnTo>
                    <a:lnTo>
                      <a:pt x="28" y="102"/>
                    </a:lnTo>
                    <a:lnTo>
                      <a:pt x="30" y="111"/>
                    </a:lnTo>
                    <a:lnTo>
                      <a:pt x="28" y="121"/>
                    </a:lnTo>
                    <a:lnTo>
                      <a:pt x="27" y="133"/>
                    </a:lnTo>
                    <a:lnTo>
                      <a:pt x="24" y="145"/>
                    </a:lnTo>
                    <a:lnTo>
                      <a:pt x="22" y="151"/>
                    </a:lnTo>
                    <a:lnTo>
                      <a:pt x="21" y="153"/>
                    </a:lnTo>
                    <a:lnTo>
                      <a:pt x="18" y="151"/>
                    </a:lnTo>
                    <a:lnTo>
                      <a:pt x="16" y="148"/>
                    </a:lnTo>
                    <a:lnTo>
                      <a:pt x="15" y="147"/>
                    </a:lnTo>
                    <a:lnTo>
                      <a:pt x="15" y="181"/>
                    </a:lnTo>
                    <a:lnTo>
                      <a:pt x="11" y="182"/>
                    </a:lnTo>
                    <a:lnTo>
                      <a:pt x="11" y="142"/>
                    </a:lnTo>
                    <a:lnTo>
                      <a:pt x="8" y="138"/>
                    </a:lnTo>
                    <a:lnTo>
                      <a:pt x="2" y="124"/>
                    </a:lnTo>
                    <a:lnTo>
                      <a:pt x="0" y="104"/>
                    </a:lnTo>
                    <a:lnTo>
                      <a:pt x="6" y="77"/>
                    </a:lnTo>
                    <a:lnTo>
                      <a:pt x="8" y="63"/>
                    </a:lnTo>
                    <a:lnTo>
                      <a:pt x="8" y="50"/>
                    </a:lnTo>
                    <a:lnTo>
                      <a:pt x="11" y="37"/>
                    </a:lnTo>
                    <a:lnTo>
                      <a:pt x="13" y="28"/>
                    </a:lnTo>
                    <a:close/>
                  </a:path>
                </a:pathLst>
              </a:custGeom>
              <a:solidFill>
                <a:srgbClr val="004C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Freeform 289">
                <a:extLst>
                  <a:ext uri="{FF2B5EF4-FFF2-40B4-BE49-F238E27FC236}">
                    <a16:creationId xmlns:a16="http://schemas.microsoft.com/office/drawing/2014/main" id="{08493237-36B9-1745-8FCA-0469D806BFE9}"/>
                  </a:ext>
                </a:extLst>
              </p:cNvPr>
              <p:cNvSpPr>
                <a:spLocks/>
              </p:cNvSpPr>
              <p:nvPr/>
            </p:nvSpPr>
            <p:spPr bwMode="auto">
              <a:xfrm>
                <a:off x="822" y="1267"/>
                <a:ext cx="22" cy="20"/>
              </a:xfrm>
              <a:custGeom>
                <a:avLst/>
                <a:gdLst/>
                <a:ahLst/>
                <a:cxnLst>
                  <a:cxn ang="0">
                    <a:pos x="18" y="56"/>
                  </a:cxn>
                  <a:cxn ang="0">
                    <a:pos x="23" y="56"/>
                  </a:cxn>
                  <a:cxn ang="0">
                    <a:pos x="27" y="57"/>
                  </a:cxn>
                  <a:cxn ang="0">
                    <a:pos x="30" y="59"/>
                  </a:cxn>
                  <a:cxn ang="0">
                    <a:pos x="32" y="60"/>
                  </a:cxn>
                  <a:cxn ang="0">
                    <a:pos x="42" y="52"/>
                  </a:cxn>
                  <a:cxn ang="0">
                    <a:pos x="49" y="46"/>
                  </a:cxn>
                  <a:cxn ang="0">
                    <a:pos x="58" y="38"/>
                  </a:cxn>
                  <a:cxn ang="0">
                    <a:pos x="64" y="29"/>
                  </a:cxn>
                  <a:cxn ang="0">
                    <a:pos x="64" y="17"/>
                  </a:cxn>
                  <a:cxn ang="0">
                    <a:pos x="60" y="10"/>
                  </a:cxn>
                  <a:cxn ang="0">
                    <a:pos x="52" y="6"/>
                  </a:cxn>
                  <a:cxn ang="0">
                    <a:pos x="46" y="3"/>
                  </a:cxn>
                  <a:cxn ang="0">
                    <a:pos x="43" y="0"/>
                  </a:cxn>
                  <a:cxn ang="0">
                    <a:pos x="40" y="4"/>
                  </a:cxn>
                  <a:cxn ang="0">
                    <a:pos x="39" y="7"/>
                  </a:cxn>
                  <a:cxn ang="0">
                    <a:pos x="37" y="10"/>
                  </a:cxn>
                  <a:cxn ang="0">
                    <a:pos x="36" y="13"/>
                  </a:cxn>
                  <a:cxn ang="0">
                    <a:pos x="32" y="8"/>
                  </a:cxn>
                  <a:cxn ang="0">
                    <a:pos x="29" y="4"/>
                  </a:cxn>
                  <a:cxn ang="0">
                    <a:pos x="24" y="3"/>
                  </a:cxn>
                  <a:cxn ang="0">
                    <a:pos x="21" y="1"/>
                  </a:cxn>
                  <a:cxn ang="0">
                    <a:pos x="20" y="3"/>
                  </a:cxn>
                  <a:cxn ang="0">
                    <a:pos x="20" y="6"/>
                  </a:cxn>
                  <a:cxn ang="0">
                    <a:pos x="18" y="8"/>
                  </a:cxn>
                  <a:cxn ang="0">
                    <a:pos x="18" y="10"/>
                  </a:cxn>
                  <a:cxn ang="0">
                    <a:pos x="17" y="10"/>
                  </a:cxn>
                  <a:cxn ang="0">
                    <a:pos x="12" y="7"/>
                  </a:cxn>
                  <a:cxn ang="0">
                    <a:pos x="6" y="6"/>
                  </a:cxn>
                  <a:cxn ang="0">
                    <a:pos x="2" y="4"/>
                  </a:cxn>
                  <a:cxn ang="0">
                    <a:pos x="0" y="13"/>
                  </a:cxn>
                  <a:cxn ang="0">
                    <a:pos x="0" y="29"/>
                  </a:cxn>
                  <a:cxn ang="0">
                    <a:pos x="5" y="46"/>
                  </a:cxn>
                  <a:cxn ang="0">
                    <a:pos x="18" y="56"/>
                  </a:cxn>
                </a:cxnLst>
                <a:rect l="0" t="0" r="r" b="b"/>
                <a:pathLst>
                  <a:path w="64" h="60">
                    <a:moveTo>
                      <a:pt x="18" y="56"/>
                    </a:moveTo>
                    <a:lnTo>
                      <a:pt x="23" y="56"/>
                    </a:lnTo>
                    <a:lnTo>
                      <a:pt x="27" y="57"/>
                    </a:lnTo>
                    <a:lnTo>
                      <a:pt x="30" y="59"/>
                    </a:lnTo>
                    <a:lnTo>
                      <a:pt x="32" y="60"/>
                    </a:lnTo>
                    <a:lnTo>
                      <a:pt x="42" y="52"/>
                    </a:lnTo>
                    <a:lnTo>
                      <a:pt x="49" y="46"/>
                    </a:lnTo>
                    <a:lnTo>
                      <a:pt x="58" y="38"/>
                    </a:lnTo>
                    <a:lnTo>
                      <a:pt x="64" y="29"/>
                    </a:lnTo>
                    <a:lnTo>
                      <a:pt x="64" y="17"/>
                    </a:lnTo>
                    <a:lnTo>
                      <a:pt x="60" y="10"/>
                    </a:lnTo>
                    <a:lnTo>
                      <a:pt x="52" y="6"/>
                    </a:lnTo>
                    <a:lnTo>
                      <a:pt x="46" y="3"/>
                    </a:lnTo>
                    <a:lnTo>
                      <a:pt x="43" y="0"/>
                    </a:lnTo>
                    <a:lnTo>
                      <a:pt x="40" y="4"/>
                    </a:lnTo>
                    <a:lnTo>
                      <a:pt x="39" y="7"/>
                    </a:lnTo>
                    <a:lnTo>
                      <a:pt x="37" y="10"/>
                    </a:lnTo>
                    <a:lnTo>
                      <a:pt x="36" y="13"/>
                    </a:lnTo>
                    <a:lnTo>
                      <a:pt x="32" y="8"/>
                    </a:lnTo>
                    <a:lnTo>
                      <a:pt x="29" y="4"/>
                    </a:lnTo>
                    <a:lnTo>
                      <a:pt x="24" y="3"/>
                    </a:lnTo>
                    <a:lnTo>
                      <a:pt x="21" y="1"/>
                    </a:lnTo>
                    <a:lnTo>
                      <a:pt x="20" y="3"/>
                    </a:lnTo>
                    <a:lnTo>
                      <a:pt x="20" y="6"/>
                    </a:lnTo>
                    <a:lnTo>
                      <a:pt x="18" y="8"/>
                    </a:lnTo>
                    <a:lnTo>
                      <a:pt x="18" y="10"/>
                    </a:lnTo>
                    <a:lnTo>
                      <a:pt x="17" y="10"/>
                    </a:lnTo>
                    <a:lnTo>
                      <a:pt x="12" y="7"/>
                    </a:lnTo>
                    <a:lnTo>
                      <a:pt x="6" y="6"/>
                    </a:lnTo>
                    <a:lnTo>
                      <a:pt x="2" y="4"/>
                    </a:lnTo>
                    <a:lnTo>
                      <a:pt x="0" y="13"/>
                    </a:lnTo>
                    <a:lnTo>
                      <a:pt x="0" y="29"/>
                    </a:lnTo>
                    <a:lnTo>
                      <a:pt x="5" y="46"/>
                    </a:lnTo>
                    <a:lnTo>
                      <a:pt x="18" y="56"/>
                    </a:lnTo>
                    <a:close/>
                  </a:path>
                </a:pathLst>
              </a:custGeom>
              <a:solidFill>
                <a:srgbClr val="B2001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2" name="Freeform 290">
                <a:extLst>
                  <a:ext uri="{FF2B5EF4-FFF2-40B4-BE49-F238E27FC236}">
                    <a16:creationId xmlns:a16="http://schemas.microsoft.com/office/drawing/2014/main" id="{BD054D25-A4AD-6241-89A3-26473D13BC32}"/>
                  </a:ext>
                </a:extLst>
              </p:cNvPr>
              <p:cNvSpPr>
                <a:spLocks/>
              </p:cNvSpPr>
              <p:nvPr/>
            </p:nvSpPr>
            <p:spPr bwMode="auto">
              <a:xfrm>
                <a:off x="844" y="1276"/>
                <a:ext cx="22" cy="21"/>
              </a:xfrm>
              <a:custGeom>
                <a:avLst/>
                <a:gdLst/>
                <a:ahLst/>
                <a:cxnLst>
                  <a:cxn ang="0">
                    <a:pos x="30" y="64"/>
                  </a:cxn>
                  <a:cxn ang="0">
                    <a:pos x="25" y="61"/>
                  </a:cxn>
                  <a:cxn ang="0">
                    <a:pos x="19" y="58"/>
                  </a:cxn>
                  <a:cxn ang="0">
                    <a:pos x="13" y="57"/>
                  </a:cxn>
                  <a:cxn ang="0">
                    <a:pos x="12" y="57"/>
                  </a:cxn>
                  <a:cxn ang="0">
                    <a:pos x="12" y="48"/>
                  </a:cxn>
                  <a:cxn ang="0">
                    <a:pos x="10" y="37"/>
                  </a:cxn>
                  <a:cxn ang="0">
                    <a:pos x="9" y="27"/>
                  </a:cxn>
                  <a:cxn ang="0">
                    <a:pos x="3" y="20"/>
                  </a:cxn>
                  <a:cxn ang="0">
                    <a:pos x="0" y="17"/>
                  </a:cxn>
                  <a:cxn ang="0">
                    <a:pos x="5" y="15"/>
                  </a:cxn>
                  <a:cxn ang="0">
                    <a:pos x="12" y="17"/>
                  </a:cxn>
                  <a:cxn ang="0">
                    <a:pos x="19" y="21"/>
                  </a:cxn>
                  <a:cxn ang="0">
                    <a:pos x="24" y="15"/>
                  </a:cxn>
                  <a:cxn ang="0">
                    <a:pos x="28" y="12"/>
                  </a:cxn>
                  <a:cxn ang="0">
                    <a:pos x="31" y="9"/>
                  </a:cxn>
                  <a:cxn ang="0">
                    <a:pos x="36" y="8"/>
                  </a:cxn>
                  <a:cxn ang="0">
                    <a:pos x="39" y="5"/>
                  </a:cxn>
                  <a:cxn ang="0">
                    <a:pos x="42" y="3"/>
                  </a:cxn>
                  <a:cxn ang="0">
                    <a:pos x="42" y="0"/>
                  </a:cxn>
                  <a:cxn ang="0">
                    <a:pos x="42" y="0"/>
                  </a:cxn>
                  <a:cxn ang="0">
                    <a:pos x="43" y="2"/>
                  </a:cxn>
                  <a:cxn ang="0">
                    <a:pos x="47" y="6"/>
                  </a:cxn>
                  <a:cxn ang="0">
                    <a:pos x="50" y="12"/>
                  </a:cxn>
                  <a:cxn ang="0">
                    <a:pos x="50" y="20"/>
                  </a:cxn>
                  <a:cxn ang="0">
                    <a:pos x="55" y="18"/>
                  </a:cxn>
                  <a:cxn ang="0">
                    <a:pos x="59" y="15"/>
                  </a:cxn>
                  <a:cxn ang="0">
                    <a:pos x="62" y="14"/>
                  </a:cxn>
                  <a:cxn ang="0">
                    <a:pos x="67" y="14"/>
                  </a:cxn>
                  <a:cxn ang="0">
                    <a:pos x="67" y="17"/>
                  </a:cxn>
                  <a:cxn ang="0">
                    <a:pos x="65" y="21"/>
                  </a:cxn>
                  <a:cxn ang="0">
                    <a:pos x="64" y="26"/>
                  </a:cxn>
                  <a:cxn ang="0">
                    <a:pos x="64" y="30"/>
                  </a:cxn>
                  <a:cxn ang="0">
                    <a:pos x="61" y="36"/>
                  </a:cxn>
                  <a:cxn ang="0">
                    <a:pos x="52" y="46"/>
                  </a:cxn>
                  <a:cxn ang="0">
                    <a:pos x="40" y="57"/>
                  </a:cxn>
                  <a:cxn ang="0">
                    <a:pos x="30" y="64"/>
                  </a:cxn>
                </a:cxnLst>
                <a:rect l="0" t="0" r="r" b="b"/>
                <a:pathLst>
                  <a:path w="67" h="64">
                    <a:moveTo>
                      <a:pt x="30" y="64"/>
                    </a:moveTo>
                    <a:lnTo>
                      <a:pt x="25" y="61"/>
                    </a:lnTo>
                    <a:lnTo>
                      <a:pt x="19" y="58"/>
                    </a:lnTo>
                    <a:lnTo>
                      <a:pt x="13" y="57"/>
                    </a:lnTo>
                    <a:lnTo>
                      <a:pt x="12" y="57"/>
                    </a:lnTo>
                    <a:lnTo>
                      <a:pt x="12" y="48"/>
                    </a:lnTo>
                    <a:lnTo>
                      <a:pt x="10" y="37"/>
                    </a:lnTo>
                    <a:lnTo>
                      <a:pt x="9" y="27"/>
                    </a:lnTo>
                    <a:lnTo>
                      <a:pt x="3" y="20"/>
                    </a:lnTo>
                    <a:lnTo>
                      <a:pt x="0" y="17"/>
                    </a:lnTo>
                    <a:lnTo>
                      <a:pt x="5" y="15"/>
                    </a:lnTo>
                    <a:lnTo>
                      <a:pt x="12" y="17"/>
                    </a:lnTo>
                    <a:lnTo>
                      <a:pt x="19" y="21"/>
                    </a:lnTo>
                    <a:lnTo>
                      <a:pt x="24" y="15"/>
                    </a:lnTo>
                    <a:lnTo>
                      <a:pt x="28" y="12"/>
                    </a:lnTo>
                    <a:lnTo>
                      <a:pt x="31" y="9"/>
                    </a:lnTo>
                    <a:lnTo>
                      <a:pt x="36" y="8"/>
                    </a:lnTo>
                    <a:lnTo>
                      <a:pt x="39" y="5"/>
                    </a:lnTo>
                    <a:lnTo>
                      <a:pt x="42" y="3"/>
                    </a:lnTo>
                    <a:lnTo>
                      <a:pt x="42" y="0"/>
                    </a:lnTo>
                    <a:lnTo>
                      <a:pt x="42" y="0"/>
                    </a:lnTo>
                    <a:lnTo>
                      <a:pt x="43" y="2"/>
                    </a:lnTo>
                    <a:lnTo>
                      <a:pt x="47" y="6"/>
                    </a:lnTo>
                    <a:lnTo>
                      <a:pt x="50" y="12"/>
                    </a:lnTo>
                    <a:lnTo>
                      <a:pt x="50" y="20"/>
                    </a:lnTo>
                    <a:lnTo>
                      <a:pt x="55" y="18"/>
                    </a:lnTo>
                    <a:lnTo>
                      <a:pt x="59" y="15"/>
                    </a:lnTo>
                    <a:lnTo>
                      <a:pt x="62" y="14"/>
                    </a:lnTo>
                    <a:lnTo>
                      <a:pt x="67" y="14"/>
                    </a:lnTo>
                    <a:lnTo>
                      <a:pt x="67" y="17"/>
                    </a:lnTo>
                    <a:lnTo>
                      <a:pt x="65" y="21"/>
                    </a:lnTo>
                    <a:lnTo>
                      <a:pt x="64" y="26"/>
                    </a:lnTo>
                    <a:lnTo>
                      <a:pt x="64" y="30"/>
                    </a:lnTo>
                    <a:lnTo>
                      <a:pt x="61" y="36"/>
                    </a:lnTo>
                    <a:lnTo>
                      <a:pt x="52" y="46"/>
                    </a:lnTo>
                    <a:lnTo>
                      <a:pt x="40" y="57"/>
                    </a:lnTo>
                    <a:lnTo>
                      <a:pt x="30" y="64"/>
                    </a:lnTo>
                    <a:close/>
                  </a:path>
                </a:pathLst>
              </a:custGeom>
              <a:solidFill>
                <a:srgbClr val="B2001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3" name="Freeform 291">
                <a:extLst>
                  <a:ext uri="{FF2B5EF4-FFF2-40B4-BE49-F238E27FC236}">
                    <a16:creationId xmlns:a16="http://schemas.microsoft.com/office/drawing/2014/main" id="{1EEFC387-F181-3A4E-A911-731BEB8A9C32}"/>
                  </a:ext>
                </a:extLst>
              </p:cNvPr>
              <p:cNvSpPr>
                <a:spLocks/>
              </p:cNvSpPr>
              <p:nvPr/>
            </p:nvSpPr>
            <p:spPr bwMode="auto">
              <a:xfrm>
                <a:off x="842" y="1357"/>
                <a:ext cx="6" cy="46"/>
              </a:xfrm>
              <a:custGeom>
                <a:avLst/>
                <a:gdLst/>
                <a:ahLst/>
                <a:cxnLst>
                  <a:cxn ang="0">
                    <a:pos x="12" y="0"/>
                  </a:cxn>
                  <a:cxn ang="0">
                    <a:pos x="10" y="16"/>
                  </a:cxn>
                  <a:cxn ang="0">
                    <a:pos x="9" y="46"/>
                  </a:cxn>
                  <a:cxn ang="0">
                    <a:pos x="4" y="86"/>
                  </a:cxn>
                  <a:cxn ang="0">
                    <a:pos x="0" y="136"/>
                  </a:cxn>
                  <a:cxn ang="0">
                    <a:pos x="4" y="138"/>
                  </a:cxn>
                  <a:cxn ang="0">
                    <a:pos x="6" y="118"/>
                  </a:cxn>
                  <a:cxn ang="0">
                    <a:pos x="10" y="74"/>
                  </a:cxn>
                  <a:cxn ang="0">
                    <a:pos x="14" y="26"/>
                  </a:cxn>
                  <a:cxn ang="0">
                    <a:pos x="16" y="0"/>
                  </a:cxn>
                  <a:cxn ang="0">
                    <a:pos x="12" y="0"/>
                  </a:cxn>
                </a:cxnLst>
                <a:rect l="0" t="0" r="r" b="b"/>
                <a:pathLst>
                  <a:path w="16" h="138">
                    <a:moveTo>
                      <a:pt x="12" y="0"/>
                    </a:moveTo>
                    <a:lnTo>
                      <a:pt x="10" y="16"/>
                    </a:lnTo>
                    <a:lnTo>
                      <a:pt x="9" y="46"/>
                    </a:lnTo>
                    <a:lnTo>
                      <a:pt x="4" y="86"/>
                    </a:lnTo>
                    <a:lnTo>
                      <a:pt x="0" y="136"/>
                    </a:lnTo>
                    <a:lnTo>
                      <a:pt x="4" y="138"/>
                    </a:lnTo>
                    <a:lnTo>
                      <a:pt x="6" y="118"/>
                    </a:lnTo>
                    <a:lnTo>
                      <a:pt x="10" y="74"/>
                    </a:lnTo>
                    <a:lnTo>
                      <a:pt x="14" y="26"/>
                    </a:lnTo>
                    <a:lnTo>
                      <a:pt x="16" y="0"/>
                    </a:lnTo>
                    <a:lnTo>
                      <a:pt x="12" y="0"/>
                    </a:lnTo>
                    <a:close/>
                  </a:path>
                </a:pathLst>
              </a:custGeom>
              <a:solidFill>
                <a:srgbClr val="0066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4" name="Freeform 292">
                <a:extLst>
                  <a:ext uri="{FF2B5EF4-FFF2-40B4-BE49-F238E27FC236}">
                    <a16:creationId xmlns:a16="http://schemas.microsoft.com/office/drawing/2014/main" id="{7EE510E0-E268-584D-A3AC-0C52DE6EDA9B}"/>
                  </a:ext>
                </a:extLst>
              </p:cNvPr>
              <p:cNvSpPr>
                <a:spLocks/>
              </p:cNvSpPr>
              <p:nvPr/>
            </p:nvSpPr>
            <p:spPr bwMode="auto">
              <a:xfrm>
                <a:off x="841" y="1357"/>
                <a:ext cx="9" cy="46"/>
              </a:xfrm>
              <a:custGeom>
                <a:avLst/>
                <a:gdLst/>
                <a:ahLst/>
                <a:cxnLst>
                  <a:cxn ang="0">
                    <a:pos x="0" y="0"/>
                  </a:cxn>
                  <a:cxn ang="0">
                    <a:pos x="3" y="22"/>
                  </a:cxn>
                  <a:cxn ang="0">
                    <a:pos x="10" y="58"/>
                  </a:cxn>
                  <a:cxn ang="0">
                    <a:pos x="16" y="92"/>
                  </a:cxn>
                  <a:cxn ang="0">
                    <a:pos x="19" y="114"/>
                  </a:cxn>
                  <a:cxn ang="0">
                    <a:pos x="19" y="122"/>
                  </a:cxn>
                  <a:cxn ang="0">
                    <a:pos x="20" y="129"/>
                  </a:cxn>
                  <a:cxn ang="0">
                    <a:pos x="20" y="135"/>
                  </a:cxn>
                  <a:cxn ang="0">
                    <a:pos x="20" y="137"/>
                  </a:cxn>
                  <a:cxn ang="0">
                    <a:pos x="25" y="137"/>
                  </a:cxn>
                  <a:cxn ang="0">
                    <a:pos x="25" y="134"/>
                  </a:cxn>
                  <a:cxn ang="0">
                    <a:pos x="25" y="123"/>
                  </a:cxn>
                  <a:cxn ang="0">
                    <a:pos x="23" y="111"/>
                  </a:cxn>
                  <a:cxn ang="0">
                    <a:pos x="22" y="97"/>
                  </a:cxn>
                  <a:cxn ang="0">
                    <a:pos x="19" y="76"/>
                  </a:cxn>
                  <a:cxn ang="0">
                    <a:pos x="13" y="48"/>
                  </a:cxn>
                  <a:cxn ang="0">
                    <a:pos x="7" y="21"/>
                  </a:cxn>
                  <a:cxn ang="0">
                    <a:pos x="4" y="0"/>
                  </a:cxn>
                  <a:cxn ang="0">
                    <a:pos x="0" y="0"/>
                  </a:cxn>
                </a:cxnLst>
                <a:rect l="0" t="0" r="r" b="b"/>
                <a:pathLst>
                  <a:path w="25" h="137">
                    <a:moveTo>
                      <a:pt x="0" y="0"/>
                    </a:moveTo>
                    <a:lnTo>
                      <a:pt x="3" y="22"/>
                    </a:lnTo>
                    <a:lnTo>
                      <a:pt x="10" y="58"/>
                    </a:lnTo>
                    <a:lnTo>
                      <a:pt x="16" y="92"/>
                    </a:lnTo>
                    <a:lnTo>
                      <a:pt x="19" y="114"/>
                    </a:lnTo>
                    <a:lnTo>
                      <a:pt x="19" y="122"/>
                    </a:lnTo>
                    <a:lnTo>
                      <a:pt x="20" y="129"/>
                    </a:lnTo>
                    <a:lnTo>
                      <a:pt x="20" y="135"/>
                    </a:lnTo>
                    <a:lnTo>
                      <a:pt x="20" y="137"/>
                    </a:lnTo>
                    <a:lnTo>
                      <a:pt x="25" y="137"/>
                    </a:lnTo>
                    <a:lnTo>
                      <a:pt x="25" y="134"/>
                    </a:lnTo>
                    <a:lnTo>
                      <a:pt x="25" y="123"/>
                    </a:lnTo>
                    <a:lnTo>
                      <a:pt x="23" y="111"/>
                    </a:lnTo>
                    <a:lnTo>
                      <a:pt x="22" y="97"/>
                    </a:lnTo>
                    <a:lnTo>
                      <a:pt x="19" y="76"/>
                    </a:lnTo>
                    <a:lnTo>
                      <a:pt x="13" y="48"/>
                    </a:lnTo>
                    <a:lnTo>
                      <a:pt x="7" y="21"/>
                    </a:lnTo>
                    <a:lnTo>
                      <a:pt x="4" y="0"/>
                    </a:lnTo>
                    <a:lnTo>
                      <a:pt x="0" y="0"/>
                    </a:lnTo>
                    <a:close/>
                  </a:path>
                </a:pathLst>
              </a:custGeom>
              <a:solidFill>
                <a:srgbClr val="0066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5" name="Freeform 293">
                <a:extLst>
                  <a:ext uri="{FF2B5EF4-FFF2-40B4-BE49-F238E27FC236}">
                    <a16:creationId xmlns:a16="http://schemas.microsoft.com/office/drawing/2014/main" id="{D71C0E8E-BAD1-EE44-9F62-572F2E0936F3}"/>
                  </a:ext>
                </a:extLst>
              </p:cNvPr>
              <p:cNvSpPr>
                <a:spLocks/>
              </p:cNvSpPr>
              <p:nvPr/>
            </p:nvSpPr>
            <p:spPr bwMode="auto">
              <a:xfrm>
                <a:off x="834" y="1352"/>
                <a:ext cx="21" cy="85"/>
              </a:xfrm>
              <a:custGeom>
                <a:avLst/>
                <a:gdLst/>
                <a:ahLst/>
                <a:cxnLst>
                  <a:cxn ang="0">
                    <a:pos x="31" y="12"/>
                  </a:cxn>
                  <a:cxn ang="0">
                    <a:pos x="19" y="11"/>
                  </a:cxn>
                  <a:cxn ang="0">
                    <a:pos x="10" y="8"/>
                  </a:cxn>
                  <a:cxn ang="0">
                    <a:pos x="4" y="5"/>
                  </a:cxn>
                  <a:cxn ang="0">
                    <a:pos x="2" y="0"/>
                  </a:cxn>
                  <a:cxn ang="0">
                    <a:pos x="4" y="34"/>
                  </a:cxn>
                  <a:cxn ang="0">
                    <a:pos x="7" y="82"/>
                  </a:cxn>
                  <a:cxn ang="0">
                    <a:pos x="10" y="128"/>
                  </a:cxn>
                  <a:cxn ang="0">
                    <a:pos x="11" y="152"/>
                  </a:cxn>
                  <a:cxn ang="0">
                    <a:pos x="16" y="169"/>
                  </a:cxn>
                  <a:cxn ang="0">
                    <a:pos x="22" y="190"/>
                  </a:cxn>
                  <a:cxn ang="0">
                    <a:pos x="25" y="209"/>
                  </a:cxn>
                  <a:cxn ang="0">
                    <a:pos x="26" y="226"/>
                  </a:cxn>
                  <a:cxn ang="0">
                    <a:pos x="17" y="227"/>
                  </a:cxn>
                  <a:cxn ang="0">
                    <a:pos x="8" y="230"/>
                  </a:cxn>
                  <a:cxn ang="0">
                    <a:pos x="2" y="233"/>
                  </a:cxn>
                  <a:cxn ang="0">
                    <a:pos x="0" y="239"/>
                  </a:cxn>
                  <a:cxn ang="0">
                    <a:pos x="2" y="244"/>
                  </a:cxn>
                  <a:cxn ang="0">
                    <a:pos x="11" y="248"/>
                  </a:cxn>
                  <a:cxn ang="0">
                    <a:pos x="22" y="251"/>
                  </a:cxn>
                  <a:cxn ang="0">
                    <a:pos x="31" y="253"/>
                  </a:cxn>
                  <a:cxn ang="0">
                    <a:pos x="39" y="251"/>
                  </a:cxn>
                  <a:cxn ang="0">
                    <a:pos x="50" y="248"/>
                  </a:cxn>
                  <a:cxn ang="0">
                    <a:pos x="59" y="244"/>
                  </a:cxn>
                  <a:cxn ang="0">
                    <a:pos x="62" y="239"/>
                  </a:cxn>
                  <a:cxn ang="0">
                    <a:pos x="59" y="233"/>
                  </a:cxn>
                  <a:cxn ang="0">
                    <a:pos x="53" y="230"/>
                  </a:cxn>
                  <a:cxn ang="0">
                    <a:pos x="45" y="227"/>
                  </a:cxn>
                  <a:cxn ang="0">
                    <a:pos x="37" y="226"/>
                  </a:cxn>
                  <a:cxn ang="0">
                    <a:pos x="38" y="209"/>
                  </a:cxn>
                  <a:cxn ang="0">
                    <a:pos x="41" y="190"/>
                  </a:cxn>
                  <a:cxn ang="0">
                    <a:pos x="45" y="169"/>
                  </a:cxn>
                  <a:cxn ang="0">
                    <a:pos x="50" y="152"/>
                  </a:cxn>
                  <a:cxn ang="0">
                    <a:pos x="53" y="128"/>
                  </a:cxn>
                  <a:cxn ang="0">
                    <a:pos x="56" y="82"/>
                  </a:cxn>
                  <a:cxn ang="0">
                    <a:pos x="59" y="34"/>
                  </a:cxn>
                  <a:cxn ang="0">
                    <a:pos x="60" y="0"/>
                  </a:cxn>
                  <a:cxn ang="0">
                    <a:pos x="57" y="5"/>
                  </a:cxn>
                  <a:cxn ang="0">
                    <a:pos x="51" y="8"/>
                  </a:cxn>
                  <a:cxn ang="0">
                    <a:pos x="42" y="11"/>
                  </a:cxn>
                  <a:cxn ang="0">
                    <a:pos x="31" y="12"/>
                  </a:cxn>
                </a:cxnLst>
                <a:rect l="0" t="0" r="r" b="b"/>
                <a:pathLst>
                  <a:path w="62" h="253">
                    <a:moveTo>
                      <a:pt x="31" y="12"/>
                    </a:moveTo>
                    <a:lnTo>
                      <a:pt x="19" y="11"/>
                    </a:lnTo>
                    <a:lnTo>
                      <a:pt x="10" y="8"/>
                    </a:lnTo>
                    <a:lnTo>
                      <a:pt x="4" y="5"/>
                    </a:lnTo>
                    <a:lnTo>
                      <a:pt x="2" y="0"/>
                    </a:lnTo>
                    <a:lnTo>
                      <a:pt x="4" y="34"/>
                    </a:lnTo>
                    <a:lnTo>
                      <a:pt x="7" y="82"/>
                    </a:lnTo>
                    <a:lnTo>
                      <a:pt x="10" y="128"/>
                    </a:lnTo>
                    <a:lnTo>
                      <a:pt x="11" y="152"/>
                    </a:lnTo>
                    <a:lnTo>
                      <a:pt x="16" y="169"/>
                    </a:lnTo>
                    <a:lnTo>
                      <a:pt x="22" y="190"/>
                    </a:lnTo>
                    <a:lnTo>
                      <a:pt x="25" y="209"/>
                    </a:lnTo>
                    <a:lnTo>
                      <a:pt x="26" y="226"/>
                    </a:lnTo>
                    <a:lnTo>
                      <a:pt x="17" y="227"/>
                    </a:lnTo>
                    <a:lnTo>
                      <a:pt x="8" y="230"/>
                    </a:lnTo>
                    <a:lnTo>
                      <a:pt x="2" y="233"/>
                    </a:lnTo>
                    <a:lnTo>
                      <a:pt x="0" y="239"/>
                    </a:lnTo>
                    <a:lnTo>
                      <a:pt x="2" y="244"/>
                    </a:lnTo>
                    <a:lnTo>
                      <a:pt x="11" y="248"/>
                    </a:lnTo>
                    <a:lnTo>
                      <a:pt x="22" y="251"/>
                    </a:lnTo>
                    <a:lnTo>
                      <a:pt x="31" y="253"/>
                    </a:lnTo>
                    <a:lnTo>
                      <a:pt x="39" y="251"/>
                    </a:lnTo>
                    <a:lnTo>
                      <a:pt x="50" y="248"/>
                    </a:lnTo>
                    <a:lnTo>
                      <a:pt x="59" y="244"/>
                    </a:lnTo>
                    <a:lnTo>
                      <a:pt x="62" y="239"/>
                    </a:lnTo>
                    <a:lnTo>
                      <a:pt x="59" y="233"/>
                    </a:lnTo>
                    <a:lnTo>
                      <a:pt x="53" y="230"/>
                    </a:lnTo>
                    <a:lnTo>
                      <a:pt x="45" y="227"/>
                    </a:lnTo>
                    <a:lnTo>
                      <a:pt x="37" y="226"/>
                    </a:lnTo>
                    <a:lnTo>
                      <a:pt x="38" y="209"/>
                    </a:lnTo>
                    <a:lnTo>
                      <a:pt x="41" y="190"/>
                    </a:lnTo>
                    <a:lnTo>
                      <a:pt x="45" y="169"/>
                    </a:lnTo>
                    <a:lnTo>
                      <a:pt x="50" y="152"/>
                    </a:lnTo>
                    <a:lnTo>
                      <a:pt x="53" y="128"/>
                    </a:lnTo>
                    <a:lnTo>
                      <a:pt x="56" y="82"/>
                    </a:lnTo>
                    <a:lnTo>
                      <a:pt x="59" y="34"/>
                    </a:lnTo>
                    <a:lnTo>
                      <a:pt x="60" y="0"/>
                    </a:lnTo>
                    <a:lnTo>
                      <a:pt x="57" y="5"/>
                    </a:lnTo>
                    <a:lnTo>
                      <a:pt x="51" y="8"/>
                    </a:lnTo>
                    <a:lnTo>
                      <a:pt x="42" y="11"/>
                    </a:lnTo>
                    <a:lnTo>
                      <a:pt x="31" y="12"/>
                    </a:lnTo>
                    <a:close/>
                  </a:path>
                </a:pathLst>
              </a:custGeom>
              <a:solidFill>
                <a:srgbClr val="FFD1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6" name="Freeform 294">
                <a:extLst>
                  <a:ext uri="{FF2B5EF4-FFF2-40B4-BE49-F238E27FC236}">
                    <a16:creationId xmlns:a16="http://schemas.microsoft.com/office/drawing/2014/main" id="{AF3EBC51-3760-BB4F-B7E2-463BBFD81F1E}"/>
                  </a:ext>
                </a:extLst>
              </p:cNvPr>
              <p:cNvSpPr>
                <a:spLocks/>
              </p:cNvSpPr>
              <p:nvPr/>
            </p:nvSpPr>
            <p:spPr bwMode="auto">
              <a:xfrm>
                <a:off x="834" y="1432"/>
                <a:ext cx="21" cy="6"/>
              </a:xfrm>
              <a:custGeom>
                <a:avLst/>
                <a:gdLst/>
                <a:ahLst/>
                <a:cxnLst>
                  <a:cxn ang="0">
                    <a:pos x="62" y="0"/>
                  </a:cxn>
                  <a:cxn ang="0">
                    <a:pos x="59" y="5"/>
                  </a:cxn>
                  <a:cxn ang="0">
                    <a:pos x="50" y="9"/>
                  </a:cxn>
                  <a:cxn ang="0">
                    <a:pos x="39" y="12"/>
                  </a:cxn>
                  <a:cxn ang="0">
                    <a:pos x="31" y="14"/>
                  </a:cxn>
                  <a:cxn ang="0">
                    <a:pos x="22" y="12"/>
                  </a:cxn>
                  <a:cxn ang="0">
                    <a:pos x="11" y="9"/>
                  </a:cxn>
                  <a:cxn ang="0">
                    <a:pos x="2" y="5"/>
                  </a:cxn>
                  <a:cxn ang="0">
                    <a:pos x="0" y="0"/>
                  </a:cxn>
                  <a:cxn ang="0">
                    <a:pos x="1" y="5"/>
                  </a:cxn>
                  <a:cxn ang="0">
                    <a:pos x="7" y="11"/>
                  </a:cxn>
                  <a:cxn ang="0">
                    <a:pos x="16" y="15"/>
                  </a:cxn>
                  <a:cxn ang="0">
                    <a:pos x="25" y="18"/>
                  </a:cxn>
                  <a:cxn ang="0">
                    <a:pos x="35" y="18"/>
                  </a:cxn>
                  <a:cxn ang="0">
                    <a:pos x="45" y="16"/>
                  </a:cxn>
                  <a:cxn ang="0">
                    <a:pos x="54" y="15"/>
                  </a:cxn>
                  <a:cxn ang="0">
                    <a:pos x="59" y="12"/>
                  </a:cxn>
                  <a:cxn ang="0">
                    <a:pos x="62" y="9"/>
                  </a:cxn>
                  <a:cxn ang="0">
                    <a:pos x="63" y="6"/>
                  </a:cxn>
                  <a:cxn ang="0">
                    <a:pos x="62" y="3"/>
                  </a:cxn>
                  <a:cxn ang="0">
                    <a:pos x="62" y="0"/>
                  </a:cxn>
                </a:cxnLst>
                <a:rect l="0" t="0" r="r" b="b"/>
                <a:pathLst>
                  <a:path w="63" h="18">
                    <a:moveTo>
                      <a:pt x="62" y="0"/>
                    </a:moveTo>
                    <a:lnTo>
                      <a:pt x="59" y="5"/>
                    </a:lnTo>
                    <a:lnTo>
                      <a:pt x="50" y="9"/>
                    </a:lnTo>
                    <a:lnTo>
                      <a:pt x="39" y="12"/>
                    </a:lnTo>
                    <a:lnTo>
                      <a:pt x="31" y="14"/>
                    </a:lnTo>
                    <a:lnTo>
                      <a:pt x="22" y="12"/>
                    </a:lnTo>
                    <a:lnTo>
                      <a:pt x="11" y="9"/>
                    </a:lnTo>
                    <a:lnTo>
                      <a:pt x="2" y="5"/>
                    </a:lnTo>
                    <a:lnTo>
                      <a:pt x="0" y="0"/>
                    </a:lnTo>
                    <a:lnTo>
                      <a:pt x="1" y="5"/>
                    </a:lnTo>
                    <a:lnTo>
                      <a:pt x="7" y="11"/>
                    </a:lnTo>
                    <a:lnTo>
                      <a:pt x="16" y="15"/>
                    </a:lnTo>
                    <a:lnTo>
                      <a:pt x="25" y="18"/>
                    </a:lnTo>
                    <a:lnTo>
                      <a:pt x="35" y="18"/>
                    </a:lnTo>
                    <a:lnTo>
                      <a:pt x="45" y="16"/>
                    </a:lnTo>
                    <a:lnTo>
                      <a:pt x="54" y="15"/>
                    </a:lnTo>
                    <a:lnTo>
                      <a:pt x="59" y="12"/>
                    </a:lnTo>
                    <a:lnTo>
                      <a:pt x="62" y="9"/>
                    </a:lnTo>
                    <a:lnTo>
                      <a:pt x="63" y="6"/>
                    </a:lnTo>
                    <a:lnTo>
                      <a:pt x="62" y="3"/>
                    </a:lnTo>
                    <a:lnTo>
                      <a:pt x="62" y="0"/>
                    </a:lnTo>
                    <a:close/>
                  </a:path>
                </a:pathLst>
              </a:custGeom>
              <a:solidFill>
                <a:srgbClr val="FFA3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7" name="Freeform 295">
                <a:extLst>
                  <a:ext uri="{FF2B5EF4-FFF2-40B4-BE49-F238E27FC236}">
                    <a16:creationId xmlns:a16="http://schemas.microsoft.com/office/drawing/2014/main" id="{0C97CEF0-C9F6-694F-B168-ACB9E31D2311}"/>
                  </a:ext>
                </a:extLst>
              </p:cNvPr>
              <p:cNvSpPr>
                <a:spLocks/>
              </p:cNvSpPr>
              <p:nvPr/>
            </p:nvSpPr>
            <p:spPr bwMode="auto">
              <a:xfrm>
                <a:off x="708" y="1329"/>
                <a:ext cx="36" cy="6"/>
              </a:xfrm>
              <a:custGeom>
                <a:avLst/>
                <a:gdLst/>
                <a:ahLst/>
                <a:cxnLst>
                  <a:cxn ang="0">
                    <a:pos x="53" y="18"/>
                  </a:cxn>
                  <a:cxn ang="0">
                    <a:pos x="64" y="18"/>
                  </a:cxn>
                  <a:cxn ang="0">
                    <a:pos x="74" y="16"/>
                  </a:cxn>
                  <a:cxn ang="0">
                    <a:pos x="83" y="16"/>
                  </a:cxn>
                  <a:cxn ang="0">
                    <a:pos x="92" y="15"/>
                  </a:cxn>
                  <a:cxn ang="0">
                    <a:pos x="98" y="13"/>
                  </a:cxn>
                  <a:cxn ang="0">
                    <a:pos x="102" y="12"/>
                  </a:cxn>
                  <a:cxn ang="0">
                    <a:pos x="105" y="10"/>
                  </a:cxn>
                  <a:cxn ang="0">
                    <a:pos x="107" y="9"/>
                  </a:cxn>
                  <a:cxn ang="0">
                    <a:pos x="105" y="7"/>
                  </a:cxn>
                  <a:cxn ang="0">
                    <a:pos x="102" y="5"/>
                  </a:cxn>
                  <a:cxn ang="0">
                    <a:pos x="98" y="3"/>
                  </a:cxn>
                  <a:cxn ang="0">
                    <a:pos x="92" y="2"/>
                  </a:cxn>
                  <a:cxn ang="0">
                    <a:pos x="83" y="2"/>
                  </a:cxn>
                  <a:cxn ang="0">
                    <a:pos x="74" y="0"/>
                  </a:cxn>
                  <a:cxn ang="0">
                    <a:pos x="64" y="0"/>
                  </a:cxn>
                  <a:cxn ang="0">
                    <a:pos x="53" y="0"/>
                  </a:cxn>
                  <a:cxn ang="0">
                    <a:pos x="43" y="0"/>
                  </a:cxn>
                  <a:cxn ang="0">
                    <a:pos x="33" y="0"/>
                  </a:cxn>
                  <a:cxn ang="0">
                    <a:pos x="24" y="2"/>
                  </a:cxn>
                  <a:cxn ang="0">
                    <a:pos x="16" y="2"/>
                  </a:cxn>
                  <a:cxn ang="0">
                    <a:pos x="9" y="3"/>
                  </a:cxn>
                  <a:cxn ang="0">
                    <a:pos x="5" y="5"/>
                  </a:cxn>
                  <a:cxn ang="0">
                    <a:pos x="2" y="7"/>
                  </a:cxn>
                  <a:cxn ang="0">
                    <a:pos x="0" y="9"/>
                  </a:cxn>
                  <a:cxn ang="0">
                    <a:pos x="2" y="10"/>
                  </a:cxn>
                  <a:cxn ang="0">
                    <a:pos x="5" y="12"/>
                  </a:cxn>
                  <a:cxn ang="0">
                    <a:pos x="9" y="13"/>
                  </a:cxn>
                  <a:cxn ang="0">
                    <a:pos x="16" y="15"/>
                  </a:cxn>
                  <a:cxn ang="0">
                    <a:pos x="24" y="16"/>
                  </a:cxn>
                  <a:cxn ang="0">
                    <a:pos x="33" y="16"/>
                  </a:cxn>
                  <a:cxn ang="0">
                    <a:pos x="43" y="18"/>
                  </a:cxn>
                  <a:cxn ang="0">
                    <a:pos x="53" y="18"/>
                  </a:cxn>
                </a:cxnLst>
                <a:rect l="0" t="0" r="r" b="b"/>
                <a:pathLst>
                  <a:path w="107" h="18">
                    <a:moveTo>
                      <a:pt x="53" y="18"/>
                    </a:moveTo>
                    <a:lnTo>
                      <a:pt x="64" y="18"/>
                    </a:lnTo>
                    <a:lnTo>
                      <a:pt x="74" y="16"/>
                    </a:lnTo>
                    <a:lnTo>
                      <a:pt x="83" y="16"/>
                    </a:lnTo>
                    <a:lnTo>
                      <a:pt x="92" y="15"/>
                    </a:lnTo>
                    <a:lnTo>
                      <a:pt x="98" y="13"/>
                    </a:lnTo>
                    <a:lnTo>
                      <a:pt x="102" y="12"/>
                    </a:lnTo>
                    <a:lnTo>
                      <a:pt x="105" y="10"/>
                    </a:lnTo>
                    <a:lnTo>
                      <a:pt x="107" y="9"/>
                    </a:lnTo>
                    <a:lnTo>
                      <a:pt x="105" y="7"/>
                    </a:lnTo>
                    <a:lnTo>
                      <a:pt x="102" y="5"/>
                    </a:lnTo>
                    <a:lnTo>
                      <a:pt x="98" y="3"/>
                    </a:lnTo>
                    <a:lnTo>
                      <a:pt x="92" y="2"/>
                    </a:lnTo>
                    <a:lnTo>
                      <a:pt x="83" y="2"/>
                    </a:lnTo>
                    <a:lnTo>
                      <a:pt x="74" y="0"/>
                    </a:lnTo>
                    <a:lnTo>
                      <a:pt x="64" y="0"/>
                    </a:lnTo>
                    <a:lnTo>
                      <a:pt x="53" y="0"/>
                    </a:lnTo>
                    <a:lnTo>
                      <a:pt x="43" y="0"/>
                    </a:lnTo>
                    <a:lnTo>
                      <a:pt x="33" y="0"/>
                    </a:lnTo>
                    <a:lnTo>
                      <a:pt x="24" y="2"/>
                    </a:lnTo>
                    <a:lnTo>
                      <a:pt x="16" y="2"/>
                    </a:lnTo>
                    <a:lnTo>
                      <a:pt x="9" y="3"/>
                    </a:lnTo>
                    <a:lnTo>
                      <a:pt x="5" y="5"/>
                    </a:lnTo>
                    <a:lnTo>
                      <a:pt x="2" y="7"/>
                    </a:lnTo>
                    <a:lnTo>
                      <a:pt x="0" y="9"/>
                    </a:lnTo>
                    <a:lnTo>
                      <a:pt x="2" y="10"/>
                    </a:lnTo>
                    <a:lnTo>
                      <a:pt x="5" y="12"/>
                    </a:lnTo>
                    <a:lnTo>
                      <a:pt x="9" y="13"/>
                    </a:lnTo>
                    <a:lnTo>
                      <a:pt x="16" y="15"/>
                    </a:lnTo>
                    <a:lnTo>
                      <a:pt x="24" y="16"/>
                    </a:lnTo>
                    <a:lnTo>
                      <a:pt x="33" y="16"/>
                    </a:lnTo>
                    <a:lnTo>
                      <a:pt x="43" y="18"/>
                    </a:lnTo>
                    <a:lnTo>
                      <a:pt x="53" y="18"/>
                    </a:lnTo>
                    <a:close/>
                  </a:path>
                </a:pathLst>
              </a:custGeom>
              <a:solidFill>
                <a:srgbClr val="FFA3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8" name="Freeform 296">
                <a:extLst>
                  <a:ext uri="{FF2B5EF4-FFF2-40B4-BE49-F238E27FC236}">
                    <a16:creationId xmlns:a16="http://schemas.microsoft.com/office/drawing/2014/main" id="{5BD5B094-C11C-EA43-A1F0-EA74D538664E}"/>
                  </a:ext>
                </a:extLst>
              </p:cNvPr>
              <p:cNvSpPr>
                <a:spLocks/>
              </p:cNvSpPr>
              <p:nvPr/>
            </p:nvSpPr>
            <p:spPr bwMode="auto">
              <a:xfrm>
                <a:off x="708" y="1332"/>
                <a:ext cx="36" cy="63"/>
              </a:xfrm>
              <a:custGeom>
                <a:avLst/>
                <a:gdLst/>
                <a:ahLst/>
                <a:cxnLst>
                  <a:cxn ang="0">
                    <a:pos x="43" y="9"/>
                  </a:cxn>
                  <a:cxn ang="0">
                    <a:pos x="24" y="7"/>
                  </a:cxn>
                  <a:cxn ang="0">
                    <a:pos x="9" y="4"/>
                  </a:cxn>
                  <a:cxn ang="0">
                    <a:pos x="2" y="1"/>
                  </a:cxn>
                  <a:cxn ang="0">
                    <a:pos x="0" y="24"/>
                  </a:cxn>
                  <a:cxn ang="0">
                    <a:pos x="9" y="82"/>
                  </a:cxn>
                  <a:cxn ang="0">
                    <a:pos x="28" y="114"/>
                  </a:cxn>
                  <a:cxn ang="0">
                    <a:pos x="40" y="131"/>
                  </a:cxn>
                  <a:cxn ang="0">
                    <a:pos x="43" y="148"/>
                  </a:cxn>
                  <a:cxn ang="0">
                    <a:pos x="36" y="165"/>
                  </a:cxn>
                  <a:cxn ang="0">
                    <a:pos x="15" y="172"/>
                  </a:cxn>
                  <a:cxn ang="0">
                    <a:pos x="8" y="177"/>
                  </a:cxn>
                  <a:cxn ang="0">
                    <a:pos x="6" y="181"/>
                  </a:cxn>
                  <a:cxn ang="0">
                    <a:pos x="8" y="182"/>
                  </a:cxn>
                  <a:cxn ang="0">
                    <a:pos x="13" y="185"/>
                  </a:cxn>
                  <a:cxn ang="0">
                    <a:pos x="22" y="187"/>
                  </a:cxn>
                  <a:cxn ang="0">
                    <a:pos x="36" y="188"/>
                  </a:cxn>
                  <a:cxn ang="0">
                    <a:pos x="47" y="190"/>
                  </a:cxn>
                  <a:cxn ang="0">
                    <a:pos x="59" y="190"/>
                  </a:cxn>
                  <a:cxn ang="0">
                    <a:pos x="71" y="188"/>
                  </a:cxn>
                  <a:cxn ang="0">
                    <a:pos x="84" y="187"/>
                  </a:cxn>
                  <a:cxn ang="0">
                    <a:pos x="93" y="185"/>
                  </a:cxn>
                  <a:cxn ang="0">
                    <a:pos x="99" y="182"/>
                  </a:cxn>
                  <a:cxn ang="0">
                    <a:pos x="101" y="178"/>
                  </a:cxn>
                  <a:cxn ang="0">
                    <a:pos x="98" y="175"/>
                  </a:cxn>
                  <a:cxn ang="0">
                    <a:pos x="90" y="172"/>
                  </a:cxn>
                  <a:cxn ang="0">
                    <a:pos x="73" y="166"/>
                  </a:cxn>
                  <a:cxn ang="0">
                    <a:pos x="64" y="150"/>
                  </a:cxn>
                  <a:cxn ang="0">
                    <a:pos x="67" y="131"/>
                  </a:cxn>
                  <a:cxn ang="0">
                    <a:pos x="79" y="114"/>
                  </a:cxn>
                  <a:cxn ang="0">
                    <a:pos x="98" y="82"/>
                  </a:cxn>
                  <a:cxn ang="0">
                    <a:pos x="107" y="24"/>
                  </a:cxn>
                  <a:cxn ang="0">
                    <a:pos x="105" y="1"/>
                  </a:cxn>
                  <a:cxn ang="0">
                    <a:pos x="98" y="4"/>
                  </a:cxn>
                  <a:cxn ang="0">
                    <a:pos x="83" y="7"/>
                  </a:cxn>
                  <a:cxn ang="0">
                    <a:pos x="64" y="9"/>
                  </a:cxn>
                </a:cxnLst>
                <a:rect l="0" t="0" r="r" b="b"/>
                <a:pathLst>
                  <a:path w="107" h="190">
                    <a:moveTo>
                      <a:pt x="53" y="9"/>
                    </a:moveTo>
                    <a:lnTo>
                      <a:pt x="43" y="9"/>
                    </a:lnTo>
                    <a:lnTo>
                      <a:pt x="33" y="7"/>
                    </a:lnTo>
                    <a:lnTo>
                      <a:pt x="24" y="7"/>
                    </a:lnTo>
                    <a:lnTo>
                      <a:pt x="16" y="6"/>
                    </a:lnTo>
                    <a:lnTo>
                      <a:pt x="9" y="4"/>
                    </a:lnTo>
                    <a:lnTo>
                      <a:pt x="5" y="3"/>
                    </a:lnTo>
                    <a:lnTo>
                      <a:pt x="2" y="1"/>
                    </a:lnTo>
                    <a:lnTo>
                      <a:pt x="0" y="0"/>
                    </a:lnTo>
                    <a:lnTo>
                      <a:pt x="0" y="24"/>
                    </a:lnTo>
                    <a:lnTo>
                      <a:pt x="3" y="52"/>
                    </a:lnTo>
                    <a:lnTo>
                      <a:pt x="9" y="82"/>
                    </a:lnTo>
                    <a:lnTo>
                      <a:pt x="22" y="107"/>
                    </a:lnTo>
                    <a:lnTo>
                      <a:pt x="28" y="114"/>
                    </a:lnTo>
                    <a:lnTo>
                      <a:pt x="36" y="123"/>
                    </a:lnTo>
                    <a:lnTo>
                      <a:pt x="40" y="131"/>
                    </a:lnTo>
                    <a:lnTo>
                      <a:pt x="43" y="139"/>
                    </a:lnTo>
                    <a:lnTo>
                      <a:pt x="43" y="148"/>
                    </a:lnTo>
                    <a:lnTo>
                      <a:pt x="42" y="157"/>
                    </a:lnTo>
                    <a:lnTo>
                      <a:pt x="36" y="165"/>
                    </a:lnTo>
                    <a:lnTo>
                      <a:pt x="21" y="171"/>
                    </a:lnTo>
                    <a:lnTo>
                      <a:pt x="15" y="172"/>
                    </a:lnTo>
                    <a:lnTo>
                      <a:pt x="10" y="175"/>
                    </a:lnTo>
                    <a:lnTo>
                      <a:pt x="8" y="177"/>
                    </a:lnTo>
                    <a:lnTo>
                      <a:pt x="6" y="179"/>
                    </a:lnTo>
                    <a:lnTo>
                      <a:pt x="6" y="181"/>
                    </a:lnTo>
                    <a:lnTo>
                      <a:pt x="8" y="181"/>
                    </a:lnTo>
                    <a:lnTo>
                      <a:pt x="8" y="182"/>
                    </a:lnTo>
                    <a:lnTo>
                      <a:pt x="9" y="184"/>
                    </a:lnTo>
                    <a:lnTo>
                      <a:pt x="13" y="185"/>
                    </a:lnTo>
                    <a:lnTo>
                      <a:pt x="18" y="185"/>
                    </a:lnTo>
                    <a:lnTo>
                      <a:pt x="22" y="187"/>
                    </a:lnTo>
                    <a:lnTo>
                      <a:pt x="30" y="188"/>
                    </a:lnTo>
                    <a:lnTo>
                      <a:pt x="36" y="188"/>
                    </a:lnTo>
                    <a:lnTo>
                      <a:pt x="42" y="190"/>
                    </a:lnTo>
                    <a:lnTo>
                      <a:pt x="47" y="190"/>
                    </a:lnTo>
                    <a:lnTo>
                      <a:pt x="53" y="190"/>
                    </a:lnTo>
                    <a:lnTo>
                      <a:pt x="59" y="190"/>
                    </a:lnTo>
                    <a:lnTo>
                      <a:pt x="65" y="190"/>
                    </a:lnTo>
                    <a:lnTo>
                      <a:pt x="71" y="188"/>
                    </a:lnTo>
                    <a:lnTo>
                      <a:pt x="79" y="188"/>
                    </a:lnTo>
                    <a:lnTo>
                      <a:pt x="84" y="187"/>
                    </a:lnTo>
                    <a:lnTo>
                      <a:pt x="89" y="185"/>
                    </a:lnTo>
                    <a:lnTo>
                      <a:pt x="93" y="185"/>
                    </a:lnTo>
                    <a:lnTo>
                      <a:pt x="98" y="184"/>
                    </a:lnTo>
                    <a:lnTo>
                      <a:pt x="99" y="182"/>
                    </a:lnTo>
                    <a:lnTo>
                      <a:pt x="101" y="181"/>
                    </a:lnTo>
                    <a:lnTo>
                      <a:pt x="101" y="178"/>
                    </a:lnTo>
                    <a:lnTo>
                      <a:pt x="99" y="177"/>
                    </a:lnTo>
                    <a:lnTo>
                      <a:pt x="98" y="175"/>
                    </a:lnTo>
                    <a:lnTo>
                      <a:pt x="95" y="174"/>
                    </a:lnTo>
                    <a:lnTo>
                      <a:pt x="90" y="172"/>
                    </a:lnTo>
                    <a:lnTo>
                      <a:pt x="86" y="171"/>
                    </a:lnTo>
                    <a:lnTo>
                      <a:pt x="73" y="166"/>
                    </a:lnTo>
                    <a:lnTo>
                      <a:pt x="67" y="159"/>
                    </a:lnTo>
                    <a:lnTo>
                      <a:pt x="64" y="150"/>
                    </a:lnTo>
                    <a:lnTo>
                      <a:pt x="64" y="139"/>
                    </a:lnTo>
                    <a:lnTo>
                      <a:pt x="67" y="131"/>
                    </a:lnTo>
                    <a:lnTo>
                      <a:pt x="73" y="123"/>
                    </a:lnTo>
                    <a:lnTo>
                      <a:pt x="79" y="114"/>
                    </a:lnTo>
                    <a:lnTo>
                      <a:pt x="84" y="107"/>
                    </a:lnTo>
                    <a:lnTo>
                      <a:pt x="98" y="82"/>
                    </a:lnTo>
                    <a:lnTo>
                      <a:pt x="104" y="52"/>
                    </a:lnTo>
                    <a:lnTo>
                      <a:pt x="107" y="24"/>
                    </a:lnTo>
                    <a:lnTo>
                      <a:pt x="107" y="0"/>
                    </a:lnTo>
                    <a:lnTo>
                      <a:pt x="105" y="1"/>
                    </a:lnTo>
                    <a:lnTo>
                      <a:pt x="102" y="3"/>
                    </a:lnTo>
                    <a:lnTo>
                      <a:pt x="98" y="4"/>
                    </a:lnTo>
                    <a:lnTo>
                      <a:pt x="92" y="6"/>
                    </a:lnTo>
                    <a:lnTo>
                      <a:pt x="83" y="7"/>
                    </a:lnTo>
                    <a:lnTo>
                      <a:pt x="74" y="7"/>
                    </a:lnTo>
                    <a:lnTo>
                      <a:pt x="64" y="9"/>
                    </a:lnTo>
                    <a:lnTo>
                      <a:pt x="53" y="9"/>
                    </a:lnTo>
                    <a:close/>
                  </a:path>
                </a:pathLst>
              </a:custGeom>
              <a:solidFill>
                <a:srgbClr val="FFD1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297">
                <a:extLst>
                  <a:ext uri="{FF2B5EF4-FFF2-40B4-BE49-F238E27FC236}">
                    <a16:creationId xmlns:a16="http://schemas.microsoft.com/office/drawing/2014/main" id="{2C37F387-489E-194B-AD4D-EF670B0A5D49}"/>
                  </a:ext>
                </a:extLst>
              </p:cNvPr>
              <p:cNvSpPr>
                <a:spLocks/>
              </p:cNvSpPr>
              <p:nvPr/>
            </p:nvSpPr>
            <p:spPr bwMode="auto">
              <a:xfrm>
                <a:off x="710" y="1391"/>
                <a:ext cx="32" cy="5"/>
              </a:xfrm>
              <a:custGeom>
                <a:avLst/>
                <a:gdLst/>
                <a:ahLst/>
                <a:cxnLst>
                  <a:cxn ang="0">
                    <a:pos x="93" y="0"/>
                  </a:cxn>
                  <a:cxn ang="0">
                    <a:pos x="95" y="1"/>
                  </a:cxn>
                  <a:cxn ang="0">
                    <a:pos x="95" y="4"/>
                  </a:cxn>
                  <a:cxn ang="0">
                    <a:pos x="93" y="5"/>
                  </a:cxn>
                  <a:cxn ang="0">
                    <a:pos x="92" y="7"/>
                  </a:cxn>
                  <a:cxn ang="0">
                    <a:pos x="87" y="8"/>
                  </a:cxn>
                  <a:cxn ang="0">
                    <a:pos x="83" y="8"/>
                  </a:cxn>
                  <a:cxn ang="0">
                    <a:pos x="78" y="10"/>
                  </a:cxn>
                  <a:cxn ang="0">
                    <a:pos x="73" y="11"/>
                  </a:cxn>
                  <a:cxn ang="0">
                    <a:pos x="65" y="11"/>
                  </a:cxn>
                  <a:cxn ang="0">
                    <a:pos x="59" y="13"/>
                  </a:cxn>
                  <a:cxn ang="0">
                    <a:pos x="53" y="13"/>
                  </a:cxn>
                  <a:cxn ang="0">
                    <a:pos x="47" y="13"/>
                  </a:cxn>
                  <a:cxn ang="0">
                    <a:pos x="41" y="13"/>
                  </a:cxn>
                  <a:cxn ang="0">
                    <a:pos x="36" y="13"/>
                  </a:cxn>
                  <a:cxn ang="0">
                    <a:pos x="30" y="11"/>
                  </a:cxn>
                  <a:cxn ang="0">
                    <a:pos x="24" y="11"/>
                  </a:cxn>
                  <a:cxn ang="0">
                    <a:pos x="16" y="10"/>
                  </a:cxn>
                  <a:cxn ang="0">
                    <a:pos x="12" y="8"/>
                  </a:cxn>
                  <a:cxn ang="0">
                    <a:pos x="7" y="8"/>
                  </a:cxn>
                  <a:cxn ang="0">
                    <a:pos x="3" y="7"/>
                  </a:cxn>
                  <a:cxn ang="0">
                    <a:pos x="2" y="5"/>
                  </a:cxn>
                  <a:cxn ang="0">
                    <a:pos x="2" y="4"/>
                  </a:cxn>
                  <a:cxn ang="0">
                    <a:pos x="0" y="4"/>
                  </a:cxn>
                  <a:cxn ang="0">
                    <a:pos x="0" y="2"/>
                  </a:cxn>
                  <a:cxn ang="0">
                    <a:pos x="0" y="5"/>
                  </a:cxn>
                  <a:cxn ang="0">
                    <a:pos x="3" y="8"/>
                  </a:cxn>
                  <a:cxn ang="0">
                    <a:pos x="9" y="10"/>
                  </a:cxn>
                  <a:cxn ang="0">
                    <a:pos x="16" y="13"/>
                  </a:cxn>
                  <a:cxn ang="0">
                    <a:pos x="25" y="14"/>
                  </a:cxn>
                  <a:cxn ang="0">
                    <a:pos x="36" y="16"/>
                  </a:cxn>
                  <a:cxn ang="0">
                    <a:pos x="46" y="16"/>
                  </a:cxn>
                  <a:cxn ang="0">
                    <a:pos x="55" y="16"/>
                  </a:cxn>
                  <a:cxn ang="0">
                    <a:pos x="71" y="16"/>
                  </a:cxn>
                  <a:cxn ang="0">
                    <a:pos x="81" y="14"/>
                  </a:cxn>
                  <a:cxn ang="0">
                    <a:pos x="89" y="11"/>
                  </a:cxn>
                  <a:cxn ang="0">
                    <a:pos x="93" y="8"/>
                  </a:cxn>
                  <a:cxn ang="0">
                    <a:pos x="95" y="5"/>
                  </a:cxn>
                  <a:cxn ang="0">
                    <a:pos x="96" y="4"/>
                  </a:cxn>
                  <a:cxn ang="0">
                    <a:pos x="95" y="1"/>
                  </a:cxn>
                  <a:cxn ang="0">
                    <a:pos x="93" y="0"/>
                  </a:cxn>
                </a:cxnLst>
                <a:rect l="0" t="0" r="r" b="b"/>
                <a:pathLst>
                  <a:path w="96" h="16">
                    <a:moveTo>
                      <a:pt x="93" y="0"/>
                    </a:moveTo>
                    <a:lnTo>
                      <a:pt x="95" y="1"/>
                    </a:lnTo>
                    <a:lnTo>
                      <a:pt x="95" y="4"/>
                    </a:lnTo>
                    <a:lnTo>
                      <a:pt x="93" y="5"/>
                    </a:lnTo>
                    <a:lnTo>
                      <a:pt x="92" y="7"/>
                    </a:lnTo>
                    <a:lnTo>
                      <a:pt x="87" y="8"/>
                    </a:lnTo>
                    <a:lnTo>
                      <a:pt x="83" y="8"/>
                    </a:lnTo>
                    <a:lnTo>
                      <a:pt x="78" y="10"/>
                    </a:lnTo>
                    <a:lnTo>
                      <a:pt x="73" y="11"/>
                    </a:lnTo>
                    <a:lnTo>
                      <a:pt x="65" y="11"/>
                    </a:lnTo>
                    <a:lnTo>
                      <a:pt x="59" y="13"/>
                    </a:lnTo>
                    <a:lnTo>
                      <a:pt x="53" y="13"/>
                    </a:lnTo>
                    <a:lnTo>
                      <a:pt x="47" y="13"/>
                    </a:lnTo>
                    <a:lnTo>
                      <a:pt x="41" y="13"/>
                    </a:lnTo>
                    <a:lnTo>
                      <a:pt x="36" y="13"/>
                    </a:lnTo>
                    <a:lnTo>
                      <a:pt x="30" y="11"/>
                    </a:lnTo>
                    <a:lnTo>
                      <a:pt x="24" y="11"/>
                    </a:lnTo>
                    <a:lnTo>
                      <a:pt x="16" y="10"/>
                    </a:lnTo>
                    <a:lnTo>
                      <a:pt x="12" y="8"/>
                    </a:lnTo>
                    <a:lnTo>
                      <a:pt x="7" y="8"/>
                    </a:lnTo>
                    <a:lnTo>
                      <a:pt x="3" y="7"/>
                    </a:lnTo>
                    <a:lnTo>
                      <a:pt x="2" y="5"/>
                    </a:lnTo>
                    <a:lnTo>
                      <a:pt x="2" y="4"/>
                    </a:lnTo>
                    <a:lnTo>
                      <a:pt x="0" y="4"/>
                    </a:lnTo>
                    <a:lnTo>
                      <a:pt x="0" y="2"/>
                    </a:lnTo>
                    <a:lnTo>
                      <a:pt x="0" y="5"/>
                    </a:lnTo>
                    <a:lnTo>
                      <a:pt x="3" y="8"/>
                    </a:lnTo>
                    <a:lnTo>
                      <a:pt x="9" y="10"/>
                    </a:lnTo>
                    <a:lnTo>
                      <a:pt x="16" y="13"/>
                    </a:lnTo>
                    <a:lnTo>
                      <a:pt x="25" y="14"/>
                    </a:lnTo>
                    <a:lnTo>
                      <a:pt x="36" y="16"/>
                    </a:lnTo>
                    <a:lnTo>
                      <a:pt x="46" y="16"/>
                    </a:lnTo>
                    <a:lnTo>
                      <a:pt x="55" y="16"/>
                    </a:lnTo>
                    <a:lnTo>
                      <a:pt x="71" y="16"/>
                    </a:lnTo>
                    <a:lnTo>
                      <a:pt x="81" y="14"/>
                    </a:lnTo>
                    <a:lnTo>
                      <a:pt x="89" y="11"/>
                    </a:lnTo>
                    <a:lnTo>
                      <a:pt x="93" y="8"/>
                    </a:lnTo>
                    <a:lnTo>
                      <a:pt x="95" y="5"/>
                    </a:lnTo>
                    <a:lnTo>
                      <a:pt x="96" y="4"/>
                    </a:lnTo>
                    <a:lnTo>
                      <a:pt x="95" y="1"/>
                    </a:lnTo>
                    <a:lnTo>
                      <a:pt x="93" y="0"/>
                    </a:lnTo>
                    <a:close/>
                  </a:path>
                </a:pathLst>
              </a:custGeom>
              <a:solidFill>
                <a:srgbClr val="FFA3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298">
                <a:extLst>
                  <a:ext uri="{FF2B5EF4-FFF2-40B4-BE49-F238E27FC236}">
                    <a16:creationId xmlns:a16="http://schemas.microsoft.com/office/drawing/2014/main" id="{7E9B2C91-D04F-7849-8D98-C89A938117D4}"/>
                  </a:ext>
                </a:extLst>
              </p:cNvPr>
              <p:cNvSpPr>
                <a:spLocks/>
              </p:cNvSpPr>
              <p:nvPr/>
            </p:nvSpPr>
            <p:spPr bwMode="auto">
              <a:xfrm>
                <a:off x="711" y="1347"/>
                <a:ext cx="31" cy="4"/>
              </a:xfrm>
              <a:custGeom>
                <a:avLst/>
                <a:gdLst/>
                <a:ahLst/>
                <a:cxnLst>
                  <a:cxn ang="0">
                    <a:pos x="47" y="13"/>
                  </a:cxn>
                  <a:cxn ang="0">
                    <a:pos x="56" y="13"/>
                  </a:cxn>
                  <a:cxn ang="0">
                    <a:pos x="65" y="13"/>
                  </a:cxn>
                  <a:cxn ang="0">
                    <a:pos x="72" y="12"/>
                  </a:cxn>
                  <a:cxn ang="0">
                    <a:pos x="79" y="12"/>
                  </a:cxn>
                  <a:cxn ang="0">
                    <a:pos x="85" y="10"/>
                  </a:cxn>
                  <a:cxn ang="0">
                    <a:pos x="90" y="9"/>
                  </a:cxn>
                  <a:cxn ang="0">
                    <a:pos x="91" y="9"/>
                  </a:cxn>
                  <a:cxn ang="0">
                    <a:pos x="93" y="7"/>
                  </a:cxn>
                  <a:cxn ang="0">
                    <a:pos x="91" y="6"/>
                  </a:cxn>
                  <a:cxn ang="0">
                    <a:pos x="90" y="4"/>
                  </a:cxn>
                  <a:cxn ang="0">
                    <a:pos x="85" y="3"/>
                  </a:cxn>
                  <a:cxn ang="0">
                    <a:pos x="79" y="1"/>
                  </a:cxn>
                  <a:cxn ang="0">
                    <a:pos x="72" y="1"/>
                  </a:cxn>
                  <a:cxn ang="0">
                    <a:pos x="65" y="0"/>
                  </a:cxn>
                  <a:cxn ang="0">
                    <a:pos x="56" y="0"/>
                  </a:cxn>
                  <a:cxn ang="0">
                    <a:pos x="47" y="0"/>
                  </a:cxn>
                  <a:cxn ang="0">
                    <a:pos x="37" y="0"/>
                  </a:cxn>
                  <a:cxn ang="0">
                    <a:pos x="28" y="0"/>
                  </a:cxn>
                  <a:cxn ang="0">
                    <a:pos x="20" y="1"/>
                  </a:cxn>
                  <a:cxn ang="0">
                    <a:pos x="13" y="1"/>
                  </a:cxn>
                  <a:cxn ang="0">
                    <a:pos x="7" y="3"/>
                  </a:cxn>
                  <a:cxn ang="0">
                    <a:pos x="2" y="4"/>
                  </a:cxn>
                  <a:cxn ang="0">
                    <a:pos x="1" y="6"/>
                  </a:cxn>
                  <a:cxn ang="0">
                    <a:pos x="0" y="7"/>
                  </a:cxn>
                  <a:cxn ang="0">
                    <a:pos x="1" y="9"/>
                  </a:cxn>
                  <a:cxn ang="0">
                    <a:pos x="2" y="9"/>
                  </a:cxn>
                  <a:cxn ang="0">
                    <a:pos x="7" y="10"/>
                  </a:cxn>
                  <a:cxn ang="0">
                    <a:pos x="13" y="12"/>
                  </a:cxn>
                  <a:cxn ang="0">
                    <a:pos x="20" y="12"/>
                  </a:cxn>
                  <a:cxn ang="0">
                    <a:pos x="28" y="13"/>
                  </a:cxn>
                  <a:cxn ang="0">
                    <a:pos x="37" y="13"/>
                  </a:cxn>
                  <a:cxn ang="0">
                    <a:pos x="47" y="13"/>
                  </a:cxn>
                </a:cxnLst>
                <a:rect l="0" t="0" r="r" b="b"/>
                <a:pathLst>
                  <a:path w="93" h="13">
                    <a:moveTo>
                      <a:pt x="47" y="13"/>
                    </a:moveTo>
                    <a:lnTo>
                      <a:pt x="56" y="13"/>
                    </a:lnTo>
                    <a:lnTo>
                      <a:pt x="65" y="13"/>
                    </a:lnTo>
                    <a:lnTo>
                      <a:pt x="72" y="12"/>
                    </a:lnTo>
                    <a:lnTo>
                      <a:pt x="79" y="12"/>
                    </a:lnTo>
                    <a:lnTo>
                      <a:pt x="85" y="10"/>
                    </a:lnTo>
                    <a:lnTo>
                      <a:pt x="90" y="9"/>
                    </a:lnTo>
                    <a:lnTo>
                      <a:pt x="91" y="9"/>
                    </a:lnTo>
                    <a:lnTo>
                      <a:pt x="93" y="7"/>
                    </a:lnTo>
                    <a:lnTo>
                      <a:pt x="91" y="6"/>
                    </a:lnTo>
                    <a:lnTo>
                      <a:pt x="90" y="4"/>
                    </a:lnTo>
                    <a:lnTo>
                      <a:pt x="85" y="3"/>
                    </a:lnTo>
                    <a:lnTo>
                      <a:pt x="79" y="1"/>
                    </a:lnTo>
                    <a:lnTo>
                      <a:pt x="72" y="1"/>
                    </a:lnTo>
                    <a:lnTo>
                      <a:pt x="65" y="0"/>
                    </a:lnTo>
                    <a:lnTo>
                      <a:pt x="56" y="0"/>
                    </a:lnTo>
                    <a:lnTo>
                      <a:pt x="47" y="0"/>
                    </a:lnTo>
                    <a:lnTo>
                      <a:pt x="37" y="0"/>
                    </a:lnTo>
                    <a:lnTo>
                      <a:pt x="28" y="0"/>
                    </a:lnTo>
                    <a:lnTo>
                      <a:pt x="20" y="1"/>
                    </a:lnTo>
                    <a:lnTo>
                      <a:pt x="13" y="1"/>
                    </a:lnTo>
                    <a:lnTo>
                      <a:pt x="7" y="3"/>
                    </a:lnTo>
                    <a:lnTo>
                      <a:pt x="2" y="4"/>
                    </a:lnTo>
                    <a:lnTo>
                      <a:pt x="1" y="6"/>
                    </a:lnTo>
                    <a:lnTo>
                      <a:pt x="0" y="7"/>
                    </a:lnTo>
                    <a:lnTo>
                      <a:pt x="1" y="9"/>
                    </a:lnTo>
                    <a:lnTo>
                      <a:pt x="2" y="9"/>
                    </a:lnTo>
                    <a:lnTo>
                      <a:pt x="7" y="10"/>
                    </a:lnTo>
                    <a:lnTo>
                      <a:pt x="13" y="12"/>
                    </a:lnTo>
                    <a:lnTo>
                      <a:pt x="20" y="12"/>
                    </a:lnTo>
                    <a:lnTo>
                      <a:pt x="28" y="13"/>
                    </a:lnTo>
                    <a:lnTo>
                      <a:pt x="37" y="13"/>
                    </a:lnTo>
                    <a:lnTo>
                      <a:pt x="47"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Freeform 299">
                <a:extLst>
                  <a:ext uri="{FF2B5EF4-FFF2-40B4-BE49-F238E27FC236}">
                    <a16:creationId xmlns:a16="http://schemas.microsoft.com/office/drawing/2014/main" id="{C537236E-AC18-8C4B-B42E-3F5974BC7F19}"/>
                  </a:ext>
                </a:extLst>
              </p:cNvPr>
              <p:cNvSpPr>
                <a:spLocks/>
              </p:cNvSpPr>
              <p:nvPr/>
            </p:nvSpPr>
            <p:spPr bwMode="auto">
              <a:xfrm>
                <a:off x="711" y="1349"/>
                <a:ext cx="31" cy="21"/>
              </a:xfrm>
              <a:custGeom>
                <a:avLst/>
                <a:gdLst/>
                <a:ahLst/>
                <a:cxnLst>
                  <a:cxn ang="0">
                    <a:pos x="93" y="0"/>
                  </a:cxn>
                  <a:cxn ang="0">
                    <a:pos x="91" y="2"/>
                  </a:cxn>
                  <a:cxn ang="0">
                    <a:pos x="90" y="2"/>
                  </a:cxn>
                  <a:cxn ang="0">
                    <a:pos x="85" y="3"/>
                  </a:cxn>
                  <a:cxn ang="0">
                    <a:pos x="79" y="5"/>
                  </a:cxn>
                  <a:cxn ang="0">
                    <a:pos x="72" y="5"/>
                  </a:cxn>
                  <a:cxn ang="0">
                    <a:pos x="65" y="6"/>
                  </a:cxn>
                  <a:cxn ang="0">
                    <a:pos x="56" y="6"/>
                  </a:cxn>
                  <a:cxn ang="0">
                    <a:pos x="47" y="6"/>
                  </a:cxn>
                  <a:cxn ang="0">
                    <a:pos x="37" y="6"/>
                  </a:cxn>
                  <a:cxn ang="0">
                    <a:pos x="28" y="6"/>
                  </a:cxn>
                  <a:cxn ang="0">
                    <a:pos x="20" y="5"/>
                  </a:cxn>
                  <a:cxn ang="0">
                    <a:pos x="13" y="5"/>
                  </a:cxn>
                  <a:cxn ang="0">
                    <a:pos x="7" y="3"/>
                  </a:cxn>
                  <a:cxn ang="0">
                    <a:pos x="2" y="2"/>
                  </a:cxn>
                  <a:cxn ang="0">
                    <a:pos x="1" y="2"/>
                  </a:cxn>
                  <a:cxn ang="0">
                    <a:pos x="0" y="0"/>
                  </a:cxn>
                  <a:cxn ang="0">
                    <a:pos x="1" y="9"/>
                  </a:cxn>
                  <a:cxn ang="0">
                    <a:pos x="4" y="21"/>
                  </a:cxn>
                  <a:cxn ang="0">
                    <a:pos x="7" y="32"/>
                  </a:cxn>
                  <a:cxn ang="0">
                    <a:pos x="11" y="37"/>
                  </a:cxn>
                  <a:cxn ang="0">
                    <a:pos x="17" y="43"/>
                  </a:cxn>
                  <a:cxn ang="0">
                    <a:pos x="23" y="45"/>
                  </a:cxn>
                  <a:cxn ang="0">
                    <a:pos x="28" y="45"/>
                  </a:cxn>
                  <a:cxn ang="0">
                    <a:pos x="31" y="48"/>
                  </a:cxn>
                  <a:cxn ang="0">
                    <a:pos x="34" y="54"/>
                  </a:cxn>
                  <a:cxn ang="0">
                    <a:pos x="38" y="60"/>
                  </a:cxn>
                  <a:cxn ang="0">
                    <a:pos x="42" y="63"/>
                  </a:cxn>
                  <a:cxn ang="0">
                    <a:pos x="47" y="61"/>
                  </a:cxn>
                  <a:cxn ang="0">
                    <a:pos x="51" y="57"/>
                  </a:cxn>
                  <a:cxn ang="0">
                    <a:pos x="54" y="54"/>
                  </a:cxn>
                  <a:cxn ang="0">
                    <a:pos x="56" y="52"/>
                  </a:cxn>
                  <a:cxn ang="0">
                    <a:pos x="60" y="52"/>
                  </a:cxn>
                  <a:cxn ang="0">
                    <a:pos x="65" y="48"/>
                  </a:cxn>
                  <a:cxn ang="0">
                    <a:pos x="69" y="42"/>
                  </a:cxn>
                  <a:cxn ang="0">
                    <a:pos x="72" y="35"/>
                  </a:cxn>
                  <a:cxn ang="0">
                    <a:pos x="76" y="32"/>
                  </a:cxn>
                  <a:cxn ang="0">
                    <a:pos x="81" y="30"/>
                  </a:cxn>
                  <a:cxn ang="0">
                    <a:pos x="85" y="26"/>
                  </a:cxn>
                  <a:cxn ang="0">
                    <a:pos x="88" y="15"/>
                  </a:cxn>
                  <a:cxn ang="0">
                    <a:pos x="93" y="0"/>
                  </a:cxn>
                </a:cxnLst>
                <a:rect l="0" t="0" r="r" b="b"/>
                <a:pathLst>
                  <a:path w="93" h="63">
                    <a:moveTo>
                      <a:pt x="93" y="0"/>
                    </a:moveTo>
                    <a:lnTo>
                      <a:pt x="91" y="2"/>
                    </a:lnTo>
                    <a:lnTo>
                      <a:pt x="90" y="2"/>
                    </a:lnTo>
                    <a:lnTo>
                      <a:pt x="85" y="3"/>
                    </a:lnTo>
                    <a:lnTo>
                      <a:pt x="79" y="5"/>
                    </a:lnTo>
                    <a:lnTo>
                      <a:pt x="72" y="5"/>
                    </a:lnTo>
                    <a:lnTo>
                      <a:pt x="65" y="6"/>
                    </a:lnTo>
                    <a:lnTo>
                      <a:pt x="56" y="6"/>
                    </a:lnTo>
                    <a:lnTo>
                      <a:pt x="47" y="6"/>
                    </a:lnTo>
                    <a:lnTo>
                      <a:pt x="37" y="6"/>
                    </a:lnTo>
                    <a:lnTo>
                      <a:pt x="28" y="6"/>
                    </a:lnTo>
                    <a:lnTo>
                      <a:pt x="20" y="5"/>
                    </a:lnTo>
                    <a:lnTo>
                      <a:pt x="13" y="5"/>
                    </a:lnTo>
                    <a:lnTo>
                      <a:pt x="7" y="3"/>
                    </a:lnTo>
                    <a:lnTo>
                      <a:pt x="2" y="2"/>
                    </a:lnTo>
                    <a:lnTo>
                      <a:pt x="1" y="2"/>
                    </a:lnTo>
                    <a:lnTo>
                      <a:pt x="0" y="0"/>
                    </a:lnTo>
                    <a:lnTo>
                      <a:pt x="1" y="9"/>
                    </a:lnTo>
                    <a:lnTo>
                      <a:pt x="4" y="21"/>
                    </a:lnTo>
                    <a:lnTo>
                      <a:pt x="7" y="32"/>
                    </a:lnTo>
                    <a:lnTo>
                      <a:pt x="11" y="37"/>
                    </a:lnTo>
                    <a:lnTo>
                      <a:pt x="17" y="43"/>
                    </a:lnTo>
                    <a:lnTo>
                      <a:pt x="23" y="45"/>
                    </a:lnTo>
                    <a:lnTo>
                      <a:pt x="28" y="45"/>
                    </a:lnTo>
                    <a:lnTo>
                      <a:pt x="31" y="48"/>
                    </a:lnTo>
                    <a:lnTo>
                      <a:pt x="34" y="54"/>
                    </a:lnTo>
                    <a:lnTo>
                      <a:pt x="38" y="60"/>
                    </a:lnTo>
                    <a:lnTo>
                      <a:pt x="42" y="63"/>
                    </a:lnTo>
                    <a:lnTo>
                      <a:pt x="47" y="61"/>
                    </a:lnTo>
                    <a:lnTo>
                      <a:pt x="51" y="57"/>
                    </a:lnTo>
                    <a:lnTo>
                      <a:pt x="54" y="54"/>
                    </a:lnTo>
                    <a:lnTo>
                      <a:pt x="56" y="52"/>
                    </a:lnTo>
                    <a:lnTo>
                      <a:pt x="60" y="52"/>
                    </a:lnTo>
                    <a:lnTo>
                      <a:pt x="65" y="48"/>
                    </a:lnTo>
                    <a:lnTo>
                      <a:pt x="69" y="42"/>
                    </a:lnTo>
                    <a:lnTo>
                      <a:pt x="72" y="35"/>
                    </a:lnTo>
                    <a:lnTo>
                      <a:pt x="76" y="32"/>
                    </a:lnTo>
                    <a:lnTo>
                      <a:pt x="81" y="30"/>
                    </a:lnTo>
                    <a:lnTo>
                      <a:pt x="85" y="26"/>
                    </a:lnTo>
                    <a:lnTo>
                      <a:pt x="88" y="15"/>
                    </a:lnTo>
                    <a:lnTo>
                      <a:pt x="93" y="0"/>
                    </a:lnTo>
                    <a:close/>
                  </a:path>
                </a:pathLst>
              </a:custGeom>
              <a:solidFill>
                <a:srgbClr val="FCEFE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2" name="Freeform 300">
                <a:extLst>
                  <a:ext uri="{FF2B5EF4-FFF2-40B4-BE49-F238E27FC236}">
                    <a16:creationId xmlns:a16="http://schemas.microsoft.com/office/drawing/2014/main" id="{90D6D96C-6334-9247-B984-B44D7590D9E8}"/>
                  </a:ext>
                </a:extLst>
              </p:cNvPr>
              <p:cNvSpPr>
                <a:spLocks/>
              </p:cNvSpPr>
              <p:nvPr/>
            </p:nvSpPr>
            <p:spPr bwMode="auto">
              <a:xfrm>
                <a:off x="721" y="1372"/>
                <a:ext cx="8" cy="5"/>
              </a:xfrm>
              <a:custGeom>
                <a:avLst/>
                <a:gdLst/>
                <a:ahLst/>
                <a:cxnLst>
                  <a:cxn ang="0">
                    <a:pos x="24" y="2"/>
                  </a:cxn>
                  <a:cxn ang="0">
                    <a:pos x="18" y="2"/>
                  </a:cxn>
                  <a:cxn ang="0">
                    <a:pos x="10" y="0"/>
                  </a:cxn>
                  <a:cxn ang="0">
                    <a:pos x="5" y="0"/>
                  </a:cxn>
                  <a:cxn ang="0">
                    <a:pos x="0" y="0"/>
                  </a:cxn>
                  <a:cxn ang="0">
                    <a:pos x="0" y="2"/>
                  </a:cxn>
                  <a:cxn ang="0">
                    <a:pos x="2" y="5"/>
                  </a:cxn>
                  <a:cxn ang="0">
                    <a:pos x="5" y="8"/>
                  </a:cxn>
                  <a:cxn ang="0">
                    <a:pos x="7" y="11"/>
                  </a:cxn>
                  <a:cxn ang="0">
                    <a:pos x="9" y="12"/>
                  </a:cxn>
                  <a:cxn ang="0">
                    <a:pos x="10" y="13"/>
                  </a:cxn>
                  <a:cxn ang="0">
                    <a:pos x="12" y="15"/>
                  </a:cxn>
                  <a:cxn ang="0">
                    <a:pos x="13" y="16"/>
                  </a:cxn>
                  <a:cxn ang="0">
                    <a:pos x="15" y="12"/>
                  </a:cxn>
                  <a:cxn ang="0">
                    <a:pos x="16" y="9"/>
                  </a:cxn>
                  <a:cxn ang="0">
                    <a:pos x="19" y="5"/>
                  </a:cxn>
                  <a:cxn ang="0">
                    <a:pos x="24" y="2"/>
                  </a:cxn>
                </a:cxnLst>
                <a:rect l="0" t="0" r="r" b="b"/>
                <a:pathLst>
                  <a:path w="24" h="16">
                    <a:moveTo>
                      <a:pt x="24" y="2"/>
                    </a:moveTo>
                    <a:lnTo>
                      <a:pt x="18" y="2"/>
                    </a:lnTo>
                    <a:lnTo>
                      <a:pt x="10" y="0"/>
                    </a:lnTo>
                    <a:lnTo>
                      <a:pt x="5" y="0"/>
                    </a:lnTo>
                    <a:lnTo>
                      <a:pt x="0" y="0"/>
                    </a:lnTo>
                    <a:lnTo>
                      <a:pt x="0" y="2"/>
                    </a:lnTo>
                    <a:lnTo>
                      <a:pt x="2" y="5"/>
                    </a:lnTo>
                    <a:lnTo>
                      <a:pt x="5" y="8"/>
                    </a:lnTo>
                    <a:lnTo>
                      <a:pt x="7" y="11"/>
                    </a:lnTo>
                    <a:lnTo>
                      <a:pt x="9" y="12"/>
                    </a:lnTo>
                    <a:lnTo>
                      <a:pt x="10" y="13"/>
                    </a:lnTo>
                    <a:lnTo>
                      <a:pt x="12" y="15"/>
                    </a:lnTo>
                    <a:lnTo>
                      <a:pt x="13" y="16"/>
                    </a:lnTo>
                    <a:lnTo>
                      <a:pt x="15" y="12"/>
                    </a:lnTo>
                    <a:lnTo>
                      <a:pt x="16" y="9"/>
                    </a:lnTo>
                    <a:lnTo>
                      <a:pt x="19" y="5"/>
                    </a:lnTo>
                    <a:lnTo>
                      <a:pt x="24" y="2"/>
                    </a:lnTo>
                    <a:close/>
                  </a:path>
                </a:pathLst>
              </a:custGeom>
              <a:solidFill>
                <a:srgbClr val="FCEFE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3" name="Freeform 301">
                <a:extLst>
                  <a:ext uri="{FF2B5EF4-FFF2-40B4-BE49-F238E27FC236}">
                    <a16:creationId xmlns:a16="http://schemas.microsoft.com/office/drawing/2014/main" id="{87162FE8-35CC-F845-9A46-57959DD3CE78}"/>
                  </a:ext>
                </a:extLst>
              </p:cNvPr>
              <p:cNvSpPr>
                <a:spLocks/>
              </p:cNvSpPr>
              <p:nvPr/>
            </p:nvSpPr>
            <p:spPr bwMode="auto">
              <a:xfrm>
                <a:off x="479" y="1274"/>
                <a:ext cx="217" cy="195"/>
              </a:xfrm>
              <a:custGeom>
                <a:avLst/>
                <a:gdLst/>
                <a:ahLst/>
                <a:cxnLst>
                  <a:cxn ang="0">
                    <a:pos x="573" y="371"/>
                  </a:cxn>
                  <a:cxn ang="0">
                    <a:pos x="527" y="376"/>
                  </a:cxn>
                  <a:cxn ang="0">
                    <a:pos x="462" y="380"/>
                  </a:cxn>
                  <a:cxn ang="0">
                    <a:pos x="455" y="451"/>
                  </a:cxn>
                  <a:cxn ang="0">
                    <a:pos x="443" y="475"/>
                  </a:cxn>
                  <a:cxn ang="0">
                    <a:pos x="430" y="483"/>
                  </a:cxn>
                  <a:cxn ang="0">
                    <a:pos x="400" y="487"/>
                  </a:cxn>
                  <a:cxn ang="0">
                    <a:pos x="375" y="493"/>
                  </a:cxn>
                  <a:cxn ang="0">
                    <a:pos x="353" y="502"/>
                  </a:cxn>
                  <a:cxn ang="0">
                    <a:pos x="329" y="499"/>
                  </a:cxn>
                  <a:cxn ang="0">
                    <a:pos x="311" y="506"/>
                  </a:cxn>
                  <a:cxn ang="0">
                    <a:pos x="305" y="573"/>
                  </a:cxn>
                  <a:cxn ang="0">
                    <a:pos x="279" y="585"/>
                  </a:cxn>
                  <a:cxn ang="0">
                    <a:pos x="188" y="585"/>
                  </a:cxn>
                  <a:cxn ang="0">
                    <a:pos x="85" y="585"/>
                  </a:cxn>
                  <a:cxn ang="0">
                    <a:pos x="21" y="585"/>
                  </a:cxn>
                  <a:cxn ang="0">
                    <a:pos x="6" y="505"/>
                  </a:cxn>
                  <a:cxn ang="0">
                    <a:pos x="0" y="404"/>
                  </a:cxn>
                  <a:cxn ang="0">
                    <a:pos x="21" y="279"/>
                  </a:cxn>
                  <a:cxn ang="0">
                    <a:pos x="31" y="175"/>
                  </a:cxn>
                  <a:cxn ang="0">
                    <a:pos x="82" y="118"/>
                  </a:cxn>
                  <a:cxn ang="0">
                    <a:pos x="134" y="79"/>
                  </a:cxn>
                  <a:cxn ang="0">
                    <a:pos x="163" y="60"/>
                  </a:cxn>
                  <a:cxn ang="0">
                    <a:pos x="179" y="48"/>
                  </a:cxn>
                  <a:cxn ang="0">
                    <a:pos x="200" y="20"/>
                  </a:cxn>
                  <a:cxn ang="0">
                    <a:pos x="214" y="0"/>
                  </a:cxn>
                  <a:cxn ang="0">
                    <a:pos x="224" y="32"/>
                  </a:cxn>
                  <a:cxn ang="0">
                    <a:pos x="255" y="101"/>
                  </a:cxn>
                  <a:cxn ang="0">
                    <a:pos x="283" y="132"/>
                  </a:cxn>
                  <a:cxn ang="0">
                    <a:pos x="310" y="141"/>
                  </a:cxn>
                  <a:cxn ang="0">
                    <a:pos x="335" y="134"/>
                  </a:cxn>
                  <a:cxn ang="0">
                    <a:pos x="339" y="122"/>
                  </a:cxn>
                  <a:cxn ang="0">
                    <a:pos x="338" y="88"/>
                  </a:cxn>
                  <a:cxn ang="0">
                    <a:pos x="347" y="66"/>
                  </a:cxn>
                  <a:cxn ang="0">
                    <a:pos x="369" y="86"/>
                  </a:cxn>
                  <a:cxn ang="0">
                    <a:pos x="400" y="116"/>
                  </a:cxn>
                  <a:cxn ang="0">
                    <a:pos x="427" y="137"/>
                  </a:cxn>
                  <a:cxn ang="0">
                    <a:pos x="449" y="162"/>
                  </a:cxn>
                  <a:cxn ang="0">
                    <a:pos x="477" y="175"/>
                  </a:cxn>
                  <a:cxn ang="0">
                    <a:pos x="511" y="195"/>
                  </a:cxn>
                  <a:cxn ang="0">
                    <a:pos x="527" y="218"/>
                  </a:cxn>
                  <a:cxn ang="0">
                    <a:pos x="554" y="233"/>
                  </a:cxn>
                  <a:cxn ang="0">
                    <a:pos x="589" y="250"/>
                  </a:cxn>
                  <a:cxn ang="0">
                    <a:pos x="619" y="273"/>
                  </a:cxn>
                  <a:cxn ang="0">
                    <a:pos x="649" y="297"/>
                  </a:cxn>
                  <a:cxn ang="0">
                    <a:pos x="649" y="328"/>
                  </a:cxn>
                  <a:cxn ang="0">
                    <a:pos x="615" y="358"/>
                  </a:cxn>
                  <a:cxn ang="0">
                    <a:pos x="591" y="367"/>
                  </a:cxn>
                  <a:cxn ang="0">
                    <a:pos x="581" y="370"/>
                  </a:cxn>
                </a:cxnLst>
                <a:rect l="0" t="0" r="r" b="b"/>
                <a:pathLst>
                  <a:path w="652" h="585">
                    <a:moveTo>
                      <a:pt x="576" y="370"/>
                    </a:moveTo>
                    <a:lnTo>
                      <a:pt x="575" y="370"/>
                    </a:lnTo>
                    <a:lnTo>
                      <a:pt x="575" y="370"/>
                    </a:lnTo>
                    <a:lnTo>
                      <a:pt x="573" y="371"/>
                    </a:lnTo>
                    <a:lnTo>
                      <a:pt x="572" y="371"/>
                    </a:lnTo>
                    <a:lnTo>
                      <a:pt x="558" y="373"/>
                    </a:lnTo>
                    <a:lnTo>
                      <a:pt x="544" y="374"/>
                    </a:lnTo>
                    <a:lnTo>
                      <a:pt x="527" y="376"/>
                    </a:lnTo>
                    <a:lnTo>
                      <a:pt x="511" y="377"/>
                    </a:lnTo>
                    <a:lnTo>
                      <a:pt x="493" y="379"/>
                    </a:lnTo>
                    <a:lnTo>
                      <a:pt x="477" y="380"/>
                    </a:lnTo>
                    <a:lnTo>
                      <a:pt x="462" y="380"/>
                    </a:lnTo>
                    <a:lnTo>
                      <a:pt x="449" y="382"/>
                    </a:lnTo>
                    <a:lnTo>
                      <a:pt x="456" y="408"/>
                    </a:lnTo>
                    <a:lnTo>
                      <a:pt x="458" y="432"/>
                    </a:lnTo>
                    <a:lnTo>
                      <a:pt x="455" y="451"/>
                    </a:lnTo>
                    <a:lnTo>
                      <a:pt x="452" y="465"/>
                    </a:lnTo>
                    <a:lnTo>
                      <a:pt x="450" y="469"/>
                    </a:lnTo>
                    <a:lnTo>
                      <a:pt x="447" y="472"/>
                    </a:lnTo>
                    <a:lnTo>
                      <a:pt x="443" y="475"/>
                    </a:lnTo>
                    <a:lnTo>
                      <a:pt x="438" y="477"/>
                    </a:lnTo>
                    <a:lnTo>
                      <a:pt x="436" y="478"/>
                    </a:lnTo>
                    <a:lnTo>
                      <a:pt x="433" y="480"/>
                    </a:lnTo>
                    <a:lnTo>
                      <a:pt x="430" y="483"/>
                    </a:lnTo>
                    <a:lnTo>
                      <a:pt x="421" y="484"/>
                    </a:lnTo>
                    <a:lnTo>
                      <a:pt x="415" y="486"/>
                    </a:lnTo>
                    <a:lnTo>
                      <a:pt x="407" y="486"/>
                    </a:lnTo>
                    <a:lnTo>
                      <a:pt x="400" y="487"/>
                    </a:lnTo>
                    <a:lnTo>
                      <a:pt x="394" y="489"/>
                    </a:lnTo>
                    <a:lnTo>
                      <a:pt x="387" y="490"/>
                    </a:lnTo>
                    <a:lnTo>
                      <a:pt x="381" y="490"/>
                    </a:lnTo>
                    <a:lnTo>
                      <a:pt x="375" y="493"/>
                    </a:lnTo>
                    <a:lnTo>
                      <a:pt x="372" y="494"/>
                    </a:lnTo>
                    <a:lnTo>
                      <a:pt x="366" y="499"/>
                    </a:lnTo>
                    <a:lnTo>
                      <a:pt x="360" y="500"/>
                    </a:lnTo>
                    <a:lnTo>
                      <a:pt x="353" y="502"/>
                    </a:lnTo>
                    <a:lnTo>
                      <a:pt x="347" y="502"/>
                    </a:lnTo>
                    <a:lnTo>
                      <a:pt x="341" y="500"/>
                    </a:lnTo>
                    <a:lnTo>
                      <a:pt x="335" y="499"/>
                    </a:lnTo>
                    <a:lnTo>
                      <a:pt x="329" y="499"/>
                    </a:lnTo>
                    <a:lnTo>
                      <a:pt x="325" y="500"/>
                    </a:lnTo>
                    <a:lnTo>
                      <a:pt x="322" y="502"/>
                    </a:lnTo>
                    <a:lnTo>
                      <a:pt x="317" y="503"/>
                    </a:lnTo>
                    <a:lnTo>
                      <a:pt x="311" y="506"/>
                    </a:lnTo>
                    <a:lnTo>
                      <a:pt x="304" y="506"/>
                    </a:lnTo>
                    <a:lnTo>
                      <a:pt x="304" y="518"/>
                    </a:lnTo>
                    <a:lnTo>
                      <a:pt x="305" y="545"/>
                    </a:lnTo>
                    <a:lnTo>
                      <a:pt x="305" y="573"/>
                    </a:lnTo>
                    <a:lnTo>
                      <a:pt x="305" y="585"/>
                    </a:lnTo>
                    <a:lnTo>
                      <a:pt x="302" y="585"/>
                    </a:lnTo>
                    <a:lnTo>
                      <a:pt x="293" y="585"/>
                    </a:lnTo>
                    <a:lnTo>
                      <a:pt x="279" y="585"/>
                    </a:lnTo>
                    <a:lnTo>
                      <a:pt x="261" y="585"/>
                    </a:lnTo>
                    <a:lnTo>
                      <a:pt x="239" y="585"/>
                    </a:lnTo>
                    <a:lnTo>
                      <a:pt x="215" y="585"/>
                    </a:lnTo>
                    <a:lnTo>
                      <a:pt x="188" y="585"/>
                    </a:lnTo>
                    <a:lnTo>
                      <a:pt x="162" y="585"/>
                    </a:lnTo>
                    <a:lnTo>
                      <a:pt x="135" y="585"/>
                    </a:lnTo>
                    <a:lnTo>
                      <a:pt x="108" y="585"/>
                    </a:lnTo>
                    <a:lnTo>
                      <a:pt x="85" y="585"/>
                    </a:lnTo>
                    <a:lnTo>
                      <a:pt x="63" y="585"/>
                    </a:lnTo>
                    <a:lnTo>
                      <a:pt x="45" y="585"/>
                    </a:lnTo>
                    <a:lnTo>
                      <a:pt x="30" y="585"/>
                    </a:lnTo>
                    <a:lnTo>
                      <a:pt x="21" y="585"/>
                    </a:lnTo>
                    <a:lnTo>
                      <a:pt x="18" y="585"/>
                    </a:lnTo>
                    <a:lnTo>
                      <a:pt x="15" y="567"/>
                    </a:lnTo>
                    <a:lnTo>
                      <a:pt x="9" y="537"/>
                    </a:lnTo>
                    <a:lnTo>
                      <a:pt x="6" y="505"/>
                    </a:lnTo>
                    <a:lnTo>
                      <a:pt x="5" y="478"/>
                    </a:lnTo>
                    <a:lnTo>
                      <a:pt x="3" y="456"/>
                    </a:lnTo>
                    <a:lnTo>
                      <a:pt x="2" y="429"/>
                    </a:lnTo>
                    <a:lnTo>
                      <a:pt x="0" y="404"/>
                    </a:lnTo>
                    <a:lnTo>
                      <a:pt x="0" y="383"/>
                    </a:lnTo>
                    <a:lnTo>
                      <a:pt x="5" y="358"/>
                    </a:lnTo>
                    <a:lnTo>
                      <a:pt x="14" y="319"/>
                    </a:lnTo>
                    <a:lnTo>
                      <a:pt x="21" y="279"/>
                    </a:lnTo>
                    <a:lnTo>
                      <a:pt x="24" y="250"/>
                    </a:lnTo>
                    <a:lnTo>
                      <a:pt x="24" y="226"/>
                    </a:lnTo>
                    <a:lnTo>
                      <a:pt x="27" y="199"/>
                    </a:lnTo>
                    <a:lnTo>
                      <a:pt x="31" y="175"/>
                    </a:lnTo>
                    <a:lnTo>
                      <a:pt x="39" y="161"/>
                    </a:lnTo>
                    <a:lnTo>
                      <a:pt x="52" y="146"/>
                    </a:lnTo>
                    <a:lnTo>
                      <a:pt x="67" y="131"/>
                    </a:lnTo>
                    <a:lnTo>
                      <a:pt x="82" y="118"/>
                    </a:lnTo>
                    <a:lnTo>
                      <a:pt x="98" y="104"/>
                    </a:lnTo>
                    <a:lnTo>
                      <a:pt x="111" y="94"/>
                    </a:lnTo>
                    <a:lnTo>
                      <a:pt x="125" y="85"/>
                    </a:lnTo>
                    <a:lnTo>
                      <a:pt x="134" y="79"/>
                    </a:lnTo>
                    <a:lnTo>
                      <a:pt x="140" y="76"/>
                    </a:lnTo>
                    <a:lnTo>
                      <a:pt x="147" y="72"/>
                    </a:lnTo>
                    <a:lnTo>
                      <a:pt x="154" y="66"/>
                    </a:lnTo>
                    <a:lnTo>
                      <a:pt x="163" y="60"/>
                    </a:lnTo>
                    <a:lnTo>
                      <a:pt x="174" y="58"/>
                    </a:lnTo>
                    <a:lnTo>
                      <a:pt x="175" y="54"/>
                    </a:lnTo>
                    <a:lnTo>
                      <a:pt x="177" y="51"/>
                    </a:lnTo>
                    <a:lnTo>
                      <a:pt x="179" y="48"/>
                    </a:lnTo>
                    <a:lnTo>
                      <a:pt x="182" y="45"/>
                    </a:lnTo>
                    <a:lnTo>
                      <a:pt x="188" y="39"/>
                    </a:lnTo>
                    <a:lnTo>
                      <a:pt x="194" y="29"/>
                    </a:lnTo>
                    <a:lnTo>
                      <a:pt x="200" y="20"/>
                    </a:lnTo>
                    <a:lnTo>
                      <a:pt x="203" y="12"/>
                    </a:lnTo>
                    <a:lnTo>
                      <a:pt x="206" y="8"/>
                    </a:lnTo>
                    <a:lnTo>
                      <a:pt x="209" y="3"/>
                    </a:lnTo>
                    <a:lnTo>
                      <a:pt x="214" y="0"/>
                    </a:lnTo>
                    <a:lnTo>
                      <a:pt x="218" y="2"/>
                    </a:lnTo>
                    <a:lnTo>
                      <a:pt x="219" y="15"/>
                    </a:lnTo>
                    <a:lnTo>
                      <a:pt x="221" y="24"/>
                    </a:lnTo>
                    <a:lnTo>
                      <a:pt x="224" y="32"/>
                    </a:lnTo>
                    <a:lnTo>
                      <a:pt x="227" y="39"/>
                    </a:lnTo>
                    <a:lnTo>
                      <a:pt x="234" y="54"/>
                    </a:lnTo>
                    <a:lnTo>
                      <a:pt x="245" y="78"/>
                    </a:lnTo>
                    <a:lnTo>
                      <a:pt x="255" y="101"/>
                    </a:lnTo>
                    <a:lnTo>
                      <a:pt x="262" y="116"/>
                    </a:lnTo>
                    <a:lnTo>
                      <a:pt x="270" y="122"/>
                    </a:lnTo>
                    <a:lnTo>
                      <a:pt x="276" y="128"/>
                    </a:lnTo>
                    <a:lnTo>
                      <a:pt x="283" y="132"/>
                    </a:lnTo>
                    <a:lnTo>
                      <a:pt x="289" y="135"/>
                    </a:lnTo>
                    <a:lnTo>
                      <a:pt x="295" y="138"/>
                    </a:lnTo>
                    <a:lnTo>
                      <a:pt x="302" y="140"/>
                    </a:lnTo>
                    <a:lnTo>
                      <a:pt x="310" y="141"/>
                    </a:lnTo>
                    <a:lnTo>
                      <a:pt x="319" y="141"/>
                    </a:lnTo>
                    <a:lnTo>
                      <a:pt x="326" y="140"/>
                    </a:lnTo>
                    <a:lnTo>
                      <a:pt x="330" y="137"/>
                    </a:lnTo>
                    <a:lnTo>
                      <a:pt x="335" y="134"/>
                    </a:lnTo>
                    <a:lnTo>
                      <a:pt x="338" y="128"/>
                    </a:lnTo>
                    <a:lnTo>
                      <a:pt x="339" y="126"/>
                    </a:lnTo>
                    <a:lnTo>
                      <a:pt x="339" y="125"/>
                    </a:lnTo>
                    <a:lnTo>
                      <a:pt x="339" y="122"/>
                    </a:lnTo>
                    <a:lnTo>
                      <a:pt x="339" y="121"/>
                    </a:lnTo>
                    <a:lnTo>
                      <a:pt x="339" y="112"/>
                    </a:lnTo>
                    <a:lnTo>
                      <a:pt x="338" y="100"/>
                    </a:lnTo>
                    <a:lnTo>
                      <a:pt x="338" y="88"/>
                    </a:lnTo>
                    <a:lnTo>
                      <a:pt x="341" y="76"/>
                    </a:lnTo>
                    <a:lnTo>
                      <a:pt x="342" y="72"/>
                    </a:lnTo>
                    <a:lnTo>
                      <a:pt x="345" y="69"/>
                    </a:lnTo>
                    <a:lnTo>
                      <a:pt x="347" y="66"/>
                    </a:lnTo>
                    <a:lnTo>
                      <a:pt x="348" y="64"/>
                    </a:lnTo>
                    <a:lnTo>
                      <a:pt x="353" y="70"/>
                    </a:lnTo>
                    <a:lnTo>
                      <a:pt x="360" y="78"/>
                    </a:lnTo>
                    <a:lnTo>
                      <a:pt x="369" y="86"/>
                    </a:lnTo>
                    <a:lnTo>
                      <a:pt x="376" y="95"/>
                    </a:lnTo>
                    <a:lnTo>
                      <a:pt x="385" y="104"/>
                    </a:lnTo>
                    <a:lnTo>
                      <a:pt x="394" y="112"/>
                    </a:lnTo>
                    <a:lnTo>
                      <a:pt x="400" y="116"/>
                    </a:lnTo>
                    <a:lnTo>
                      <a:pt x="404" y="119"/>
                    </a:lnTo>
                    <a:lnTo>
                      <a:pt x="412" y="122"/>
                    </a:lnTo>
                    <a:lnTo>
                      <a:pt x="419" y="128"/>
                    </a:lnTo>
                    <a:lnTo>
                      <a:pt x="427" y="137"/>
                    </a:lnTo>
                    <a:lnTo>
                      <a:pt x="433" y="147"/>
                    </a:lnTo>
                    <a:lnTo>
                      <a:pt x="436" y="153"/>
                    </a:lnTo>
                    <a:lnTo>
                      <a:pt x="441" y="158"/>
                    </a:lnTo>
                    <a:lnTo>
                      <a:pt x="449" y="162"/>
                    </a:lnTo>
                    <a:lnTo>
                      <a:pt x="456" y="167"/>
                    </a:lnTo>
                    <a:lnTo>
                      <a:pt x="464" y="171"/>
                    </a:lnTo>
                    <a:lnTo>
                      <a:pt x="471" y="172"/>
                    </a:lnTo>
                    <a:lnTo>
                      <a:pt x="477" y="175"/>
                    </a:lnTo>
                    <a:lnTo>
                      <a:pt x="480" y="175"/>
                    </a:lnTo>
                    <a:lnTo>
                      <a:pt x="493" y="178"/>
                    </a:lnTo>
                    <a:lnTo>
                      <a:pt x="504" y="184"/>
                    </a:lnTo>
                    <a:lnTo>
                      <a:pt x="511" y="195"/>
                    </a:lnTo>
                    <a:lnTo>
                      <a:pt x="514" y="205"/>
                    </a:lnTo>
                    <a:lnTo>
                      <a:pt x="517" y="210"/>
                    </a:lnTo>
                    <a:lnTo>
                      <a:pt x="521" y="214"/>
                    </a:lnTo>
                    <a:lnTo>
                      <a:pt x="527" y="218"/>
                    </a:lnTo>
                    <a:lnTo>
                      <a:pt x="533" y="223"/>
                    </a:lnTo>
                    <a:lnTo>
                      <a:pt x="541" y="227"/>
                    </a:lnTo>
                    <a:lnTo>
                      <a:pt x="548" y="230"/>
                    </a:lnTo>
                    <a:lnTo>
                      <a:pt x="554" y="233"/>
                    </a:lnTo>
                    <a:lnTo>
                      <a:pt x="560" y="235"/>
                    </a:lnTo>
                    <a:lnTo>
                      <a:pt x="569" y="238"/>
                    </a:lnTo>
                    <a:lnTo>
                      <a:pt x="579" y="244"/>
                    </a:lnTo>
                    <a:lnTo>
                      <a:pt x="589" y="250"/>
                    </a:lnTo>
                    <a:lnTo>
                      <a:pt x="598" y="257"/>
                    </a:lnTo>
                    <a:lnTo>
                      <a:pt x="606" y="263"/>
                    </a:lnTo>
                    <a:lnTo>
                      <a:pt x="612" y="267"/>
                    </a:lnTo>
                    <a:lnTo>
                      <a:pt x="619" y="273"/>
                    </a:lnTo>
                    <a:lnTo>
                      <a:pt x="626" y="278"/>
                    </a:lnTo>
                    <a:lnTo>
                      <a:pt x="634" y="284"/>
                    </a:lnTo>
                    <a:lnTo>
                      <a:pt x="643" y="290"/>
                    </a:lnTo>
                    <a:lnTo>
                      <a:pt x="649" y="297"/>
                    </a:lnTo>
                    <a:lnTo>
                      <a:pt x="652" y="302"/>
                    </a:lnTo>
                    <a:lnTo>
                      <a:pt x="652" y="309"/>
                    </a:lnTo>
                    <a:lnTo>
                      <a:pt x="650" y="319"/>
                    </a:lnTo>
                    <a:lnTo>
                      <a:pt x="649" y="328"/>
                    </a:lnTo>
                    <a:lnTo>
                      <a:pt x="646" y="334"/>
                    </a:lnTo>
                    <a:lnTo>
                      <a:pt x="637" y="340"/>
                    </a:lnTo>
                    <a:lnTo>
                      <a:pt x="625" y="349"/>
                    </a:lnTo>
                    <a:lnTo>
                      <a:pt x="615" y="358"/>
                    </a:lnTo>
                    <a:lnTo>
                      <a:pt x="607" y="362"/>
                    </a:lnTo>
                    <a:lnTo>
                      <a:pt x="601" y="362"/>
                    </a:lnTo>
                    <a:lnTo>
                      <a:pt x="597" y="364"/>
                    </a:lnTo>
                    <a:lnTo>
                      <a:pt x="591" y="367"/>
                    </a:lnTo>
                    <a:lnTo>
                      <a:pt x="586" y="368"/>
                    </a:lnTo>
                    <a:lnTo>
                      <a:pt x="585" y="368"/>
                    </a:lnTo>
                    <a:lnTo>
                      <a:pt x="584" y="368"/>
                    </a:lnTo>
                    <a:lnTo>
                      <a:pt x="581" y="370"/>
                    </a:lnTo>
                    <a:lnTo>
                      <a:pt x="576" y="370"/>
                    </a:lnTo>
                    <a:lnTo>
                      <a:pt x="576" y="370"/>
                    </a:lnTo>
                    <a:close/>
                  </a:path>
                </a:pathLst>
              </a:custGeom>
              <a:solidFill>
                <a:srgbClr val="7538D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4" name="Freeform 302">
                <a:extLst>
                  <a:ext uri="{FF2B5EF4-FFF2-40B4-BE49-F238E27FC236}">
                    <a16:creationId xmlns:a16="http://schemas.microsoft.com/office/drawing/2014/main" id="{643C5863-4FA7-1C49-9FEA-AD44555AE10E}"/>
                  </a:ext>
                </a:extLst>
              </p:cNvPr>
              <p:cNvSpPr>
                <a:spLocks/>
              </p:cNvSpPr>
              <p:nvPr/>
            </p:nvSpPr>
            <p:spPr bwMode="auto">
              <a:xfrm>
                <a:off x="516" y="1296"/>
                <a:ext cx="89" cy="117"/>
              </a:xfrm>
              <a:custGeom>
                <a:avLst/>
                <a:gdLst/>
                <a:ahLst/>
                <a:cxnLst>
                  <a:cxn ang="0">
                    <a:pos x="232" y="340"/>
                  </a:cxn>
                  <a:cxn ang="0">
                    <a:pos x="253" y="332"/>
                  </a:cxn>
                  <a:cxn ang="0">
                    <a:pos x="263" y="312"/>
                  </a:cxn>
                  <a:cxn ang="0">
                    <a:pos x="263" y="285"/>
                  </a:cxn>
                  <a:cxn ang="0">
                    <a:pos x="237" y="270"/>
                  </a:cxn>
                  <a:cxn ang="0">
                    <a:pos x="220" y="276"/>
                  </a:cxn>
                  <a:cxn ang="0">
                    <a:pos x="195" y="251"/>
                  </a:cxn>
                  <a:cxn ang="0">
                    <a:pos x="164" y="224"/>
                  </a:cxn>
                  <a:cxn ang="0">
                    <a:pos x="139" y="172"/>
                  </a:cxn>
                  <a:cxn ang="0">
                    <a:pos x="127" y="140"/>
                  </a:cxn>
                  <a:cxn ang="0">
                    <a:pos x="133" y="119"/>
                  </a:cxn>
                  <a:cxn ang="0">
                    <a:pos x="154" y="157"/>
                  </a:cxn>
                  <a:cxn ang="0">
                    <a:pos x="183" y="212"/>
                  </a:cxn>
                  <a:cxn ang="0">
                    <a:pos x="170" y="181"/>
                  </a:cxn>
                  <a:cxn ang="0">
                    <a:pos x="142" y="120"/>
                  </a:cxn>
                  <a:cxn ang="0">
                    <a:pos x="139" y="94"/>
                  </a:cxn>
                  <a:cxn ang="0">
                    <a:pos x="130" y="80"/>
                  </a:cxn>
                  <a:cxn ang="0">
                    <a:pos x="104" y="62"/>
                  </a:cxn>
                  <a:cxn ang="0">
                    <a:pos x="93" y="30"/>
                  </a:cxn>
                  <a:cxn ang="0">
                    <a:pos x="80" y="5"/>
                  </a:cxn>
                  <a:cxn ang="0">
                    <a:pos x="72" y="19"/>
                  </a:cxn>
                  <a:cxn ang="0">
                    <a:pos x="50" y="45"/>
                  </a:cxn>
                  <a:cxn ang="0">
                    <a:pos x="41" y="64"/>
                  </a:cxn>
                  <a:cxn ang="0">
                    <a:pos x="41" y="79"/>
                  </a:cxn>
                  <a:cxn ang="0">
                    <a:pos x="16" y="70"/>
                  </a:cxn>
                  <a:cxn ang="0">
                    <a:pos x="4" y="86"/>
                  </a:cxn>
                  <a:cxn ang="0">
                    <a:pos x="28" y="97"/>
                  </a:cxn>
                  <a:cxn ang="0">
                    <a:pos x="53" y="110"/>
                  </a:cxn>
                  <a:cxn ang="0">
                    <a:pos x="87" y="129"/>
                  </a:cxn>
                  <a:cxn ang="0">
                    <a:pos x="92" y="154"/>
                  </a:cxn>
                  <a:cxn ang="0">
                    <a:pos x="69" y="162"/>
                  </a:cxn>
                  <a:cxn ang="0">
                    <a:pos x="44" y="172"/>
                  </a:cxn>
                  <a:cxn ang="0">
                    <a:pos x="35" y="186"/>
                  </a:cxn>
                  <a:cxn ang="0">
                    <a:pos x="62" y="187"/>
                  </a:cxn>
                  <a:cxn ang="0">
                    <a:pos x="69" y="200"/>
                  </a:cxn>
                  <a:cxn ang="0">
                    <a:pos x="40" y="218"/>
                  </a:cxn>
                  <a:cxn ang="0">
                    <a:pos x="4" y="258"/>
                  </a:cxn>
                  <a:cxn ang="0">
                    <a:pos x="44" y="233"/>
                  </a:cxn>
                  <a:cxn ang="0">
                    <a:pos x="95" y="206"/>
                  </a:cxn>
                  <a:cxn ang="0">
                    <a:pos x="133" y="206"/>
                  </a:cxn>
                  <a:cxn ang="0">
                    <a:pos x="149" y="212"/>
                  </a:cxn>
                  <a:cxn ang="0">
                    <a:pos x="127" y="226"/>
                  </a:cxn>
                  <a:cxn ang="0">
                    <a:pos x="155" y="248"/>
                  </a:cxn>
                  <a:cxn ang="0">
                    <a:pos x="145" y="266"/>
                  </a:cxn>
                  <a:cxn ang="0">
                    <a:pos x="169" y="264"/>
                  </a:cxn>
                  <a:cxn ang="0">
                    <a:pos x="189" y="264"/>
                  </a:cxn>
                  <a:cxn ang="0">
                    <a:pos x="215" y="270"/>
                  </a:cxn>
                  <a:cxn ang="0">
                    <a:pos x="212" y="279"/>
                  </a:cxn>
                  <a:cxn ang="0">
                    <a:pos x="192" y="285"/>
                  </a:cxn>
                  <a:cxn ang="0">
                    <a:pos x="173" y="307"/>
                  </a:cxn>
                  <a:cxn ang="0">
                    <a:pos x="192" y="312"/>
                  </a:cxn>
                  <a:cxn ang="0">
                    <a:pos x="226" y="310"/>
                  </a:cxn>
                  <a:cxn ang="0">
                    <a:pos x="246" y="295"/>
                  </a:cxn>
                  <a:cxn ang="0">
                    <a:pos x="253" y="295"/>
                  </a:cxn>
                  <a:cxn ang="0">
                    <a:pos x="249" y="321"/>
                  </a:cxn>
                  <a:cxn ang="0">
                    <a:pos x="220" y="343"/>
                  </a:cxn>
                </a:cxnLst>
                <a:rect l="0" t="0" r="r" b="b"/>
                <a:pathLst>
                  <a:path w="268" h="352">
                    <a:moveTo>
                      <a:pt x="215" y="352"/>
                    </a:moveTo>
                    <a:lnTo>
                      <a:pt x="220" y="350"/>
                    </a:lnTo>
                    <a:lnTo>
                      <a:pt x="226" y="346"/>
                    </a:lnTo>
                    <a:lnTo>
                      <a:pt x="232" y="340"/>
                    </a:lnTo>
                    <a:lnTo>
                      <a:pt x="237" y="337"/>
                    </a:lnTo>
                    <a:lnTo>
                      <a:pt x="241" y="335"/>
                    </a:lnTo>
                    <a:lnTo>
                      <a:pt x="247" y="334"/>
                    </a:lnTo>
                    <a:lnTo>
                      <a:pt x="253" y="332"/>
                    </a:lnTo>
                    <a:lnTo>
                      <a:pt x="257" y="331"/>
                    </a:lnTo>
                    <a:lnTo>
                      <a:pt x="259" y="327"/>
                    </a:lnTo>
                    <a:lnTo>
                      <a:pt x="262" y="319"/>
                    </a:lnTo>
                    <a:lnTo>
                      <a:pt x="263" y="312"/>
                    </a:lnTo>
                    <a:lnTo>
                      <a:pt x="266" y="306"/>
                    </a:lnTo>
                    <a:lnTo>
                      <a:pt x="268" y="300"/>
                    </a:lnTo>
                    <a:lnTo>
                      <a:pt x="266" y="292"/>
                    </a:lnTo>
                    <a:lnTo>
                      <a:pt x="263" y="285"/>
                    </a:lnTo>
                    <a:lnTo>
                      <a:pt x="260" y="281"/>
                    </a:lnTo>
                    <a:lnTo>
                      <a:pt x="252" y="273"/>
                    </a:lnTo>
                    <a:lnTo>
                      <a:pt x="244" y="270"/>
                    </a:lnTo>
                    <a:lnTo>
                      <a:pt x="237" y="270"/>
                    </a:lnTo>
                    <a:lnTo>
                      <a:pt x="231" y="275"/>
                    </a:lnTo>
                    <a:lnTo>
                      <a:pt x="226" y="278"/>
                    </a:lnTo>
                    <a:lnTo>
                      <a:pt x="223" y="279"/>
                    </a:lnTo>
                    <a:lnTo>
                      <a:pt x="220" y="276"/>
                    </a:lnTo>
                    <a:lnTo>
                      <a:pt x="217" y="272"/>
                    </a:lnTo>
                    <a:lnTo>
                      <a:pt x="213" y="264"/>
                    </a:lnTo>
                    <a:lnTo>
                      <a:pt x="206" y="257"/>
                    </a:lnTo>
                    <a:lnTo>
                      <a:pt x="195" y="251"/>
                    </a:lnTo>
                    <a:lnTo>
                      <a:pt x="185" y="249"/>
                    </a:lnTo>
                    <a:lnTo>
                      <a:pt x="178" y="245"/>
                    </a:lnTo>
                    <a:lnTo>
                      <a:pt x="170" y="236"/>
                    </a:lnTo>
                    <a:lnTo>
                      <a:pt x="164" y="224"/>
                    </a:lnTo>
                    <a:lnTo>
                      <a:pt x="160" y="214"/>
                    </a:lnTo>
                    <a:lnTo>
                      <a:pt x="154" y="202"/>
                    </a:lnTo>
                    <a:lnTo>
                      <a:pt x="146" y="187"/>
                    </a:lnTo>
                    <a:lnTo>
                      <a:pt x="139" y="172"/>
                    </a:lnTo>
                    <a:lnTo>
                      <a:pt x="135" y="162"/>
                    </a:lnTo>
                    <a:lnTo>
                      <a:pt x="132" y="154"/>
                    </a:lnTo>
                    <a:lnTo>
                      <a:pt x="129" y="147"/>
                    </a:lnTo>
                    <a:lnTo>
                      <a:pt x="127" y="140"/>
                    </a:lnTo>
                    <a:lnTo>
                      <a:pt x="127" y="134"/>
                    </a:lnTo>
                    <a:lnTo>
                      <a:pt x="127" y="123"/>
                    </a:lnTo>
                    <a:lnTo>
                      <a:pt x="130" y="119"/>
                    </a:lnTo>
                    <a:lnTo>
                      <a:pt x="133" y="119"/>
                    </a:lnTo>
                    <a:lnTo>
                      <a:pt x="138" y="128"/>
                    </a:lnTo>
                    <a:lnTo>
                      <a:pt x="141" y="134"/>
                    </a:lnTo>
                    <a:lnTo>
                      <a:pt x="146" y="144"/>
                    </a:lnTo>
                    <a:lnTo>
                      <a:pt x="154" y="157"/>
                    </a:lnTo>
                    <a:lnTo>
                      <a:pt x="163" y="174"/>
                    </a:lnTo>
                    <a:lnTo>
                      <a:pt x="172" y="189"/>
                    </a:lnTo>
                    <a:lnTo>
                      <a:pt x="179" y="202"/>
                    </a:lnTo>
                    <a:lnTo>
                      <a:pt x="183" y="212"/>
                    </a:lnTo>
                    <a:lnTo>
                      <a:pt x="186" y="218"/>
                    </a:lnTo>
                    <a:lnTo>
                      <a:pt x="183" y="209"/>
                    </a:lnTo>
                    <a:lnTo>
                      <a:pt x="178" y="197"/>
                    </a:lnTo>
                    <a:lnTo>
                      <a:pt x="170" y="181"/>
                    </a:lnTo>
                    <a:lnTo>
                      <a:pt x="163" y="163"/>
                    </a:lnTo>
                    <a:lnTo>
                      <a:pt x="154" y="147"/>
                    </a:lnTo>
                    <a:lnTo>
                      <a:pt x="146" y="132"/>
                    </a:lnTo>
                    <a:lnTo>
                      <a:pt x="142" y="120"/>
                    </a:lnTo>
                    <a:lnTo>
                      <a:pt x="139" y="114"/>
                    </a:lnTo>
                    <a:lnTo>
                      <a:pt x="138" y="107"/>
                    </a:lnTo>
                    <a:lnTo>
                      <a:pt x="138" y="100"/>
                    </a:lnTo>
                    <a:lnTo>
                      <a:pt x="139" y="94"/>
                    </a:lnTo>
                    <a:lnTo>
                      <a:pt x="139" y="91"/>
                    </a:lnTo>
                    <a:lnTo>
                      <a:pt x="138" y="88"/>
                    </a:lnTo>
                    <a:lnTo>
                      <a:pt x="135" y="83"/>
                    </a:lnTo>
                    <a:lnTo>
                      <a:pt x="130" y="80"/>
                    </a:lnTo>
                    <a:lnTo>
                      <a:pt x="126" y="77"/>
                    </a:lnTo>
                    <a:lnTo>
                      <a:pt x="120" y="74"/>
                    </a:lnTo>
                    <a:lnTo>
                      <a:pt x="111" y="68"/>
                    </a:lnTo>
                    <a:lnTo>
                      <a:pt x="104" y="62"/>
                    </a:lnTo>
                    <a:lnTo>
                      <a:pt x="99" y="54"/>
                    </a:lnTo>
                    <a:lnTo>
                      <a:pt x="96" y="45"/>
                    </a:lnTo>
                    <a:lnTo>
                      <a:pt x="95" y="37"/>
                    </a:lnTo>
                    <a:lnTo>
                      <a:pt x="93" y="30"/>
                    </a:lnTo>
                    <a:lnTo>
                      <a:pt x="92" y="22"/>
                    </a:lnTo>
                    <a:lnTo>
                      <a:pt x="90" y="16"/>
                    </a:lnTo>
                    <a:lnTo>
                      <a:pt x="86" y="11"/>
                    </a:lnTo>
                    <a:lnTo>
                      <a:pt x="80" y="5"/>
                    </a:lnTo>
                    <a:lnTo>
                      <a:pt x="75" y="0"/>
                    </a:lnTo>
                    <a:lnTo>
                      <a:pt x="77" y="9"/>
                    </a:lnTo>
                    <a:lnTo>
                      <a:pt x="75" y="15"/>
                    </a:lnTo>
                    <a:lnTo>
                      <a:pt x="72" y="19"/>
                    </a:lnTo>
                    <a:lnTo>
                      <a:pt x="69" y="24"/>
                    </a:lnTo>
                    <a:lnTo>
                      <a:pt x="65" y="30"/>
                    </a:lnTo>
                    <a:lnTo>
                      <a:pt x="58" y="37"/>
                    </a:lnTo>
                    <a:lnTo>
                      <a:pt x="50" y="45"/>
                    </a:lnTo>
                    <a:lnTo>
                      <a:pt x="46" y="51"/>
                    </a:lnTo>
                    <a:lnTo>
                      <a:pt x="43" y="54"/>
                    </a:lnTo>
                    <a:lnTo>
                      <a:pt x="41" y="58"/>
                    </a:lnTo>
                    <a:lnTo>
                      <a:pt x="41" y="64"/>
                    </a:lnTo>
                    <a:lnTo>
                      <a:pt x="44" y="74"/>
                    </a:lnTo>
                    <a:lnTo>
                      <a:pt x="44" y="77"/>
                    </a:lnTo>
                    <a:lnTo>
                      <a:pt x="43" y="79"/>
                    </a:lnTo>
                    <a:lnTo>
                      <a:pt x="41" y="79"/>
                    </a:lnTo>
                    <a:lnTo>
                      <a:pt x="37" y="77"/>
                    </a:lnTo>
                    <a:lnTo>
                      <a:pt x="31" y="74"/>
                    </a:lnTo>
                    <a:lnTo>
                      <a:pt x="24" y="71"/>
                    </a:lnTo>
                    <a:lnTo>
                      <a:pt x="16" y="70"/>
                    </a:lnTo>
                    <a:lnTo>
                      <a:pt x="12" y="71"/>
                    </a:lnTo>
                    <a:lnTo>
                      <a:pt x="9" y="74"/>
                    </a:lnTo>
                    <a:lnTo>
                      <a:pt x="6" y="80"/>
                    </a:lnTo>
                    <a:lnTo>
                      <a:pt x="4" y="86"/>
                    </a:lnTo>
                    <a:lnTo>
                      <a:pt x="0" y="91"/>
                    </a:lnTo>
                    <a:lnTo>
                      <a:pt x="10" y="89"/>
                    </a:lnTo>
                    <a:lnTo>
                      <a:pt x="21" y="92"/>
                    </a:lnTo>
                    <a:lnTo>
                      <a:pt x="28" y="97"/>
                    </a:lnTo>
                    <a:lnTo>
                      <a:pt x="35" y="103"/>
                    </a:lnTo>
                    <a:lnTo>
                      <a:pt x="41" y="108"/>
                    </a:lnTo>
                    <a:lnTo>
                      <a:pt x="47" y="110"/>
                    </a:lnTo>
                    <a:lnTo>
                      <a:pt x="53" y="110"/>
                    </a:lnTo>
                    <a:lnTo>
                      <a:pt x="58" y="110"/>
                    </a:lnTo>
                    <a:lnTo>
                      <a:pt x="67" y="113"/>
                    </a:lnTo>
                    <a:lnTo>
                      <a:pt x="77" y="119"/>
                    </a:lnTo>
                    <a:lnTo>
                      <a:pt x="87" y="129"/>
                    </a:lnTo>
                    <a:lnTo>
                      <a:pt x="90" y="138"/>
                    </a:lnTo>
                    <a:lnTo>
                      <a:pt x="92" y="144"/>
                    </a:lnTo>
                    <a:lnTo>
                      <a:pt x="93" y="150"/>
                    </a:lnTo>
                    <a:lnTo>
                      <a:pt x="92" y="154"/>
                    </a:lnTo>
                    <a:lnTo>
                      <a:pt x="86" y="157"/>
                    </a:lnTo>
                    <a:lnTo>
                      <a:pt x="81" y="159"/>
                    </a:lnTo>
                    <a:lnTo>
                      <a:pt x="75" y="160"/>
                    </a:lnTo>
                    <a:lnTo>
                      <a:pt x="69" y="162"/>
                    </a:lnTo>
                    <a:lnTo>
                      <a:pt x="62" y="165"/>
                    </a:lnTo>
                    <a:lnTo>
                      <a:pt x="56" y="166"/>
                    </a:lnTo>
                    <a:lnTo>
                      <a:pt x="49" y="169"/>
                    </a:lnTo>
                    <a:lnTo>
                      <a:pt x="44" y="172"/>
                    </a:lnTo>
                    <a:lnTo>
                      <a:pt x="40" y="174"/>
                    </a:lnTo>
                    <a:lnTo>
                      <a:pt x="35" y="178"/>
                    </a:lnTo>
                    <a:lnTo>
                      <a:pt x="34" y="183"/>
                    </a:lnTo>
                    <a:lnTo>
                      <a:pt x="35" y="186"/>
                    </a:lnTo>
                    <a:lnTo>
                      <a:pt x="40" y="187"/>
                    </a:lnTo>
                    <a:lnTo>
                      <a:pt x="47" y="187"/>
                    </a:lnTo>
                    <a:lnTo>
                      <a:pt x="55" y="187"/>
                    </a:lnTo>
                    <a:lnTo>
                      <a:pt x="62" y="187"/>
                    </a:lnTo>
                    <a:lnTo>
                      <a:pt x="67" y="189"/>
                    </a:lnTo>
                    <a:lnTo>
                      <a:pt x="69" y="192"/>
                    </a:lnTo>
                    <a:lnTo>
                      <a:pt x="71" y="196"/>
                    </a:lnTo>
                    <a:lnTo>
                      <a:pt x="69" y="200"/>
                    </a:lnTo>
                    <a:lnTo>
                      <a:pt x="64" y="205"/>
                    </a:lnTo>
                    <a:lnTo>
                      <a:pt x="58" y="208"/>
                    </a:lnTo>
                    <a:lnTo>
                      <a:pt x="49" y="212"/>
                    </a:lnTo>
                    <a:lnTo>
                      <a:pt x="40" y="218"/>
                    </a:lnTo>
                    <a:lnTo>
                      <a:pt x="30" y="226"/>
                    </a:lnTo>
                    <a:lnTo>
                      <a:pt x="19" y="236"/>
                    </a:lnTo>
                    <a:lnTo>
                      <a:pt x="12" y="246"/>
                    </a:lnTo>
                    <a:lnTo>
                      <a:pt x="4" y="258"/>
                    </a:lnTo>
                    <a:lnTo>
                      <a:pt x="0" y="272"/>
                    </a:lnTo>
                    <a:lnTo>
                      <a:pt x="13" y="257"/>
                    </a:lnTo>
                    <a:lnTo>
                      <a:pt x="30" y="243"/>
                    </a:lnTo>
                    <a:lnTo>
                      <a:pt x="44" y="233"/>
                    </a:lnTo>
                    <a:lnTo>
                      <a:pt x="59" y="223"/>
                    </a:lnTo>
                    <a:lnTo>
                      <a:pt x="74" y="215"/>
                    </a:lnTo>
                    <a:lnTo>
                      <a:pt x="86" y="209"/>
                    </a:lnTo>
                    <a:lnTo>
                      <a:pt x="95" y="206"/>
                    </a:lnTo>
                    <a:lnTo>
                      <a:pt x="102" y="205"/>
                    </a:lnTo>
                    <a:lnTo>
                      <a:pt x="114" y="206"/>
                    </a:lnTo>
                    <a:lnTo>
                      <a:pt x="126" y="206"/>
                    </a:lnTo>
                    <a:lnTo>
                      <a:pt x="133" y="206"/>
                    </a:lnTo>
                    <a:lnTo>
                      <a:pt x="139" y="205"/>
                    </a:lnTo>
                    <a:lnTo>
                      <a:pt x="146" y="206"/>
                    </a:lnTo>
                    <a:lnTo>
                      <a:pt x="149" y="209"/>
                    </a:lnTo>
                    <a:lnTo>
                      <a:pt x="149" y="212"/>
                    </a:lnTo>
                    <a:lnTo>
                      <a:pt x="145" y="214"/>
                    </a:lnTo>
                    <a:lnTo>
                      <a:pt x="138" y="217"/>
                    </a:lnTo>
                    <a:lnTo>
                      <a:pt x="130" y="221"/>
                    </a:lnTo>
                    <a:lnTo>
                      <a:pt x="127" y="226"/>
                    </a:lnTo>
                    <a:lnTo>
                      <a:pt x="129" y="230"/>
                    </a:lnTo>
                    <a:lnTo>
                      <a:pt x="138" y="236"/>
                    </a:lnTo>
                    <a:lnTo>
                      <a:pt x="148" y="242"/>
                    </a:lnTo>
                    <a:lnTo>
                      <a:pt x="155" y="248"/>
                    </a:lnTo>
                    <a:lnTo>
                      <a:pt x="155" y="254"/>
                    </a:lnTo>
                    <a:lnTo>
                      <a:pt x="151" y="258"/>
                    </a:lnTo>
                    <a:lnTo>
                      <a:pt x="148" y="263"/>
                    </a:lnTo>
                    <a:lnTo>
                      <a:pt x="145" y="266"/>
                    </a:lnTo>
                    <a:lnTo>
                      <a:pt x="143" y="270"/>
                    </a:lnTo>
                    <a:lnTo>
                      <a:pt x="155" y="264"/>
                    </a:lnTo>
                    <a:lnTo>
                      <a:pt x="163" y="263"/>
                    </a:lnTo>
                    <a:lnTo>
                      <a:pt x="169" y="264"/>
                    </a:lnTo>
                    <a:lnTo>
                      <a:pt x="175" y="266"/>
                    </a:lnTo>
                    <a:lnTo>
                      <a:pt x="179" y="266"/>
                    </a:lnTo>
                    <a:lnTo>
                      <a:pt x="185" y="264"/>
                    </a:lnTo>
                    <a:lnTo>
                      <a:pt x="189" y="264"/>
                    </a:lnTo>
                    <a:lnTo>
                      <a:pt x="195" y="264"/>
                    </a:lnTo>
                    <a:lnTo>
                      <a:pt x="203" y="266"/>
                    </a:lnTo>
                    <a:lnTo>
                      <a:pt x="209" y="267"/>
                    </a:lnTo>
                    <a:lnTo>
                      <a:pt x="215" y="270"/>
                    </a:lnTo>
                    <a:lnTo>
                      <a:pt x="216" y="273"/>
                    </a:lnTo>
                    <a:lnTo>
                      <a:pt x="216" y="276"/>
                    </a:lnTo>
                    <a:lnTo>
                      <a:pt x="215" y="278"/>
                    </a:lnTo>
                    <a:lnTo>
                      <a:pt x="212" y="279"/>
                    </a:lnTo>
                    <a:lnTo>
                      <a:pt x="207" y="279"/>
                    </a:lnTo>
                    <a:lnTo>
                      <a:pt x="201" y="281"/>
                    </a:lnTo>
                    <a:lnTo>
                      <a:pt x="197" y="282"/>
                    </a:lnTo>
                    <a:lnTo>
                      <a:pt x="192" y="285"/>
                    </a:lnTo>
                    <a:lnTo>
                      <a:pt x="189" y="289"/>
                    </a:lnTo>
                    <a:lnTo>
                      <a:pt x="185" y="295"/>
                    </a:lnTo>
                    <a:lnTo>
                      <a:pt x="179" y="301"/>
                    </a:lnTo>
                    <a:lnTo>
                      <a:pt x="173" y="307"/>
                    </a:lnTo>
                    <a:lnTo>
                      <a:pt x="169" y="312"/>
                    </a:lnTo>
                    <a:lnTo>
                      <a:pt x="175" y="312"/>
                    </a:lnTo>
                    <a:lnTo>
                      <a:pt x="183" y="312"/>
                    </a:lnTo>
                    <a:lnTo>
                      <a:pt x="192" y="312"/>
                    </a:lnTo>
                    <a:lnTo>
                      <a:pt x="203" y="313"/>
                    </a:lnTo>
                    <a:lnTo>
                      <a:pt x="212" y="313"/>
                    </a:lnTo>
                    <a:lnTo>
                      <a:pt x="219" y="312"/>
                    </a:lnTo>
                    <a:lnTo>
                      <a:pt x="226" y="310"/>
                    </a:lnTo>
                    <a:lnTo>
                      <a:pt x="231" y="307"/>
                    </a:lnTo>
                    <a:lnTo>
                      <a:pt x="238" y="301"/>
                    </a:lnTo>
                    <a:lnTo>
                      <a:pt x="243" y="298"/>
                    </a:lnTo>
                    <a:lnTo>
                      <a:pt x="246" y="295"/>
                    </a:lnTo>
                    <a:lnTo>
                      <a:pt x="249" y="294"/>
                    </a:lnTo>
                    <a:lnTo>
                      <a:pt x="250" y="292"/>
                    </a:lnTo>
                    <a:lnTo>
                      <a:pt x="253" y="294"/>
                    </a:lnTo>
                    <a:lnTo>
                      <a:pt x="253" y="295"/>
                    </a:lnTo>
                    <a:lnTo>
                      <a:pt x="253" y="298"/>
                    </a:lnTo>
                    <a:lnTo>
                      <a:pt x="252" y="304"/>
                    </a:lnTo>
                    <a:lnTo>
                      <a:pt x="252" y="312"/>
                    </a:lnTo>
                    <a:lnTo>
                      <a:pt x="249" y="321"/>
                    </a:lnTo>
                    <a:lnTo>
                      <a:pt x="244" y="327"/>
                    </a:lnTo>
                    <a:lnTo>
                      <a:pt x="237" y="331"/>
                    </a:lnTo>
                    <a:lnTo>
                      <a:pt x="228" y="335"/>
                    </a:lnTo>
                    <a:lnTo>
                      <a:pt x="220" y="343"/>
                    </a:lnTo>
                    <a:lnTo>
                      <a:pt x="215" y="352"/>
                    </a:lnTo>
                    <a:close/>
                  </a:path>
                </a:pathLst>
              </a:custGeom>
              <a:solidFill>
                <a:srgbClr val="4700C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5" name="Freeform 303">
                <a:extLst>
                  <a:ext uri="{FF2B5EF4-FFF2-40B4-BE49-F238E27FC236}">
                    <a16:creationId xmlns:a16="http://schemas.microsoft.com/office/drawing/2014/main" id="{36F52576-207A-1B4D-8969-9C63E3AD2D48}"/>
                  </a:ext>
                </a:extLst>
              </p:cNvPr>
              <p:cNvSpPr>
                <a:spLocks/>
              </p:cNvSpPr>
              <p:nvPr/>
            </p:nvSpPr>
            <p:spPr bwMode="auto">
              <a:xfrm>
                <a:off x="592" y="1309"/>
                <a:ext cx="93" cy="67"/>
              </a:xfrm>
              <a:custGeom>
                <a:avLst/>
                <a:gdLst/>
                <a:ahLst/>
                <a:cxnLst>
                  <a:cxn ang="0">
                    <a:pos x="168" y="190"/>
                  </a:cxn>
                  <a:cxn ang="0">
                    <a:pos x="145" y="193"/>
                  </a:cxn>
                  <a:cxn ang="0">
                    <a:pos x="136" y="186"/>
                  </a:cxn>
                  <a:cxn ang="0">
                    <a:pos x="126" y="187"/>
                  </a:cxn>
                  <a:cxn ang="0">
                    <a:pos x="113" y="186"/>
                  </a:cxn>
                  <a:cxn ang="0">
                    <a:pos x="102" y="190"/>
                  </a:cxn>
                  <a:cxn ang="0">
                    <a:pos x="85" y="199"/>
                  </a:cxn>
                  <a:cxn ang="0">
                    <a:pos x="70" y="165"/>
                  </a:cxn>
                  <a:cxn ang="0">
                    <a:pos x="48" y="119"/>
                  </a:cxn>
                  <a:cxn ang="0">
                    <a:pos x="36" y="94"/>
                  </a:cxn>
                  <a:cxn ang="0">
                    <a:pos x="33" y="79"/>
                  </a:cxn>
                  <a:cxn ang="0">
                    <a:pos x="17" y="60"/>
                  </a:cxn>
                  <a:cxn ang="0">
                    <a:pos x="6" y="30"/>
                  </a:cxn>
                  <a:cxn ang="0">
                    <a:pos x="0" y="0"/>
                  </a:cxn>
                  <a:cxn ang="0">
                    <a:pos x="33" y="49"/>
                  </a:cxn>
                  <a:cxn ang="0">
                    <a:pos x="45" y="65"/>
                  </a:cxn>
                  <a:cxn ang="0">
                    <a:pos x="55" y="70"/>
                  </a:cxn>
                  <a:cxn ang="0">
                    <a:pos x="54" y="55"/>
                  </a:cxn>
                  <a:cxn ang="0">
                    <a:pos x="40" y="37"/>
                  </a:cxn>
                  <a:cxn ang="0">
                    <a:pos x="30" y="17"/>
                  </a:cxn>
                  <a:cxn ang="0">
                    <a:pos x="37" y="17"/>
                  </a:cxn>
                  <a:cxn ang="0">
                    <a:pos x="58" y="34"/>
                  </a:cxn>
                  <a:cxn ang="0">
                    <a:pos x="67" y="49"/>
                  </a:cxn>
                  <a:cxn ang="0">
                    <a:pos x="83" y="58"/>
                  </a:cxn>
                  <a:cxn ang="0">
                    <a:pos x="98" y="79"/>
                  </a:cxn>
                  <a:cxn ang="0">
                    <a:pos x="113" y="80"/>
                  </a:cxn>
                  <a:cxn ang="0">
                    <a:pos x="142" y="89"/>
                  </a:cxn>
                  <a:cxn ang="0">
                    <a:pos x="150" y="101"/>
                  </a:cxn>
                  <a:cxn ang="0">
                    <a:pos x="162" y="103"/>
                  </a:cxn>
                  <a:cxn ang="0">
                    <a:pos x="169" y="106"/>
                  </a:cxn>
                  <a:cxn ang="0">
                    <a:pos x="153" y="132"/>
                  </a:cxn>
                  <a:cxn ang="0">
                    <a:pos x="153" y="146"/>
                  </a:cxn>
                  <a:cxn ang="0">
                    <a:pos x="166" y="140"/>
                  </a:cxn>
                  <a:cxn ang="0">
                    <a:pos x="193" y="137"/>
                  </a:cxn>
                  <a:cxn ang="0">
                    <a:pos x="224" y="137"/>
                  </a:cxn>
                  <a:cxn ang="0">
                    <a:pos x="222" y="152"/>
                  </a:cxn>
                  <a:cxn ang="0">
                    <a:pos x="213" y="162"/>
                  </a:cxn>
                  <a:cxn ang="0">
                    <a:pos x="236" y="155"/>
                  </a:cxn>
                  <a:cxn ang="0">
                    <a:pos x="249" y="152"/>
                  </a:cxn>
                  <a:cxn ang="0">
                    <a:pos x="259" y="155"/>
                  </a:cxn>
                  <a:cxn ang="0">
                    <a:pos x="258" y="159"/>
                  </a:cxn>
                  <a:cxn ang="0">
                    <a:pos x="234" y="163"/>
                  </a:cxn>
                  <a:cxn ang="0">
                    <a:pos x="224" y="172"/>
                  </a:cxn>
                  <a:cxn ang="0">
                    <a:pos x="234" y="172"/>
                  </a:cxn>
                  <a:cxn ang="0">
                    <a:pos x="256" y="171"/>
                  </a:cxn>
                  <a:cxn ang="0">
                    <a:pos x="279" y="171"/>
                  </a:cxn>
                  <a:cxn ang="0">
                    <a:pos x="250" y="175"/>
                  </a:cxn>
                  <a:cxn ang="0">
                    <a:pos x="215" y="181"/>
                  </a:cxn>
                  <a:cxn ang="0">
                    <a:pos x="196" y="186"/>
                  </a:cxn>
                  <a:cxn ang="0">
                    <a:pos x="184" y="190"/>
                  </a:cxn>
                </a:cxnLst>
                <a:rect l="0" t="0" r="r" b="b"/>
                <a:pathLst>
                  <a:path w="279" h="199">
                    <a:moveTo>
                      <a:pt x="184" y="190"/>
                    </a:moveTo>
                    <a:lnTo>
                      <a:pt x="176" y="190"/>
                    </a:lnTo>
                    <a:lnTo>
                      <a:pt x="168" y="190"/>
                    </a:lnTo>
                    <a:lnTo>
                      <a:pt x="159" y="192"/>
                    </a:lnTo>
                    <a:lnTo>
                      <a:pt x="148" y="193"/>
                    </a:lnTo>
                    <a:lnTo>
                      <a:pt x="145" y="193"/>
                    </a:lnTo>
                    <a:lnTo>
                      <a:pt x="142" y="190"/>
                    </a:lnTo>
                    <a:lnTo>
                      <a:pt x="141" y="187"/>
                    </a:lnTo>
                    <a:lnTo>
                      <a:pt x="136" y="186"/>
                    </a:lnTo>
                    <a:lnTo>
                      <a:pt x="132" y="186"/>
                    </a:lnTo>
                    <a:lnTo>
                      <a:pt x="129" y="187"/>
                    </a:lnTo>
                    <a:lnTo>
                      <a:pt x="126" y="187"/>
                    </a:lnTo>
                    <a:lnTo>
                      <a:pt x="120" y="186"/>
                    </a:lnTo>
                    <a:lnTo>
                      <a:pt x="116" y="186"/>
                    </a:lnTo>
                    <a:lnTo>
                      <a:pt x="113" y="186"/>
                    </a:lnTo>
                    <a:lnTo>
                      <a:pt x="108" y="187"/>
                    </a:lnTo>
                    <a:lnTo>
                      <a:pt x="104" y="189"/>
                    </a:lnTo>
                    <a:lnTo>
                      <a:pt x="102" y="190"/>
                    </a:lnTo>
                    <a:lnTo>
                      <a:pt x="98" y="192"/>
                    </a:lnTo>
                    <a:lnTo>
                      <a:pt x="92" y="196"/>
                    </a:lnTo>
                    <a:lnTo>
                      <a:pt x="85" y="199"/>
                    </a:lnTo>
                    <a:lnTo>
                      <a:pt x="85" y="199"/>
                    </a:lnTo>
                    <a:lnTo>
                      <a:pt x="77" y="183"/>
                    </a:lnTo>
                    <a:lnTo>
                      <a:pt x="70" y="165"/>
                    </a:lnTo>
                    <a:lnTo>
                      <a:pt x="62" y="149"/>
                    </a:lnTo>
                    <a:lnTo>
                      <a:pt x="54" y="132"/>
                    </a:lnTo>
                    <a:lnTo>
                      <a:pt x="48" y="119"/>
                    </a:lnTo>
                    <a:lnTo>
                      <a:pt x="42" y="107"/>
                    </a:lnTo>
                    <a:lnTo>
                      <a:pt x="37" y="98"/>
                    </a:lnTo>
                    <a:lnTo>
                      <a:pt x="36" y="94"/>
                    </a:lnTo>
                    <a:lnTo>
                      <a:pt x="36" y="88"/>
                    </a:lnTo>
                    <a:lnTo>
                      <a:pt x="36" y="83"/>
                    </a:lnTo>
                    <a:lnTo>
                      <a:pt x="33" y="79"/>
                    </a:lnTo>
                    <a:lnTo>
                      <a:pt x="30" y="74"/>
                    </a:lnTo>
                    <a:lnTo>
                      <a:pt x="24" y="68"/>
                    </a:lnTo>
                    <a:lnTo>
                      <a:pt x="17" y="60"/>
                    </a:lnTo>
                    <a:lnTo>
                      <a:pt x="11" y="49"/>
                    </a:lnTo>
                    <a:lnTo>
                      <a:pt x="8" y="40"/>
                    </a:lnTo>
                    <a:lnTo>
                      <a:pt x="6" y="30"/>
                    </a:lnTo>
                    <a:lnTo>
                      <a:pt x="5" y="18"/>
                    </a:lnTo>
                    <a:lnTo>
                      <a:pt x="2" y="8"/>
                    </a:lnTo>
                    <a:lnTo>
                      <a:pt x="0" y="0"/>
                    </a:lnTo>
                    <a:lnTo>
                      <a:pt x="15" y="18"/>
                    </a:lnTo>
                    <a:lnTo>
                      <a:pt x="25" y="36"/>
                    </a:lnTo>
                    <a:lnTo>
                      <a:pt x="33" y="49"/>
                    </a:lnTo>
                    <a:lnTo>
                      <a:pt x="37" y="55"/>
                    </a:lnTo>
                    <a:lnTo>
                      <a:pt x="40" y="60"/>
                    </a:lnTo>
                    <a:lnTo>
                      <a:pt x="45" y="65"/>
                    </a:lnTo>
                    <a:lnTo>
                      <a:pt x="48" y="71"/>
                    </a:lnTo>
                    <a:lnTo>
                      <a:pt x="52" y="73"/>
                    </a:lnTo>
                    <a:lnTo>
                      <a:pt x="55" y="70"/>
                    </a:lnTo>
                    <a:lnTo>
                      <a:pt x="55" y="65"/>
                    </a:lnTo>
                    <a:lnTo>
                      <a:pt x="55" y="61"/>
                    </a:lnTo>
                    <a:lnTo>
                      <a:pt x="54" y="55"/>
                    </a:lnTo>
                    <a:lnTo>
                      <a:pt x="49" y="49"/>
                    </a:lnTo>
                    <a:lnTo>
                      <a:pt x="45" y="43"/>
                    </a:lnTo>
                    <a:lnTo>
                      <a:pt x="40" y="37"/>
                    </a:lnTo>
                    <a:lnTo>
                      <a:pt x="37" y="31"/>
                    </a:lnTo>
                    <a:lnTo>
                      <a:pt x="34" y="24"/>
                    </a:lnTo>
                    <a:lnTo>
                      <a:pt x="30" y="17"/>
                    </a:lnTo>
                    <a:lnTo>
                      <a:pt x="27" y="12"/>
                    </a:lnTo>
                    <a:lnTo>
                      <a:pt x="25" y="11"/>
                    </a:lnTo>
                    <a:lnTo>
                      <a:pt x="37" y="17"/>
                    </a:lnTo>
                    <a:lnTo>
                      <a:pt x="48" y="22"/>
                    </a:lnTo>
                    <a:lnTo>
                      <a:pt x="55" y="28"/>
                    </a:lnTo>
                    <a:lnTo>
                      <a:pt x="58" y="34"/>
                    </a:lnTo>
                    <a:lnTo>
                      <a:pt x="60" y="40"/>
                    </a:lnTo>
                    <a:lnTo>
                      <a:pt x="62" y="45"/>
                    </a:lnTo>
                    <a:lnTo>
                      <a:pt x="67" y="49"/>
                    </a:lnTo>
                    <a:lnTo>
                      <a:pt x="71" y="51"/>
                    </a:lnTo>
                    <a:lnTo>
                      <a:pt x="77" y="54"/>
                    </a:lnTo>
                    <a:lnTo>
                      <a:pt x="83" y="58"/>
                    </a:lnTo>
                    <a:lnTo>
                      <a:pt x="89" y="65"/>
                    </a:lnTo>
                    <a:lnTo>
                      <a:pt x="95" y="74"/>
                    </a:lnTo>
                    <a:lnTo>
                      <a:pt x="98" y="79"/>
                    </a:lnTo>
                    <a:lnTo>
                      <a:pt x="102" y="80"/>
                    </a:lnTo>
                    <a:lnTo>
                      <a:pt x="108" y="80"/>
                    </a:lnTo>
                    <a:lnTo>
                      <a:pt x="113" y="80"/>
                    </a:lnTo>
                    <a:lnTo>
                      <a:pt x="125" y="82"/>
                    </a:lnTo>
                    <a:lnTo>
                      <a:pt x="135" y="85"/>
                    </a:lnTo>
                    <a:lnTo>
                      <a:pt x="142" y="89"/>
                    </a:lnTo>
                    <a:lnTo>
                      <a:pt x="145" y="95"/>
                    </a:lnTo>
                    <a:lnTo>
                      <a:pt x="147" y="100"/>
                    </a:lnTo>
                    <a:lnTo>
                      <a:pt x="150" y="101"/>
                    </a:lnTo>
                    <a:lnTo>
                      <a:pt x="153" y="103"/>
                    </a:lnTo>
                    <a:lnTo>
                      <a:pt x="157" y="103"/>
                    </a:lnTo>
                    <a:lnTo>
                      <a:pt x="162" y="103"/>
                    </a:lnTo>
                    <a:lnTo>
                      <a:pt x="165" y="104"/>
                    </a:lnTo>
                    <a:lnTo>
                      <a:pt x="168" y="104"/>
                    </a:lnTo>
                    <a:lnTo>
                      <a:pt x="169" y="106"/>
                    </a:lnTo>
                    <a:lnTo>
                      <a:pt x="163" y="113"/>
                    </a:lnTo>
                    <a:lnTo>
                      <a:pt x="157" y="123"/>
                    </a:lnTo>
                    <a:lnTo>
                      <a:pt x="153" y="132"/>
                    </a:lnTo>
                    <a:lnTo>
                      <a:pt x="150" y="140"/>
                    </a:lnTo>
                    <a:lnTo>
                      <a:pt x="150" y="144"/>
                    </a:lnTo>
                    <a:lnTo>
                      <a:pt x="153" y="146"/>
                    </a:lnTo>
                    <a:lnTo>
                      <a:pt x="156" y="144"/>
                    </a:lnTo>
                    <a:lnTo>
                      <a:pt x="162" y="141"/>
                    </a:lnTo>
                    <a:lnTo>
                      <a:pt x="166" y="140"/>
                    </a:lnTo>
                    <a:lnTo>
                      <a:pt x="173" y="138"/>
                    </a:lnTo>
                    <a:lnTo>
                      <a:pt x="182" y="137"/>
                    </a:lnTo>
                    <a:lnTo>
                      <a:pt x="193" y="137"/>
                    </a:lnTo>
                    <a:lnTo>
                      <a:pt x="203" y="137"/>
                    </a:lnTo>
                    <a:lnTo>
                      <a:pt x="213" y="137"/>
                    </a:lnTo>
                    <a:lnTo>
                      <a:pt x="224" y="137"/>
                    </a:lnTo>
                    <a:lnTo>
                      <a:pt x="233" y="138"/>
                    </a:lnTo>
                    <a:lnTo>
                      <a:pt x="227" y="144"/>
                    </a:lnTo>
                    <a:lnTo>
                      <a:pt x="222" y="152"/>
                    </a:lnTo>
                    <a:lnTo>
                      <a:pt x="215" y="160"/>
                    </a:lnTo>
                    <a:lnTo>
                      <a:pt x="205" y="165"/>
                    </a:lnTo>
                    <a:lnTo>
                      <a:pt x="213" y="162"/>
                    </a:lnTo>
                    <a:lnTo>
                      <a:pt x="221" y="159"/>
                    </a:lnTo>
                    <a:lnTo>
                      <a:pt x="228" y="157"/>
                    </a:lnTo>
                    <a:lnTo>
                      <a:pt x="236" y="155"/>
                    </a:lnTo>
                    <a:lnTo>
                      <a:pt x="240" y="153"/>
                    </a:lnTo>
                    <a:lnTo>
                      <a:pt x="246" y="153"/>
                    </a:lnTo>
                    <a:lnTo>
                      <a:pt x="249" y="152"/>
                    </a:lnTo>
                    <a:lnTo>
                      <a:pt x="252" y="152"/>
                    </a:lnTo>
                    <a:lnTo>
                      <a:pt x="255" y="152"/>
                    </a:lnTo>
                    <a:lnTo>
                      <a:pt x="259" y="155"/>
                    </a:lnTo>
                    <a:lnTo>
                      <a:pt x="262" y="156"/>
                    </a:lnTo>
                    <a:lnTo>
                      <a:pt x="264" y="157"/>
                    </a:lnTo>
                    <a:lnTo>
                      <a:pt x="258" y="159"/>
                    </a:lnTo>
                    <a:lnTo>
                      <a:pt x="252" y="159"/>
                    </a:lnTo>
                    <a:lnTo>
                      <a:pt x="245" y="160"/>
                    </a:lnTo>
                    <a:lnTo>
                      <a:pt x="234" y="163"/>
                    </a:lnTo>
                    <a:lnTo>
                      <a:pt x="231" y="166"/>
                    </a:lnTo>
                    <a:lnTo>
                      <a:pt x="227" y="169"/>
                    </a:lnTo>
                    <a:lnTo>
                      <a:pt x="224" y="172"/>
                    </a:lnTo>
                    <a:lnTo>
                      <a:pt x="221" y="175"/>
                    </a:lnTo>
                    <a:lnTo>
                      <a:pt x="227" y="174"/>
                    </a:lnTo>
                    <a:lnTo>
                      <a:pt x="234" y="172"/>
                    </a:lnTo>
                    <a:lnTo>
                      <a:pt x="242" y="172"/>
                    </a:lnTo>
                    <a:lnTo>
                      <a:pt x="249" y="171"/>
                    </a:lnTo>
                    <a:lnTo>
                      <a:pt x="256" y="171"/>
                    </a:lnTo>
                    <a:lnTo>
                      <a:pt x="264" y="169"/>
                    </a:lnTo>
                    <a:lnTo>
                      <a:pt x="271" y="169"/>
                    </a:lnTo>
                    <a:lnTo>
                      <a:pt x="279" y="171"/>
                    </a:lnTo>
                    <a:lnTo>
                      <a:pt x="273" y="172"/>
                    </a:lnTo>
                    <a:lnTo>
                      <a:pt x="262" y="174"/>
                    </a:lnTo>
                    <a:lnTo>
                      <a:pt x="250" y="175"/>
                    </a:lnTo>
                    <a:lnTo>
                      <a:pt x="239" y="178"/>
                    </a:lnTo>
                    <a:lnTo>
                      <a:pt x="225" y="180"/>
                    </a:lnTo>
                    <a:lnTo>
                      <a:pt x="215" y="181"/>
                    </a:lnTo>
                    <a:lnTo>
                      <a:pt x="206" y="183"/>
                    </a:lnTo>
                    <a:lnTo>
                      <a:pt x="200" y="184"/>
                    </a:lnTo>
                    <a:lnTo>
                      <a:pt x="196" y="186"/>
                    </a:lnTo>
                    <a:lnTo>
                      <a:pt x="194" y="187"/>
                    </a:lnTo>
                    <a:lnTo>
                      <a:pt x="190" y="189"/>
                    </a:lnTo>
                    <a:lnTo>
                      <a:pt x="184" y="190"/>
                    </a:lnTo>
                    <a:close/>
                  </a:path>
                </a:pathLst>
              </a:custGeom>
              <a:solidFill>
                <a:srgbClr val="4700C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304">
                <a:extLst>
                  <a:ext uri="{FF2B5EF4-FFF2-40B4-BE49-F238E27FC236}">
                    <a16:creationId xmlns:a16="http://schemas.microsoft.com/office/drawing/2014/main" id="{1408C350-0B4E-8648-A34D-2FEF778B39D7}"/>
                  </a:ext>
                </a:extLst>
              </p:cNvPr>
              <p:cNvSpPr>
                <a:spLocks/>
              </p:cNvSpPr>
              <p:nvPr/>
            </p:nvSpPr>
            <p:spPr bwMode="auto">
              <a:xfrm>
                <a:off x="485" y="1392"/>
                <a:ext cx="96" cy="77"/>
              </a:xfrm>
              <a:custGeom>
                <a:avLst/>
                <a:gdLst/>
                <a:ahLst/>
                <a:cxnLst>
                  <a:cxn ang="0">
                    <a:pos x="286" y="163"/>
                  </a:cxn>
                  <a:cxn ang="0">
                    <a:pos x="287" y="218"/>
                  </a:cxn>
                  <a:cxn ang="0">
                    <a:pos x="284" y="230"/>
                  </a:cxn>
                  <a:cxn ang="0">
                    <a:pos x="261" y="230"/>
                  </a:cxn>
                  <a:cxn ang="0">
                    <a:pos x="221" y="230"/>
                  </a:cxn>
                  <a:cxn ang="0">
                    <a:pos x="170" y="230"/>
                  </a:cxn>
                  <a:cxn ang="0">
                    <a:pos x="117" y="230"/>
                  </a:cxn>
                  <a:cxn ang="0">
                    <a:pos x="67" y="230"/>
                  </a:cxn>
                  <a:cxn ang="0">
                    <a:pos x="27" y="230"/>
                  </a:cxn>
                  <a:cxn ang="0">
                    <a:pos x="3" y="230"/>
                  </a:cxn>
                  <a:cxn ang="0">
                    <a:pos x="9" y="223"/>
                  </a:cxn>
                  <a:cxn ang="0">
                    <a:pos x="19" y="202"/>
                  </a:cxn>
                  <a:cxn ang="0">
                    <a:pos x="21" y="184"/>
                  </a:cxn>
                  <a:cxn ang="0">
                    <a:pos x="25" y="166"/>
                  </a:cxn>
                  <a:cxn ang="0">
                    <a:pos x="33" y="148"/>
                  </a:cxn>
                  <a:cxn ang="0">
                    <a:pos x="28" y="132"/>
                  </a:cxn>
                  <a:cxn ang="0">
                    <a:pos x="22" y="122"/>
                  </a:cxn>
                  <a:cxn ang="0">
                    <a:pos x="25" y="113"/>
                  </a:cxn>
                  <a:cxn ang="0">
                    <a:pos x="37" y="107"/>
                  </a:cxn>
                  <a:cxn ang="0">
                    <a:pos x="52" y="107"/>
                  </a:cxn>
                  <a:cxn ang="0">
                    <a:pos x="70" y="107"/>
                  </a:cxn>
                  <a:cxn ang="0">
                    <a:pos x="84" y="110"/>
                  </a:cxn>
                  <a:cxn ang="0">
                    <a:pos x="92" y="110"/>
                  </a:cxn>
                  <a:cxn ang="0">
                    <a:pos x="90" y="105"/>
                  </a:cxn>
                  <a:cxn ang="0">
                    <a:pos x="79" y="98"/>
                  </a:cxn>
                  <a:cxn ang="0">
                    <a:pos x="61" y="85"/>
                  </a:cxn>
                  <a:cxn ang="0">
                    <a:pos x="40" y="67"/>
                  </a:cxn>
                  <a:cxn ang="0">
                    <a:pos x="24" y="50"/>
                  </a:cxn>
                  <a:cxn ang="0">
                    <a:pos x="16" y="39"/>
                  </a:cxn>
                  <a:cxn ang="0">
                    <a:pos x="19" y="24"/>
                  </a:cxn>
                  <a:cxn ang="0">
                    <a:pos x="34" y="24"/>
                  </a:cxn>
                  <a:cxn ang="0">
                    <a:pos x="42" y="19"/>
                  </a:cxn>
                  <a:cxn ang="0">
                    <a:pos x="42" y="10"/>
                  </a:cxn>
                  <a:cxn ang="0">
                    <a:pos x="40" y="1"/>
                  </a:cxn>
                  <a:cxn ang="0">
                    <a:pos x="50" y="7"/>
                  </a:cxn>
                  <a:cxn ang="0">
                    <a:pos x="90" y="37"/>
                  </a:cxn>
                  <a:cxn ang="0">
                    <a:pos x="142" y="73"/>
                  </a:cxn>
                  <a:cxn ang="0">
                    <a:pos x="188" y="99"/>
                  </a:cxn>
                  <a:cxn ang="0">
                    <a:pos x="212" y="111"/>
                  </a:cxn>
                  <a:cxn ang="0">
                    <a:pos x="234" y="126"/>
                  </a:cxn>
                  <a:cxn ang="0">
                    <a:pos x="259" y="139"/>
                  </a:cxn>
                  <a:cxn ang="0">
                    <a:pos x="278" y="150"/>
                  </a:cxn>
                </a:cxnLst>
                <a:rect l="0" t="0" r="r" b="b"/>
                <a:pathLst>
                  <a:path w="287" h="230">
                    <a:moveTo>
                      <a:pt x="286" y="151"/>
                    </a:moveTo>
                    <a:lnTo>
                      <a:pt x="286" y="163"/>
                    </a:lnTo>
                    <a:lnTo>
                      <a:pt x="287" y="191"/>
                    </a:lnTo>
                    <a:lnTo>
                      <a:pt x="287" y="218"/>
                    </a:lnTo>
                    <a:lnTo>
                      <a:pt x="287" y="230"/>
                    </a:lnTo>
                    <a:lnTo>
                      <a:pt x="284" y="230"/>
                    </a:lnTo>
                    <a:lnTo>
                      <a:pt x="275" y="230"/>
                    </a:lnTo>
                    <a:lnTo>
                      <a:pt x="261" y="230"/>
                    </a:lnTo>
                    <a:lnTo>
                      <a:pt x="243" y="230"/>
                    </a:lnTo>
                    <a:lnTo>
                      <a:pt x="221" y="230"/>
                    </a:lnTo>
                    <a:lnTo>
                      <a:pt x="197" y="230"/>
                    </a:lnTo>
                    <a:lnTo>
                      <a:pt x="170" y="230"/>
                    </a:lnTo>
                    <a:lnTo>
                      <a:pt x="144" y="230"/>
                    </a:lnTo>
                    <a:lnTo>
                      <a:pt x="117" y="230"/>
                    </a:lnTo>
                    <a:lnTo>
                      <a:pt x="90" y="230"/>
                    </a:lnTo>
                    <a:lnTo>
                      <a:pt x="67" y="230"/>
                    </a:lnTo>
                    <a:lnTo>
                      <a:pt x="45" y="230"/>
                    </a:lnTo>
                    <a:lnTo>
                      <a:pt x="27" y="230"/>
                    </a:lnTo>
                    <a:lnTo>
                      <a:pt x="12" y="230"/>
                    </a:lnTo>
                    <a:lnTo>
                      <a:pt x="3" y="230"/>
                    </a:lnTo>
                    <a:lnTo>
                      <a:pt x="0" y="230"/>
                    </a:lnTo>
                    <a:lnTo>
                      <a:pt x="9" y="223"/>
                    </a:lnTo>
                    <a:lnTo>
                      <a:pt x="15" y="214"/>
                    </a:lnTo>
                    <a:lnTo>
                      <a:pt x="19" y="202"/>
                    </a:lnTo>
                    <a:lnTo>
                      <a:pt x="21" y="193"/>
                    </a:lnTo>
                    <a:lnTo>
                      <a:pt x="21" y="184"/>
                    </a:lnTo>
                    <a:lnTo>
                      <a:pt x="22" y="175"/>
                    </a:lnTo>
                    <a:lnTo>
                      <a:pt x="25" y="166"/>
                    </a:lnTo>
                    <a:lnTo>
                      <a:pt x="30" y="157"/>
                    </a:lnTo>
                    <a:lnTo>
                      <a:pt x="33" y="148"/>
                    </a:lnTo>
                    <a:lnTo>
                      <a:pt x="31" y="139"/>
                    </a:lnTo>
                    <a:lnTo>
                      <a:pt x="28" y="132"/>
                    </a:lnTo>
                    <a:lnTo>
                      <a:pt x="25" y="128"/>
                    </a:lnTo>
                    <a:lnTo>
                      <a:pt x="22" y="122"/>
                    </a:lnTo>
                    <a:lnTo>
                      <a:pt x="22" y="117"/>
                    </a:lnTo>
                    <a:lnTo>
                      <a:pt x="25" y="113"/>
                    </a:lnTo>
                    <a:lnTo>
                      <a:pt x="33" y="108"/>
                    </a:lnTo>
                    <a:lnTo>
                      <a:pt x="37" y="107"/>
                    </a:lnTo>
                    <a:lnTo>
                      <a:pt x="45" y="107"/>
                    </a:lnTo>
                    <a:lnTo>
                      <a:pt x="52" y="107"/>
                    </a:lnTo>
                    <a:lnTo>
                      <a:pt x="61" y="107"/>
                    </a:lnTo>
                    <a:lnTo>
                      <a:pt x="70" y="107"/>
                    </a:lnTo>
                    <a:lnTo>
                      <a:pt x="77" y="108"/>
                    </a:lnTo>
                    <a:lnTo>
                      <a:pt x="84" y="110"/>
                    </a:lnTo>
                    <a:lnTo>
                      <a:pt x="87" y="110"/>
                    </a:lnTo>
                    <a:lnTo>
                      <a:pt x="92" y="110"/>
                    </a:lnTo>
                    <a:lnTo>
                      <a:pt x="93" y="108"/>
                    </a:lnTo>
                    <a:lnTo>
                      <a:pt x="90" y="105"/>
                    </a:lnTo>
                    <a:lnTo>
                      <a:pt x="84" y="102"/>
                    </a:lnTo>
                    <a:lnTo>
                      <a:pt x="79" y="98"/>
                    </a:lnTo>
                    <a:lnTo>
                      <a:pt x="71" y="92"/>
                    </a:lnTo>
                    <a:lnTo>
                      <a:pt x="61" y="85"/>
                    </a:lnTo>
                    <a:lnTo>
                      <a:pt x="50" y="76"/>
                    </a:lnTo>
                    <a:lnTo>
                      <a:pt x="40" y="67"/>
                    </a:lnTo>
                    <a:lnTo>
                      <a:pt x="31" y="58"/>
                    </a:lnTo>
                    <a:lnTo>
                      <a:pt x="24" y="50"/>
                    </a:lnTo>
                    <a:lnTo>
                      <a:pt x="19" y="46"/>
                    </a:lnTo>
                    <a:lnTo>
                      <a:pt x="16" y="39"/>
                    </a:lnTo>
                    <a:lnTo>
                      <a:pt x="16" y="30"/>
                    </a:lnTo>
                    <a:lnTo>
                      <a:pt x="19" y="24"/>
                    </a:lnTo>
                    <a:lnTo>
                      <a:pt x="25" y="22"/>
                    </a:lnTo>
                    <a:lnTo>
                      <a:pt x="34" y="24"/>
                    </a:lnTo>
                    <a:lnTo>
                      <a:pt x="40" y="22"/>
                    </a:lnTo>
                    <a:lnTo>
                      <a:pt x="42" y="19"/>
                    </a:lnTo>
                    <a:lnTo>
                      <a:pt x="42" y="15"/>
                    </a:lnTo>
                    <a:lnTo>
                      <a:pt x="42" y="10"/>
                    </a:lnTo>
                    <a:lnTo>
                      <a:pt x="42" y="4"/>
                    </a:lnTo>
                    <a:lnTo>
                      <a:pt x="40" y="1"/>
                    </a:lnTo>
                    <a:lnTo>
                      <a:pt x="40" y="0"/>
                    </a:lnTo>
                    <a:lnTo>
                      <a:pt x="50" y="7"/>
                    </a:lnTo>
                    <a:lnTo>
                      <a:pt x="67" y="21"/>
                    </a:lnTo>
                    <a:lnTo>
                      <a:pt x="90" y="37"/>
                    </a:lnTo>
                    <a:lnTo>
                      <a:pt x="117" y="55"/>
                    </a:lnTo>
                    <a:lnTo>
                      <a:pt x="142" y="73"/>
                    </a:lnTo>
                    <a:lnTo>
                      <a:pt x="167" y="88"/>
                    </a:lnTo>
                    <a:lnTo>
                      <a:pt x="188" y="99"/>
                    </a:lnTo>
                    <a:lnTo>
                      <a:pt x="201" y="107"/>
                    </a:lnTo>
                    <a:lnTo>
                      <a:pt x="212" y="111"/>
                    </a:lnTo>
                    <a:lnTo>
                      <a:pt x="222" y="119"/>
                    </a:lnTo>
                    <a:lnTo>
                      <a:pt x="234" y="126"/>
                    </a:lnTo>
                    <a:lnTo>
                      <a:pt x="247" y="134"/>
                    </a:lnTo>
                    <a:lnTo>
                      <a:pt x="259" y="139"/>
                    </a:lnTo>
                    <a:lnTo>
                      <a:pt x="270" y="145"/>
                    </a:lnTo>
                    <a:lnTo>
                      <a:pt x="278" y="150"/>
                    </a:lnTo>
                    <a:lnTo>
                      <a:pt x="286" y="151"/>
                    </a:lnTo>
                    <a:close/>
                  </a:path>
                </a:pathLst>
              </a:custGeom>
              <a:solidFill>
                <a:srgbClr val="4700C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305">
                <a:extLst>
                  <a:ext uri="{FF2B5EF4-FFF2-40B4-BE49-F238E27FC236}">
                    <a16:creationId xmlns:a16="http://schemas.microsoft.com/office/drawing/2014/main" id="{6C742730-2700-5748-8580-25A1C0F87E86}"/>
                  </a:ext>
                </a:extLst>
              </p:cNvPr>
              <p:cNvSpPr>
                <a:spLocks/>
              </p:cNvSpPr>
              <p:nvPr/>
            </p:nvSpPr>
            <p:spPr bwMode="auto">
              <a:xfrm>
                <a:off x="499" y="1374"/>
                <a:ext cx="11" cy="23"/>
              </a:xfrm>
              <a:custGeom>
                <a:avLst/>
                <a:gdLst/>
                <a:ahLst/>
                <a:cxnLst>
                  <a:cxn ang="0">
                    <a:pos x="31" y="71"/>
                  </a:cxn>
                  <a:cxn ang="0">
                    <a:pos x="30" y="62"/>
                  </a:cxn>
                  <a:cxn ang="0">
                    <a:pos x="28" y="56"/>
                  </a:cxn>
                  <a:cxn ang="0">
                    <a:pos x="25" y="51"/>
                  </a:cxn>
                  <a:cxn ang="0">
                    <a:pos x="24" y="48"/>
                  </a:cxn>
                  <a:cxn ang="0">
                    <a:pos x="21" y="40"/>
                  </a:cxn>
                  <a:cxn ang="0">
                    <a:pos x="16" y="28"/>
                  </a:cxn>
                  <a:cxn ang="0">
                    <a:pos x="10" y="16"/>
                  </a:cxn>
                  <a:cxn ang="0">
                    <a:pos x="7" y="7"/>
                  </a:cxn>
                  <a:cxn ang="0">
                    <a:pos x="4" y="3"/>
                  </a:cxn>
                  <a:cxn ang="0">
                    <a:pos x="3" y="0"/>
                  </a:cxn>
                  <a:cxn ang="0">
                    <a:pos x="2" y="2"/>
                  </a:cxn>
                  <a:cxn ang="0">
                    <a:pos x="0" y="6"/>
                  </a:cxn>
                  <a:cxn ang="0">
                    <a:pos x="2" y="13"/>
                  </a:cxn>
                  <a:cxn ang="0">
                    <a:pos x="4" y="22"/>
                  </a:cxn>
                  <a:cxn ang="0">
                    <a:pos x="6" y="31"/>
                  </a:cxn>
                  <a:cxn ang="0">
                    <a:pos x="7" y="39"/>
                  </a:cxn>
                  <a:cxn ang="0">
                    <a:pos x="9" y="43"/>
                  </a:cxn>
                  <a:cxn ang="0">
                    <a:pos x="12" y="49"/>
                  </a:cxn>
                  <a:cxn ang="0">
                    <a:pos x="18" y="53"/>
                  </a:cxn>
                  <a:cxn ang="0">
                    <a:pos x="21" y="56"/>
                  </a:cxn>
                  <a:cxn ang="0">
                    <a:pos x="24" y="59"/>
                  </a:cxn>
                  <a:cxn ang="0">
                    <a:pos x="27" y="64"/>
                  </a:cxn>
                  <a:cxn ang="0">
                    <a:pos x="28" y="68"/>
                  </a:cxn>
                  <a:cxn ang="0">
                    <a:pos x="31" y="71"/>
                  </a:cxn>
                </a:cxnLst>
                <a:rect l="0" t="0" r="r" b="b"/>
                <a:pathLst>
                  <a:path w="31" h="71">
                    <a:moveTo>
                      <a:pt x="31" y="71"/>
                    </a:moveTo>
                    <a:lnTo>
                      <a:pt x="30" y="62"/>
                    </a:lnTo>
                    <a:lnTo>
                      <a:pt x="28" y="56"/>
                    </a:lnTo>
                    <a:lnTo>
                      <a:pt x="25" y="51"/>
                    </a:lnTo>
                    <a:lnTo>
                      <a:pt x="24" y="48"/>
                    </a:lnTo>
                    <a:lnTo>
                      <a:pt x="21" y="40"/>
                    </a:lnTo>
                    <a:lnTo>
                      <a:pt x="16" y="28"/>
                    </a:lnTo>
                    <a:lnTo>
                      <a:pt x="10" y="16"/>
                    </a:lnTo>
                    <a:lnTo>
                      <a:pt x="7" y="7"/>
                    </a:lnTo>
                    <a:lnTo>
                      <a:pt x="4" y="3"/>
                    </a:lnTo>
                    <a:lnTo>
                      <a:pt x="3" y="0"/>
                    </a:lnTo>
                    <a:lnTo>
                      <a:pt x="2" y="2"/>
                    </a:lnTo>
                    <a:lnTo>
                      <a:pt x="0" y="6"/>
                    </a:lnTo>
                    <a:lnTo>
                      <a:pt x="2" y="13"/>
                    </a:lnTo>
                    <a:lnTo>
                      <a:pt x="4" y="22"/>
                    </a:lnTo>
                    <a:lnTo>
                      <a:pt x="6" y="31"/>
                    </a:lnTo>
                    <a:lnTo>
                      <a:pt x="7" y="39"/>
                    </a:lnTo>
                    <a:lnTo>
                      <a:pt x="9" y="43"/>
                    </a:lnTo>
                    <a:lnTo>
                      <a:pt x="12" y="49"/>
                    </a:lnTo>
                    <a:lnTo>
                      <a:pt x="18" y="53"/>
                    </a:lnTo>
                    <a:lnTo>
                      <a:pt x="21" y="56"/>
                    </a:lnTo>
                    <a:lnTo>
                      <a:pt x="24" y="59"/>
                    </a:lnTo>
                    <a:lnTo>
                      <a:pt x="27" y="64"/>
                    </a:lnTo>
                    <a:lnTo>
                      <a:pt x="28" y="68"/>
                    </a:lnTo>
                    <a:lnTo>
                      <a:pt x="31" y="71"/>
                    </a:lnTo>
                    <a:close/>
                  </a:path>
                </a:pathLst>
              </a:custGeom>
              <a:solidFill>
                <a:srgbClr val="4700C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Freeform 306">
                <a:extLst>
                  <a:ext uri="{FF2B5EF4-FFF2-40B4-BE49-F238E27FC236}">
                    <a16:creationId xmlns:a16="http://schemas.microsoft.com/office/drawing/2014/main" id="{23B4F574-E059-3743-9ED9-69FE6418DE0D}"/>
                  </a:ext>
                </a:extLst>
              </p:cNvPr>
              <p:cNvSpPr>
                <a:spLocks/>
              </p:cNvSpPr>
              <p:nvPr/>
            </p:nvSpPr>
            <p:spPr bwMode="auto">
              <a:xfrm>
                <a:off x="566" y="1170"/>
                <a:ext cx="77" cy="56"/>
              </a:xfrm>
              <a:custGeom>
                <a:avLst/>
                <a:gdLst/>
                <a:ahLst/>
                <a:cxnLst>
                  <a:cxn ang="0">
                    <a:pos x="17" y="10"/>
                  </a:cxn>
                  <a:cxn ang="0">
                    <a:pos x="3" y="26"/>
                  </a:cxn>
                  <a:cxn ang="0">
                    <a:pos x="8" y="32"/>
                  </a:cxn>
                  <a:cxn ang="0">
                    <a:pos x="30" y="22"/>
                  </a:cxn>
                  <a:cxn ang="0">
                    <a:pos x="31" y="25"/>
                  </a:cxn>
                  <a:cxn ang="0">
                    <a:pos x="20" y="34"/>
                  </a:cxn>
                  <a:cxn ang="0">
                    <a:pos x="27" y="35"/>
                  </a:cxn>
                  <a:cxn ang="0">
                    <a:pos x="45" y="40"/>
                  </a:cxn>
                  <a:cxn ang="0">
                    <a:pos x="51" y="44"/>
                  </a:cxn>
                  <a:cxn ang="0">
                    <a:pos x="55" y="55"/>
                  </a:cxn>
                  <a:cxn ang="0">
                    <a:pos x="61" y="59"/>
                  </a:cxn>
                  <a:cxn ang="0">
                    <a:pos x="76" y="59"/>
                  </a:cxn>
                  <a:cxn ang="0">
                    <a:pos x="88" y="70"/>
                  </a:cxn>
                  <a:cxn ang="0">
                    <a:pos x="91" y="75"/>
                  </a:cxn>
                  <a:cxn ang="0">
                    <a:pos x="97" y="75"/>
                  </a:cxn>
                  <a:cxn ang="0">
                    <a:pos x="97" y="84"/>
                  </a:cxn>
                  <a:cxn ang="0">
                    <a:pos x="102" y="83"/>
                  </a:cxn>
                  <a:cxn ang="0">
                    <a:pos x="122" y="72"/>
                  </a:cxn>
                  <a:cxn ang="0">
                    <a:pos x="145" y="68"/>
                  </a:cxn>
                  <a:cxn ang="0">
                    <a:pos x="132" y="83"/>
                  </a:cxn>
                  <a:cxn ang="0">
                    <a:pos x="122" y="102"/>
                  </a:cxn>
                  <a:cxn ang="0">
                    <a:pos x="120" y="110"/>
                  </a:cxn>
                  <a:cxn ang="0">
                    <a:pos x="126" y="107"/>
                  </a:cxn>
                  <a:cxn ang="0">
                    <a:pos x="131" y="107"/>
                  </a:cxn>
                  <a:cxn ang="0">
                    <a:pos x="134" y="110"/>
                  </a:cxn>
                  <a:cxn ang="0">
                    <a:pos x="139" y="104"/>
                  </a:cxn>
                  <a:cxn ang="0">
                    <a:pos x="151" y="95"/>
                  </a:cxn>
                  <a:cxn ang="0">
                    <a:pos x="145" y="108"/>
                  </a:cxn>
                  <a:cxn ang="0">
                    <a:pos x="141" y="126"/>
                  </a:cxn>
                  <a:cxn ang="0">
                    <a:pos x="144" y="118"/>
                  </a:cxn>
                  <a:cxn ang="0">
                    <a:pos x="150" y="113"/>
                  </a:cxn>
                  <a:cxn ang="0">
                    <a:pos x="159" y="99"/>
                  </a:cxn>
                  <a:cxn ang="0">
                    <a:pos x="181" y="87"/>
                  </a:cxn>
                  <a:cxn ang="0">
                    <a:pos x="200" y="86"/>
                  </a:cxn>
                  <a:cxn ang="0">
                    <a:pos x="208" y="87"/>
                  </a:cxn>
                  <a:cxn ang="0">
                    <a:pos x="208" y="98"/>
                  </a:cxn>
                  <a:cxn ang="0">
                    <a:pos x="197" y="98"/>
                  </a:cxn>
                  <a:cxn ang="0">
                    <a:pos x="194" y="99"/>
                  </a:cxn>
                  <a:cxn ang="0">
                    <a:pos x="200" y="104"/>
                  </a:cxn>
                  <a:cxn ang="0">
                    <a:pos x="213" y="118"/>
                  </a:cxn>
                  <a:cxn ang="0">
                    <a:pos x="218" y="144"/>
                  </a:cxn>
                  <a:cxn ang="0">
                    <a:pos x="212" y="169"/>
                  </a:cxn>
                  <a:cxn ang="0">
                    <a:pos x="219" y="167"/>
                  </a:cxn>
                  <a:cxn ang="0">
                    <a:pos x="222" y="169"/>
                  </a:cxn>
                  <a:cxn ang="0">
                    <a:pos x="228" y="157"/>
                  </a:cxn>
                  <a:cxn ang="0">
                    <a:pos x="231" y="142"/>
                  </a:cxn>
                  <a:cxn ang="0">
                    <a:pos x="230" y="121"/>
                  </a:cxn>
                  <a:cxn ang="0">
                    <a:pos x="222" y="102"/>
                  </a:cxn>
                  <a:cxn ang="0">
                    <a:pos x="216" y="74"/>
                  </a:cxn>
                  <a:cxn ang="0">
                    <a:pos x="196" y="50"/>
                  </a:cxn>
                  <a:cxn ang="0">
                    <a:pos x="176" y="43"/>
                  </a:cxn>
                  <a:cxn ang="0">
                    <a:pos x="166" y="32"/>
                  </a:cxn>
                  <a:cxn ang="0">
                    <a:pos x="159" y="29"/>
                  </a:cxn>
                  <a:cxn ang="0">
                    <a:pos x="145" y="26"/>
                  </a:cxn>
                  <a:cxn ang="0">
                    <a:pos x="126" y="18"/>
                  </a:cxn>
                  <a:cxn ang="0">
                    <a:pos x="108" y="7"/>
                  </a:cxn>
                  <a:cxn ang="0">
                    <a:pos x="98" y="4"/>
                  </a:cxn>
                  <a:cxn ang="0">
                    <a:pos x="80" y="4"/>
                  </a:cxn>
                  <a:cxn ang="0">
                    <a:pos x="64" y="6"/>
                  </a:cxn>
                  <a:cxn ang="0">
                    <a:pos x="55" y="4"/>
                  </a:cxn>
                  <a:cxn ang="0">
                    <a:pos x="43" y="0"/>
                  </a:cxn>
                  <a:cxn ang="0">
                    <a:pos x="26" y="1"/>
                  </a:cxn>
                </a:cxnLst>
                <a:rect l="0" t="0" r="r" b="b"/>
                <a:pathLst>
                  <a:path w="231" h="169">
                    <a:moveTo>
                      <a:pt x="26" y="1"/>
                    </a:moveTo>
                    <a:lnTo>
                      <a:pt x="17" y="10"/>
                    </a:lnTo>
                    <a:lnTo>
                      <a:pt x="9" y="18"/>
                    </a:lnTo>
                    <a:lnTo>
                      <a:pt x="3" y="26"/>
                    </a:lnTo>
                    <a:lnTo>
                      <a:pt x="0" y="38"/>
                    </a:lnTo>
                    <a:lnTo>
                      <a:pt x="8" y="32"/>
                    </a:lnTo>
                    <a:lnTo>
                      <a:pt x="18" y="26"/>
                    </a:lnTo>
                    <a:lnTo>
                      <a:pt x="30" y="22"/>
                    </a:lnTo>
                    <a:lnTo>
                      <a:pt x="40" y="21"/>
                    </a:lnTo>
                    <a:lnTo>
                      <a:pt x="31" y="25"/>
                    </a:lnTo>
                    <a:lnTo>
                      <a:pt x="24" y="29"/>
                    </a:lnTo>
                    <a:lnTo>
                      <a:pt x="20" y="34"/>
                    </a:lnTo>
                    <a:lnTo>
                      <a:pt x="17" y="38"/>
                    </a:lnTo>
                    <a:lnTo>
                      <a:pt x="27" y="35"/>
                    </a:lnTo>
                    <a:lnTo>
                      <a:pt x="37" y="37"/>
                    </a:lnTo>
                    <a:lnTo>
                      <a:pt x="45" y="40"/>
                    </a:lnTo>
                    <a:lnTo>
                      <a:pt x="49" y="41"/>
                    </a:lnTo>
                    <a:lnTo>
                      <a:pt x="51" y="44"/>
                    </a:lnTo>
                    <a:lnTo>
                      <a:pt x="54" y="49"/>
                    </a:lnTo>
                    <a:lnTo>
                      <a:pt x="55" y="55"/>
                    </a:lnTo>
                    <a:lnTo>
                      <a:pt x="57" y="59"/>
                    </a:lnTo>
                    <a:lnTo>
                      <a:pt x="61" y="59"/>
                    </a:lnTo>
                    <a:lnTo>
                      <a:pt x="67" y="59"/>
                    </a:lnTo>
                    <a:lnTo>
                      <a:pt x="76" y="59"/>
                    </a:lnTo>
                    <a:lnTo>
                      <a:pt x="85" y="65"/>
                    </a:lnTo>
                    <a:lnTo>
                      <a:pt x="88" y="70"/>
                    </a:lnTo>
                    <a:lnTo>
                      <a:pt x="91" y="72"/>
                    </a:lnTo>
                    <a:lnTo>
                      <a:pt x="91" y="75"/>
                    </a:lnTo>
                    <a:lnTo>
                      <a:pt x="91" y="77"/>
                    </a:lnTo>
                    <a:lnTo>
                      <a:pt x="97" y="75"/>
                    </a:lnTo>
                    <a:lnTo>
                      <a:pt x="97" y="81"/>
                    </a:lnTo>
                    <a:lnTo>
                      <a:pt x="97" y="84"/>
                    </a:lnTo>
                    <a:lnTo>
                      <a:pt x="100" y="86"/>
                    </a:lnTo>
                    <a:lnTo>
                      <a:pt x="102" y="83"/>
                    </a:lnTo>
                    <a:lnTo>
                      <a:pt x="111" y="77"/>
                    </a:lnTo>
                    <a:lnTo>
                      <a:pt x="122" y="72"/>
                    </a:lnTo>
                    <a:lnTo>
                      <a:pt x="135" y="68"/>
                    </a:lnTo>
                    <a:lnTo>
                      <a:pt x="145" y="68"/>
                    </a:lnTo>
                    <a:lnTo>
                      <a:pt x="139" y="74"/>
                    </a:lnTo>
                    <a:lnTo>
                      <a:pt x="132" y="83"/>
                    </a:lnTo>
                    <a:lnTo>
                      <a:pt x="126" y="93"/>
                    </a:lnTo>
                    <a:lnTo>
                      <a:pt x="122" y="102"/>
                    </a:lnTo>
                    <a:lnTo>
                      <a:pt x="119" y="108"/>
                    </a:lnTo>
                    <a:lnTo>
                      <a:pt x="120" y="110"/>
                    </a:lnTo>
                    <a:lnTo>
                      <a:pt x="123" y="108"/>
                    </a:lnTo>
                    <a:lnTo>
                      <a:pt x="126" y="107"/>
                    </a:lnTo>
                    <a:lnTo>
                      <a:pt x="129" y="105"/>
                    </a:lnTo>
                    <a:lnTo>
                      <a:pt x="131" y="107"/>
                    </a:lnTo>
                    <a:lnTo>
                      <a:pt x="134" y="108"/>
                    </a:lnTo>
                    <a:lnTo>
                      <a:pt x="134" y="110"/>
                    </a:lnTo>
                    <a:lnTo>
                      <a:pt x="135" y="108"/>
                    </a:lnTo>
                    <a:lnTo>
                      <a:pt x="139" y="104"/>
                    </a:lnTo>
                    <a:lnTo>
                      <a:pt x="145" y="99"/>
                    </a:lnTo>
                    <a:lnTo>
                      <a:pt x="151" y="95"/>
                    </a:lnTo>
                    <a:lnTo>
                      <a:pt x="148" y="99"/>
                    </a:lnTo>
                    <a:lnTo>
                      <a:pt x="145" y="108"/>
                    </a:lnTo>
                    <a:lnTo>
                      <a:pt x="142" y="117"/>
                    </a:lnTo>
                    <a:lnTo>
                      <a:pt x="141" y="126"/>
                    </a:lnTo>
                    <a:lnTo>
                      <a:pt x="142" y="123"/>
                    </a:lnTo>
                    <a:lnTo>
                      <a:pt x="144" y="118"/>
                    </a:lnTo>
                    <a:lnTo>
                      <a:pt x="147" y="116"/>
                    </a:lnTo>
                    <a:lnTo>
                      <a:pt x="150" y="113"/>
                    </a:lnTo>
                    <a:lnTo>
                      <a:pt x="154" y="107"/>
                    </a:lnTo>
                    <a:lnTo>
                      <a:pt x="159" y="99"/>
                    </a:lnTo>
                    <a:lnTo>
                      <a:pt x="168" y="92"/>
                    </a:lnTo>
                    <a:lnTo>
                      <a:pt x="181" y="87"/>
                    </a:lnTo>
                    <a:lnTo>
                      <a:pt x="191" y="86"/>
                    </a:lnTo>
                    <a:lnTo>
                      <a:pt x="200" y="86"/>
                    </a:lnTo>
                    <a:lnTo>
                      <a:pt x="206" y="87"/>
                    </a:lnTo>
                    <a:lnTo>
                      <a:pt x="208" y="87"/>
                    </a:lnTo>
                    <a:lnTo>
                      <a:pt x="200" y="89"/>
                    </a:lnTo>
                    <a:lnTo>
                      <a:pt x="208" y="98"/>
                    </a:lnTo>
                    <a:lnTo>
                      <a:pt x="202" y="98"/>
                    </a:lnTo>
                    <a:lnTo>
                      <a:pt x="197" y="98"/>
                    </a:lnTo>
                    <a:lnTo>
                      <a:pt x="196" y="99"/>
                    </a:lnTo>
                    <a:lnTo>
                      <a:pt x="194" y="99"/>
                    </a:lnTo>
                    <a:lnTo>
                      <a:pt x="196" y="101"/>
                    </a:lnTo>
                    <a:lnTo>
                      <a:pt x="200" y="104"/>
                    </a:lnTo>
                    <a:lnTo>
                      <a:pt x="206" y="111"/>
                    </a:lnTo>
                    <a:lnTo>
                      <a:pt x="213" y="118"/>
                    </a:lnTo>
                    <a:lnTo>
                      <a:pt x="218" y="130"/>
                    </a:lnTo>
                    <a:lnTo>
                      <a:pt x="218" y="144"/>
                    </a:lnTo>
                    <a:lnTo>
                      <a:pt x="216" y="157"/>
                    </a:lnTo>
                    <a:lnTo>
                      <a:pt x="212" y="169"/>
                    </a:lnTo>
                    <a:lnTo>
                      <a:pt x="216" y="167"/>
                    </a:lnTo>
                    <a:lnTo>
                      <a:pt x="219" y="167"/>
                    </a:lnTo>
                    <a:lnTo>
                      <a:pt x="221" y="169"/>
                    </a:lnTo>
                    <a:lnTo>
                      <a:pt x="222" y="169"/>
                    </a:lnTo>
                    <a:lnTo>
                      <a:pt x="225" y="163"/>
                    </a:lnTo>
                    <a:lnTo>
                      <a:pt x="228" y="157"/>
                    </a:lnTo>
                    <a:lnTo>
                      <a:pt x="230" y="150"/>
                    </a:lnTo>
                    <a:lnTo>
                      <a:pt x="231" y="142"/>
                    </a:lnTo>
                    <a:lnTo>
                      <a:pt x="231" y="132"/>
                    </a:lnTo>
                    <a:lnTo>
                      <a:pt x="230" y="121"/>
                    </a:lnTo>
                    <a:lnTo>
                      <a:pt x="225" y="111"/>
                    </a:lnTo>
                    <a:lnTo>
                      <a:pt x="222" y="102"/>
                    </a:lnTo>
                    <a:lnTo>
                      <a:pt x="221" y="89"/>
                    </a:lnTo>
                    <a:lnTo>
                      <a:pt x="216" y="74"/>
                    </a:lnTo>
                    <a:lnTo>
                      <a:pt x="208" y="61"/>
                    </a:lnTo>
                    <a:lnTo>
                      <a:pt x="196" y="50"/>
                    </a:lnTo>
                    <a:lnTo>
                      <a:pt x="185" y="44"/>
                    </a:lnTo>
                    <a:lnTo>
                      <a:pt x="176" y="43"/>
                    </a:lnTo>
                    <a:lnTo>
                      <a:pt x="172" y="40"/>
                    </a:lnTo>
                    <a:lnTo>
                      <a:pt x="166" y="32"/>
                    </a:lnTo>
                    <a:lnTo>
                      <a:pt x="163" y="31"/>
                    </a:lnTo>
                    <a:lnTo>
                      <a:pt x="159" y="29"/>
                    </a:lnTo>
                    <a:lnTo>
                      <a:pt x="153" y="28"/>
                    </a:lnTo>
                    <a:lnTo>
                      <a:pt x="145" y="26"/>
                    </a:lnTo>
                    <a:lnTo>
                      <a:pt x="138" y="24"/>
                    </a:lnTo>
                    <a:lnTo>
                      <a:pt x="126" y="18"/>
                    </a:lnTo>
                    <a:lnTo>
                      <a:pt x="116" y="12"/>
                    </a:lnTo>
                    <a:lnTo>
                      <a:pt x="108" y="7"/>
                    </a:lnTo>
                    <a:lnTo>
                      <a:pt x="104" y="6"/>
                    </a:lnTo>
                    <a:lnTo>
                      <a:pt x="98" y="4"/>
                    </a:lnTo>
                    <a:lnTo>
                      <a:pt x="89" y="4"/>
                    </a:lnTo>
                    <a:lnTo>
                      <a:pt x="80" y="4"/>
                    </a:lnTo>
                    <a:lnTo>
                      <a:pt x="71" y="4"/>
                    </a:lnTo>
                    <a:lnTo>
                      <a:pt x="64" y="6"/>
                    </a:lnTo>
                    <a:lnTo>
                      <a:pt x="58" y="4"/>
                    </a:lnTo>
                    <a:lnTo>
                      <a:pt x="55" y="4"/>
                    </a:lnTo>
                    <a:lnTo>
                      <a:pt x="51" y="3"/>
                    </a:lnTo>
                    <a:lnTo>
                      <a:pt x="43" y="0"/>
                    </a:lnTo>
                    <a:lnTo>
                      <a:pt x="36" y="0"/>
                    </a:lnTo>
                    <a:lnTo>
                      <a:pt x="26" y="1"/>
                    </a:lnTo>
                    <a:close/>
                  </a:path>
                </a:pathLst>
              </a:custGeom>
              <a:solidFill>
                <a:srgbClr val="3D567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9" name="Freeform 307">
                <a:extLst>
                  <a:ext uri="{FF2B5EF4-FFF2-40B4-BE49-F238E27FC236}">
                    <a16:creationId xmlns:a16="http://schemas.microsoft.com/office/drawing/2014/main" id="{82658992-C9B8-ED4B-B33F-3657B7407A71}"/>
                  </a:ext>
                </a:extLst>
              </p:cNvPr>
              <p:cNvSpPr>
                <a:spLocks/>
              </p:cNvSpPr>
              <p:nvPr/>
            </p:nvSpPr>
            <p:spPr bwMode="auto">
              <a:xfrm>
                <a:off x="534" y="1170"/>
                <a:ext cx="83" cy="112"/>
              </a:xfrm>
              <a:custGeom>
                <a:avLst/>
                <a:gdLst/>
                <a:ahLst/>
                <a:cxnLst>
                  <a:cxn ang="0">
                    <a:pos x="111" y="5"/>
                  </a:cxn>
                  <a:cxn ang="0">
                    <a:pos x="91" y="17"/>
                  </a:cxn>
                  <a:cxn ang="0">
                    <a:pos x="75" y="33"/>
                  </a:cxn>
                  <a:cxn ang="0">
                    <a:pos x="40" y="57"/>
                  </a:cxn>
                  <a:cxn ang="0">
                    <a:pos x="10" y="86"/>
                  </a:cxn>
                  <a:cxn ang="0">
                    <a:pos x="0" y="126"/>
                  </a:cxn>
                  <a:cxn ang="0">
                    <a:pos x="3" y="174"/>
                  </a:cxn>
                  <a:cxn ang="0">
                    <a:pos x="7" y="195"/>
                  </a:cxn>
                  <a:cxn ang="0">
                    <a:pos x="28" y="221"/>
                  </a:cxn>
                  <a:cxn ang="0">
                    <a:pos x="44" y="254"/>
                  </a:cxn>
                  <a:cxn ang="0">
                    <a:pos x="60" y="293"/>
                  </a:cxn>
                  <a:cxn ang="0">
                    <a:pos x="56" y="307"/>
                  </a:cxn>
                  <a:cxn ang="0">
                    <a:pos x="62" y="310"/>
                  </a:cxn>
                  <a:cxn ang="0">
                    <a:pos x="65" y="313"/>
                  </a:cxn>
                  <a:cxn ang="0">
                    <a:pos x="72" y="334"/>
                  </a:cxn>
                  <a:cxn ang="0">
                    <a:pos x="78" y="309"/>
                  </a:cxn>
                  <a:cxn ang="0">
                    <a:pos x="99" y="291"/>
                  </a:cxn>
                  <a:cxn ang="0">
                    <a:pos x="102" y="290"/>
                  </a:cxn>
                  <a:cxn ang="0">
                    <a:pos x="96" y="307"/>
                  </a:cxn>
                  <a:cxn ang="0">
                    <a:pos x="112" y="288"/>
                  </a:cxn>
                  <a:cxn ang="0">
                    <a:pos x="121" y="282"/>
                  </a:cxn>
                  <a:cxn ang="0">
                    <a:pos x="124" y="275"/>
                  </a:cxn>
                  <a:cxn ang="0">
                    <a:pos x="137" y="281"/>
                  </a:cxn>
                  <a:cxn ang="0">
                    <a:pos x="143" y="273"/>
                  </a:cxn>
                  <a:cxn ang="0">
                    <a:pos x="151" y="275"/>
                  </a:cxn>
                  <a:cxn ang="0">
                    <a:pos x="151" y="266"/>
                  </a:cxn>
                  <a:cxn ang="0">
                    <a:pos x="158" y="264"/>
                  </a:cxn>
                  <a:cxn ang="0">
                    <a:pos x="164" y="263"/>
                  </a:cxn>
                  <a:cxn ang="0">
                    <a:pos x="160" y="258"/>
                  </a:cxn>
                  <a:cxn ang="0">
                    <a:pos x="162" y="255"/>
                  </a:cxn>
                  <a:cxn ang="0">
                    <a:pos x="157" y="236"/>
                  </a:cxn>
                  <a:cxn ang="0">
                    <a:pos x="160" y="215"/>
                  </a:cxn>
                  <a:cxn ang="0">
                    <a:pos x="167" y="209"/>
                  </a:cxn>
                  <a:cxn ang="0">
                    <a:pos x="167" y="201"/>
                  </a:cxn>
                  <a:cxn ang="0">
                    <a:pos x="185" y="196"/>
                  </a:cxn>
                  <a:cxn ang="0">
                    <a:pos x="197" y="204"/>
                  </a:cxn>
                  <a:cxn ang="0">
                    <a:pos x="228" y="178"/>
                  </a:cxn>
                  <a:cxn ang="0">
                    <a:pos x="234" y="162"/>
                  </a:cxn>
                  <a:cxn ang="0">
                    <a:pos x="247" y="129"/>
                  </a:cxn>
                  <a:cxn ang="0">
                    <a:pos x="244" y="116"/>
                  </a:cxn>
                  <a:cxn ang="0">
                    <a:pos x="241" y="117"/>
                  </a:cxn>
                  <a:cxn ang="0">
                    <a:pos x="239" y="116"/>
                  </a:cxn>
                  <a:cxn ang="0">
                    <a:pos x="248" y="94"/>
                  </a:cxn>
                  <a:cxn ang="0">
                    <a:pos x="232" y="107"/>
                  </a:cxn>
                  <a:cxn ang="0">
                    <a:pos x="228" y="106"/>
                  </a:cxn>
                  <a:cxn ang="0">
                    <a:pos x="220" y="107"/>
                  </a:cxn>
                  <a:cxn ang="0">
                    <a:pos x="219" y="101"/>
                  </a:cxn>
                  <a:cxn ang="0">
                    <a:pos x="236" y="73"/>
                  </a:cxn>
                  <a:cxn ang="0">
                    <a:pos x="219" y="71"/>
                  </a:cxn>
                  <a:cxn ang="0">
                    <a:pos x="197" y="85"/>
                  </a:cxn>
                  <a:cxn ang="0">
                    <a:pos x="194" y="74"/>
                  </a:cxn>
                  <a:cxn ang="0">
                    <a:pos x="188" y="71"/>
                  </a:cxn>
                  <a:cxn ang="0">
                    <a:pos x="173" y="58"/>
                  </a:cxn>
                  <a:cxn ang="0">
                    <a:pos x="154" y="58"/>
                  </a:cxn>
                  <a:cxn ang="0">
                    <a:pos x="148" y="43"/>
                  </a:cxn>
                  <a:cxn ang="0">
                    <a:pos x="134" y="36"/>
                  </a:cxn>
                  <a:cxn ang="0">
                    <a:pos x="117" y="33"/>
                  </a:cxn>
                  <a:cxn ang="0">
                    <a:pos x="137" y="20"/>
                  </a:cxn>
                  <a:cxn ang="0">
                    <a:pos x="105" y="31"/>
                  </a:cxn>
                  <a:cxn ang="0">
                    <a:pos x="106" y="17"/>
                  </a:cxn>
                </a:cxnLst>
                <a:rect l="0" t="0" r="r" b="b"/>
                <a:pathLst>
                  <a:path w="248" h="334">
                    <a:moveTo>
                      <a:pt x="123" y="0"/>
                    </a:moveTo>
                    <a:lnTo>
                      <a:pt x="117" y="2"/>
                    </a:lnTo>
                    <a:lnTo>
                      <a:pt x="111" y="5"/>
                    </a:lnTo>
                    <a:lnTo>
                      <a:pt x="105" y="8"/>
                    </a:lnTo>
                    <a:lnTo>
                      <a:pt x="99" y="12"/>
                    </a:lnTo>
                    <a:lnTo>
                      <a:pt x="91" y="17"/>
                    </a:lnTo>
                    <a:lnTo>
                      <a:pt x="86" y="21"/>
                    </a:lnTo>
                    <a:lnTo>
                      <a:pt x="80" y="27"/>
                    </a:lnTo>
                    <a:lnTo>
                      <a:pt x="75" y="33"/>
                    </a:lnTo>
                    <a:lnTo>
                      <a:pt x="63" y="39"/>
                    </a:lnTo>
                    <a:lnTo>
                      <a:pt x="51" y="48"/>
                    </a:lnTo>
                    <a:lnTo>
                      <a:pt x="40" y="57"/>
                    </a:lnTo>
                    <a:lnTo>
                      <a:pt x="29" y="66"/>
                    </a:lnTo>
                    <a:lnTo>
                      <a:pt x="19" y="76"/>
                    </a:lnTo>
                    <a:lnTo>
                      <a:pt x="10" y="86"/>
                    </a:lnTo>
                    <a:lnTo>
                      <a:pt x="4" y="97"/>
                    </a:lnTo>
                    <a:lnTo>
                      <a:pt x="1" y="107"/>
                    </a:lnTo>
                    <a:lnTo>
                      <a:pt x="0" y="126"/>
                    </a:lnTo>
                    <a:lnTo>
                      <a:pt x="1" y="146"/>
                    </a:lnTo>
                    <a:lnTo>
                      <a:pt x="3" y="162"/>
                    </a:lnTo>
                    <a:lnTo>
                      <a:pt x="3" y="174"/>
                    </a:lnTo>
                    <a:lnTo>
                      <a:pt x="3" y="181"/>
                    </a:lnTo>
                    <a:lnTo>
                      <a:pt x="4" y="189"/>
                    </a:lnTo>
                    <a:lnTo>
                      <a:pt x="7" y="195"/>
                    </a:lnTo>
                    <a:lnTo>
                      <a:pt x="12" y="201"/>
                    </a:lnTo>
                    <a:lnTo>
                      <a:pt x="19" y="208"/>
                    </a:lnTo>
                    <a:lnTo>
                      <a:pt x="28" y="221"/>
                    </a:lnTo>
                    <a:lnTo>
                      <a:pt x="37" y="235"/>
                    </a:lnTo>
                    <a:lnTo>
                      <a:pt x="41" y="244"/>
                    </a:lnTo>
                    <a:lnTo>
                      <a:pt x="44" y="254"/>
                    </a:lnTo>
                    <a:lnTo>
                      <a:pt x="51" y="267"/>
                    </a:lnTo>
                    <a:lnTo>
                      <a:pt x="57" y="282"/>
                    </a:lnTo>
                    <a:lnTo>
                      <a:pt x="60" y="293"/>
                    </a:lnTo>
                    <a:lnTo>
                      <a:pt x="60" y="298"/>
                    </a:lnTo>
                    <a:lnTo>
                      <a:pt x="57" y="303"/>
                    </a:lnTo>
                    <a:lnTo>
                      <a:pt x="56" y="307"/>
                    </a:lnTo>
                    <a:lnTo>
                      <a:pt x="53" y="312"/>
                    </a:lnTo>
                    <a:lnTo>
                      <a:pt x="57" y="310"/>
                    </a:lnTo>
                    <a:lnTo>
                      <a:pt x="62" y="310"/>
                    </a:lnTo>
                    <a:lnTo>
                      <a:pt x="63" y="312"/>
                    </a:lnTo>
                    <a:lnTo>
                      <a:pt x="65" y="312"/>
                    </a:lnTo>
                    <a:lnTo>
                      <a:pt x="65" y="313"/>
                    </a:lnTo>
                    <a:lnTo>
                      <a:pt x="65" y="319"/>
                    </a:lnTo>
                    <a:lnTo>
                      <a:pt x="68" y="327"/>
                    </a:lnTo>
                    <a:lnTo>
                      <a:pt x="72" y="334"/>
                    </a:lnTo>
                    <a:lnTo>
                      <a:pt x="72" y="324"/>
                    </a:lnTo>
                    <a:lnTo>
                      <a:pt x="74" y="315"/>
                    </a:lnTo>
                    <a:lnTo>
                      <a:pt x="78" y="309"/>
                    </a:lnTo>
                    <a:lnTo>
                      <a:pt x="86" y="303"/>
                    </a:lnTo>
                    <a:lnTo>
                      <a:pt x="93" y="298"/>
                    </a:lnTo>
                    <a:lnTo>
                      <a:pt x="99" y="291"/>
                    </a:lnTo>
                    <a:lnTo>
                      <a:pt x="100" y="287"/>
                    </a:lnTo>
                    <a:lnTo>
                      <a:pt x="102" y="284"/>
                    </a:lnTo>
                    <a:lnTo>
                      <a:pt x="102" y="290"/>
                    </a:lnTo>
                    <a:lnTo>
                      <a:pt x="100" y="297"/>
                    </a:lnTo>
                    <a:lnTo>
                      <a:pt x="99" y="303"/>
                    </a:lnTo>
                    <a:lnTo>
                      <a:pt x="96" y="307"/>
                    </a:lnTo>
                    <a:lnTo>
                      <a:pt x="102" y="301"/>
                    </a:lnTo>
                    <a:lnTo>
                      <a:pt x="108" y="296"/>
                    </a:lnTo>
                    <a:lnTo>
                      <a:pt x="112" y="288"/>
                    </a:lnTo>
                    <a:lnTo>
                      <a:pt x="114" y="284"/>
                    </a:lnTo>
                    <a:lnTo>
                      <a:pt x="121" y="284"/>
                    </a:lnTo>
                    <a:lnTo>
                      <a:pt x="121" y="282"/>
                    </a:lnTo>
                    <a:lnTo>
                      <a:pt x="123" y="281"/>
                    </a:lnTo>
                    <a:lnTo>
                      <a:pt x="124" y="278"/>
                    </a:lnTo>
                    <a:lnTo>
                      <a:pt x="124" y="275"/>
                    </a:lnTo>
                    <a:lnTo>
                      <a:pt x="125" y="276"/>
                    </a:lnTo>
                    <a:lnTo>
                      <a:pt x="131" y="278"/>
                    </a:lnTo>
                    <a:lnTo>
                      <a:pt x="137" y="281"/>
                    </a:lnTo>
                    <a:lnTo>
                      <a:pt x="143" y="281"/>
                    </a:lnTo>
                    <a:lnTo>
                      <a:pt x="143" y="276"/>
                    </a:lnTo>
                    <a:lnTo>
                      <a:pt x="143" y="273"/>
                    </a:lnTo>
                    <a:lnTo>
                      <a:pt x="143" y="270"/>
                    </a:lnTo>
                    <a:lnTo>
                      <a:pt x="143" y="270"/>
                    </a:lnTo>
                    <a:lnTo>
                      <a:pt x="151" y="275"/>
                    </a:lnTo>
                    <a:lnTo>
                      <a:pt x="151" y="273"/>
                    </a:lnTo>
                    <a:lnTo>
                      <a:pt x="152" y="270"/>
                    </a:lnTo>
                    <a:lnTo>
                      <a:pt x="151" y="266"/>
                    </a:lnTo>
                    <a:lnTo>
                      <a:pt x="149" y="261"/>
                    </a:lnTo>
                    <a:lnTo>
                      <a:pt x="154" y="263"/>
                    </a:lnTo>
                    <a:lnTo>
                      <a:pt x="158" y="264"/>
                    </a:lnTo>
                    <a:lnTo>
                      <a:pt x="162" y="266"/>
                    </a:lnTo>
                    <a:lnTo>
                      <a:pt x="165" y="267"/>
                    </a:lnTo>
                    <a:lnTo>
                      <a:pt x="164" y="263"/>
                    </a:lnTo>
                    <a:lnTo>
                      <a:pt x="162" y="260"/>
                    </a:lnTo>
                    <a:lnTo>
                      <a:pt x="160" y="258"/>
                    </a:lnTo>
                    <a:lnTo>
                      <a:pt x="160" y="258"/>
                    </a:lnTo>
                    <a:lnTo>
                      <a:pt x="170" y="260"/>
                    </a:lnTo>
                    <a:lnTo>
                      <a:pt x="167" y="258"/>
                    </a:lnTo>
                    <a:lnTo>
                      <a:pt x="162" y="255"/>
                    </a:lnTo>
                    <a:lnTo>
                      <a:pt x="158" y="251"/>
                    </a:lnTo>
                    <a:lnTo>
                      <a:pt x="157" y="245"/>
                    </a:lnTo>
                    <a:lnTo>
                      <a:pt x="157" y="236"/>
                    </a:lnTo>
                    <a:lnTo>
                      <a:pt x="157" y="227"/>
                    </a:lnTo>
                    <a:lnTo>
                      <a:pt x="157" y="220"/>
                    </a:lnTo>
                    <a:lnTo>
                      <a:pt x="160" y="215"/>
                    </a:lnTo>
                    <a:lnTo>
                      <a:pt x="162" y="212"/>
                    </a:lnTo>
                    <a:lnTo>
                      <a:pt x="165" y="211"/>
                    </a:lnTo>
                    <a:lnTo>
                      <a:pt x="167" y="209"/>
                    </a:lnTo>
                    <a:lnTo>
                      <a:pt x="167" y="209"/>
                    </a:lnTo>
                    <a:lnTo>
                      <a:pt x="167" y="207"/>
                    </a:lnTo>
                    <a:lnTo>
                      <a:pt x="167" y="201"/>
                    </a:lnTo>
                    <a:lnTo>
                      <a:pt x="170" y="196"/>
                    </a:lnTo>
                    <a:lnTo>
                      <a:pt x="180" y="195"/>
                    </a:lnTo>
                    <a:lnTo>
                      <a:pt x="185" y="196"/>
                    </a:lnTo>
                    <a:lnTo>
                      <a:pt x="189" y="198"/>
                    </a:lnTo>
                    <a:lnTo>
                      <a:pt x="194" y="201"/>
                    </a:lnTo>
                    <a:lnTo>
                      <a:pt x="197" y="204"/>
                    </a:lnTo>
                    <a:lnTo>
                      <a:pt x="205" y="199"/>
                    </a:lnTo>
                    <a:lnTo>
                      <a:pt x="217" y="190"/>
                    </a:lnTo>
                    <a:lnTo>
                      <a:pt x="228" y="178"/>
                    </a:lnTo>
                    <a:lnTo>
                      <a:pt x="236" y="165"/>
                    </a:lnTo>
                    <a:lnTo>
                      <a:pt x="232" y="166"/>
                    </a:lnTo>
                    <a:lnTo>
                      <a:pt x="234" y="162"/>
                    </a:lnTo>
                    <a:lnTo>
                      <a:pt x="239" y="152"/>
                    </a:lnTo>
                    <a:lnTo>
                      <a:pt x="244" y="138"/>
                    </a:lnTo>
                    <a:lnTo>
                      <a:pt x="247" y="129"/>
                    </a:lnTo>
                    <a:lnTo>
                      <a:pt x="247" y="123"/>
                    </a:lnTo>
                    <a:lnTo>
                      <a:pt x="245" y="119"/>
                    </a:lnTo>
                    <a:lnTo>
                      <a:pt x="244" y="116"/>
                    </a:lnTo>
                    <a:lnTo>
                      <a:pt x="247" y="112"/>
                    </a:lnTo>
                    <a:lnTo>
                      <a:pt x="244" y="115"/>
                    </a:lnTo>
                    <a:lnTo>
                      <a:pt x="241" y="117"/>
                    </a:lnTo>
                    <a:lnTo>
                      <a:pt x="239" y="122"/>
                    </a:lnTo>
                    <a:lnTo>
                      <a:pt x="238" y="125"/>
                    </a:lnTo>
                    <a:lnTo>
                      <a:pt x="239" y="116"/>
                    </a:lnTo>
                    <a:lnTo>
                      <a:pt x="242" y="107"/>
                    </a:lnTo>
                    <a:lnTo>
                      <a:pt x="245" y="98"/>
                    </a:lnTo>
                    <a:lnTo>
                      <a:pt x="248" y="94"/>
                    </a:lnTo>
                    <a:lnTo>
                      <a:pt x="242" y="98"/>
                    </a:lnTo>
                    <a:lnTo>
                      <a:pt x="236" y="103"/>
                    </a:lnTo>
                    <a:lnTo>
                      <a:pt x="232" y="107"/>
                    </a:lnTo>
                    <a:lnTo>
                      <a:pt x="231" y="109"/>
                    </a:lnTo>
                    <a:lnTo>
                      <a:pt x="231" y="107"/>
                    </a:lnTo>
                    <a:lnTo>
                      <a:pt x="228" y="106"/>
                    </a:lnTo>
                    <a:lnTo>
                      <a:pt x="226" y="104"/>
                    </a:lnTo>
                    <a:lnTo>
                      <a:pt x="223" y="106"/>
                    </a:lnTo>
                    <a:lnTo>
                      <a:pt x="220" y="107"/>
                    </a:lnTo>
                    <a:lnTo>
                      <a:pt x="217" y="109"/>
                    </a:lnTo>
                    <a:lnTo>
                      <a:pt x="216" y="107"/>
                    </a:lnTo>
                    <a:lnTo>
                      <a:pt x="219" y="101"/>
                    </a:lnTo>
                    <a:lnTo>
                      <a:pt x="223" y="92"/>
                    </a:lnTo>
                    <a:lnTo>
                      <a:pt x="229" y="82"/>
                    </a:lnTo>
                    <a:lnTo>
                      <a:pt x="236" y="73"/>
                    </a:lnTo>
                    <a:lnTo>
                      <a:pt x="242" y="67"/>
                    </a:lnTo>
                    <a:lnTo>
                      <a:pt x="232" y="67"/>
                    </a:lnTo>
                    <a:lnTo>
                      <a:pt x="219" y="71"/>
                    </a:lnTo>
                    <a:lnTo>
                      <a:pt x="208" y="76"/>
                    </a:lnTo>
                    <a:lnTo>
                      <a:pt x="199" y="82"/>
                    </a:lnTo>
                    <a:lnTo>
                      <a:pt x="197" y="85"/>
                    </a:lnTo>
                    <a:lnTo>
                      <a:pt x="194" y="83"/>
                    </a:lnTo>
                    <a:lnTo>
                      <a:pt x="194" y="80"/>
                    </a:lnTo>
                    <a:lnTo>
                      <a:pt x="194" y="74"/>
                    </a:lnTo>
                    <a:lnTo>
                      <a:pt x="188" y="76"/>
                    </a:lnTo>
                    <a:lnTo>
                      <a:pt x="188" y="74"/>
                    </a:lnTo>
                    <a:lnTo>
                      <a:pt x="188" y="71"/>
                    </a:lnTo>
                    <a:lnTo>
                      <a:pt x="185" y="69"/>
                    </a:lnTo>
                    <a:lnTo>
                      <a:pt x="182" y="64"/>
                    </a:lnTo>
                    <a:lnTo>
                      <a:pt x="173" y="58"/>
                    </a:lnTo>
                    <a:lnTo>
                      <a:pt x="164" y="58"/>
                    </a:lnTo>
                    <a:lnTo>
                      <a:pt x="158" y="58"/>
                    </a:lnTo>
                    <a:lnTo>
                      <a:pt x="154" y="58"/>
                    </a:lnTo>
                    <a:lnTo>
                      <a:pt x="152" y="54"/>
                    </a:lnTo>
                    <a:lnTo>
                      <a:pt x="151" y="48"/>
                    </a:lnTo>
                    <a:lnTo>
                      <a:pt x="148" y="43"/>
                    </a:lnTo>
                    <a:lnTo>
                      <a:pt x="146" y="40"/>
                    </a:lnTo>
                    <a:lnTo>
                      <a:pt x="142" y="39"/>
                    </a:lnTo>
                    <a:lnTo>
                      <a:pt x="134" y="36"/>
                    </a:lnTo>
                    <a:lnTo>
                      <a:pt x="124" y="34"/>
                    </a:lnTo>
                    <a:lnTo>
                      <a:pt x="114" y="37"/>
                    </a:lnTo>
                    <a:lnTo>
                      <a:pt x="117" y="33"/>
                    </a:lnTo>
                    <a:lnTo>
                      <a:pt x="121" y="28"/>
                    </a:lnTo>
                    <a:lnTo>
                      <a:pt x="128" y="24"/>
                    </a:lnTo>
                    <a:lnTo>
                      <a:pt x="137" y="20"/>
                    </a:lnTo>
                    <a:lnTo>
                      <a:pt x="127" y="21"/>
                    </a:lnTo>
                    <a:lnTo>
                      <a:pt x="115" y="25"/>
                    </a:lnTo>
                    <a:lnTo>
                      <a:pt x="105" y="31"/>
                    </a:lnTo>
                    <a:lnTo>
                      <a:pt x="97" y="37"/>
                    </a:lnTo>
                    <a:lnTo>
                      <a:pt x="100" y="25"/>
                    </a:lnTo>
                    <a:lnTo>
                      <a:pt x="106" y="17"/>
                    </a:lnTo>
                    <a:lnTo>
                      <a:pt x="114" y="9"/>
                    </a:lnTo>
                    <a:lnTo>
                      <a:pt x="123"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0" name="Freeform 308">
                <a:extLst>
                  <a:ext uri="{FF2B5EF4-FFF2-40B4-BE49-F238E27FC236}">
                    <a16:creationId xmlns:a16="http://schemas.microsoft.com/office/drawing/2014/main" id="{5168FD5C-E6FF-E04E-8D13-2D00F2D5477F}"/>
                  </a:ext>
                </a:extLst>
              </p:cNvPr>
              <p:cNvSpPr>
                <a:spLocks/>
              </p:cNvSpPr>
              <p:nvPr/>
            </p:nvSpPr>
            <p:spPr bwMode="auto">
              <a:xfrm>
                <a:off x="614" y="1180"/>
                <a:ext cx="24" cy="21"/>
              </a:xfrm>
              <a:custGeom>
                <a:avLst/>
                <a:gdLst/>
                <a:ahLst/>
                <a:cxnLst>
                  <a:cxn ang="0">
                    <a:pos x="37" y="58"/>
                  </a:cxn>
                  <a:cxn ang="0">
                    <a:pos x="47" y="57"/>
                  </a:cxn>
                  <a:cxn ang="0">
                    <a:pos x="56" y="57"/>
                  </a:cxn>
                  <a:cxn ang="0">
                    <a:pos x="62" y="58"/>
                  </a:cxn>
                  <a:cxn ang="0">
                    <a:pos x="64" y="58"/>
                  </a:cxn>
                  <a:cxn ang="0">
                    <a:pos x="65" y="60"/>
                  </a:cxn>
                  <a:cxn ang="0">
                    <a:pos x="67" y="61"/>
                  </a:cxn>
                  <a:cxn ang="0">
                    <a:pos x="69" y="63"/>
                  </a:cxn>
                  <a:cxn ang="0">
                    <a:pos x="71" y="64"/>
                  </a:cxn>
                  <a:cxn ang="0">
                    <a:pos x="71" y="55"/>
                  </a:cxn>
                  <a:cxn ang="0">
                    <a:pos x="69" y="45"/>
                  </a:cxn>
                  <a:cxn ang="0">
                    <a:pos x="67" y="36"/>
                  </a:cxn>
                  <a:cxn ang="0">
                    <a:pos x="64" y="33"/>
                  </a:cxn>
                  <a:cxn ang="0">
                    <a:pos x="62" y="35"/>
                  </a:cxn>
                  <a:cxn ang="0">
                    <a:pos x="61" y="38"/>
                  </a:cxn>
                  <a:cxn ang="0">
                    <a:pos x="59" y="41"/>
                  </a:cxn>
                  <a:cxn ang="0">
                    <a:pos x="58" y="41"/>
                  </a:cxn>
                  <a:cxn ang="0">
                    <a:pos x="53" y="36"/>
                  </a:cxn>
                  <a:cxn ang="0">
                    <a:pos x="47" y="30"/>
                  </a:cxn>
                  <a:cxn ang="0">
                    <a:pos x="41" y="23"/>
                  </a:cxn>
                  <a:cxn ang="0">
                    <a:pos x="35" y="20"/>
                  </a:cxn>
                  <a:cxn ang="0">
                    <a:pos x="31" y="20"/>
                  </a:cxn>
                  <a:cxn ang="0">
                    <a:pos x="25" y="17"/>
                  </a:cxn>
                  <a:cxn ang="0">
                    <a:pos x="19" y="15"/>
                  </a:cxn>
                  <a:cxn ang="0">
                    <a:pos x="16" y="11"/>
                  </a:cxn>
                  <a:cxn ang="0">
                    <a:pos x="15" y="6"/>
                  </a:cxn>
                  <a:cxn ang="0">
                    <a:pos x="10" y="2"/>
                  </a:cxn>
                  <a:cxn ang="0">
                    <a:pos x="6" y="0"/>
                  </a:cxn>
                  <a:cxn ang="0">
                    <a:pos x="0" y="2"/>
                  </a:cxn>
                  <a:cxn ang="0">
                    <a:pos x="4" y="8"/>
                  </a:cxn>
                  <a:cxn ang="0">
                    <a:pos x="9" y="12"/>
                  </a:cxn>
                  <a:cxn ang="0">
                    <a:pos x="13" y="15"/>
                  </a:cxn>
                  <a:cxn ang="0">
                    <a:pos x="22" y="18"/>
                  </a:cxn>
                  <a:cxn ang="0">
                    <a:pos x="24" y="18"/>
                  </a:cxn>
                  <a:cxn ang="0">
                    <a:pos x="25" y="20"/>
                  </a:cxn>
                  <a:cxn ang="0">
                    <a:pos x="25" y="23"/>
                  </a:cxn>
                  <a:cxn ang="0">
                    <a:pos x="25" y="26"/>
                  </a:cxn>
                  <a:cxn ang="0">
                    <a:pos x="27" y="30"/>
                  </a:cxn>
                  <a:cxn ang="0">
                    <a:pos x="28" y="33"/>
                  </a:cxn>
                  <a:cxn ang="0">
                    <a:pos x="31" y="36"/>
                  </a:cxn>
                  <a:cxn ang="0">
                    <a:pos x="35" y="38"/>
                  </a:cxn>
                  <a:cxn ang="0">
                    <a:pos x="40" y="39"/>
                  </a:cxn>
                  <a:cxn ang="0">
                    <a:pos x="44" y="43"/>
                  </a:cxn>
                  <a:cxn ang="0">
                    <a:pos x="47" y="46"/>
                  </a:cxn>
                  <a:cxn ang="0">
                    <a:pos x="49" y="49"/>
                  </a:cxn>
                  <a:cxn ang="0">
                    <a:pos x="49" y="52"/>
                  </a:cxn>
                  <a:cxn ang="0">
                    <a:pos x="46" y="54"/>
                  </a:cxn>
                  <a:cxn ang="0">
                    <a:pos x="43" y="57"/>
                  </a:cxn>
                  <a:cxn ang="0">
                    <a:pos x="37" y="58"/>
                  </a:cxn>
                </a:cxnLst>
                <a:rect l="0" t="0" r="r" b="b"/>
                <a:pathLst>
                  <a:path w="71" h="64">
                    <a:moveTo>
                      <a:pt x="37" y="58"/>
                    </a:moveTo>
                    <a:lnTo>
                      <a:pt x="47" y="57"/>
                    </a:lnTo>
                    <a:lnTo>
                      <a:pt x="56" y="57"/>
                    </a:lnTo>
                    <a:lnTo>
                      <a:pt x="62" y="58"/>
                    </a:lnTo>
                    <a:lnTo>
                      <a:pt x="64" y="58"/>
                    </a:lnTo>
                    <a:lnTo>
                      <a:pt x="65" y="60"/>
                    </a:lnTo>
                    <a:lnTo>
                      <a:pt x="67" y="61"/>
                    </a:lnTo>
                    <a:lnTo>
                      <a:pt x="69" y="63"/>
                    </a:lnTo>
                    <a:lnTo>
                      <a:pt x="71" y="64"/>
                    </a:lnTo>
                    <a:lnTo>
                      <a:pt x="71" y="55"/>
                    </a:lnTo>
                    <a:lnTo>
                      <a:pt x="69" y="45"/>
                    </a:lnTo>
                    <a:lnTo>
                      <a:pt x="67" y="36"/>
                    </a:lnTo>
                    <a:lnTo>
                      <a:pt x="64" y="33"/>
                    </a:lnTo>
                    <a:lnTo>
                      <a:pt x="62" y="35"/>
                    </a:lnTo>
                    <a:lnTo>
                      <a:pt x="61" y="38"/>
                    </a:lnTo>
                    <a:lnTo>
                      <a:pt x="59" y="41"/>
                    </a:lnTo>
                    <a:lnTo>
                      <a:pt x="58" y="41"/>
                    </a:lnTo>
                    <a:lnTo>
                      <a:pt x="53" y="36"/>
                    </a:lnTo>
                    <a:lnTo>
                      <a:pt x="47" y="30"/>
                    </a:lnTo>
                    <a:lnTo>
                      <a:pt x="41" y="23"/>
                    </a:lnTo>
                    <a:lnTo>
                      <a:pt x="35" y="20"/>
                    </a:lnTo>
                    <a:lnTo>
                      <a:pt x="31" y="20"/>
                    </a:lnTo>
                    <a:lnTo>
                      <a:pt x="25" y="17"/>
                    </a:lnTo>
                    <a:lnTo>
                      <a:pt x="19" y="15"/>
                    </a:lnTo>
                    <a:lnTo>
                      <a:pt x="16" y="11"/>
                    </a:lnTo>
                    <a:lnTo>
                      <a:pt x="15" y="6"/>
                    </a:lnTo>
                    <a:lnTo>
                      <a:pt x="10" y="2"/>
                    </a:lnTo>
                    <a:lnTo>
                      <a:pt x="6" y="0"/>
                    </a:lnTo>
                    <a:lnTo>
                      <a:pt x="0" y="2"/>
                    </a:lnTo>
                    <a:lnTo>
                      <a:pt x="4" y="8"/>
                    </a:lnTo>
                    <a:lnTo>
                      <a:pt x="9" y="12"/>
                    </a:lnTo>
                    <a:lnTo>
                      <a:pt x="13" y="15"/>
                    </a:lnTo>
                    <a:lnTo>
                      <a:pt x="22" y="18"/>
                    </a:lnTo>
                    <a:lnTo>
                      <a:pt x="24" y="18"/>
                    </a:lnTo>
                    <a:lnTo>
                      <a:pt x="25" y="20"/>
                    </a:lnTo>
                    <a:lnTo>
                      <a:pt x="25" y="23"/>
                    </a:lnTo>
                    <a:lnTo>
                      <a:pt x="25" y="26"/>
                    </a:lnTo>
                    <a:lnTo>
                      <a:pt x="27" y="30"/>
                    </a:lnTo>
                    <a:lnTo>
                      <a:pt x="28" y="33"/>
                    </a:lnTo>
                    <a:lnTo>
                      <a:pt x="31" y="36"/>
                    </a:lnTo>
                    <a:lnTo>
                      <a:pt x="35" y="38"/>
                    </a:lnTo>
                    <a:lnTo>
                      <a:pt x="40" y="39"/>
                    </a:lnTo>
                    <a:lnTo>
                      <a:pt x="44" y="43"/>
                    </a:lnTo>
                    <a:lnTo>
                      <a:pt x="47" y="46"/>
                    </a:lnTo>
                    <a:lnTo>
                      <a:pt x="49" y="49"/>
                    </a:lnTo>
                    <a:lnTo>
                      <a:pt x="49" y="52"/>
                    </a:lnTo>
                    <a:lnTo>
                      <a:pt x="46" y="54"/>
                    </a:lnTo>
                    <a:lnTo>
                      <a:pt x="43" y="57"/>
                    </a:lnTo>
                    <a:lnTo>
                      <a:pt x="37" y="5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1" name="Freeform 309">
                <a:extLst>
                  <a:ext uri="{FF2B5EF4-FFF2-40B4-BE49-F238E27FC236}">
                    <a16:creationId xmlns:a16="http://schemas.microsoft.com/office/drawing/2014/main" id="{FB5DF040-B039-2A47-9517-E78C66D94F36}"/>
                  </a:ext>
                </a:extLst>
              </p:cNvPr>
              <p:cNvSpPr>
                <a:spLocks/>
              </p:cNvSpPr>
              <p:nvPr/>
            </p:nvSpPr>
            <p:spPr bwMode="auto">
              <a:xfrm>
                <a:off x="631" y="1203"/>
                <a:ext cx="12" cy="23"/>
              </a:xfrm>
              <a:custGeom>
                <a:avLst/>
                <a:gdLst/>
                <a:ahLst/>
                <a:cxnLst>
                  <a:cxn ang="0">
                    <a:pos x="14" y="0"/>
                  </a:cxn>
                  <a:cxn ang="0">
                    <a:pos x="11" y="0"/>
                  </a:cxn>
                  <a:cxn ang="0">
                    <a:pos x="8" y="0"/>
                  </a:cxn>
                  <a:cxn ang="0">
                    <a:pos x="3" y="0"/>
                  </a:cxn>
                  <a:cxn ang="0">
                    <a:pos x="0" y="1"/>
                  </a:cxn>
                  <a:cxn ang="0">
                    <a:pos x="2" y="3"/>
                  </a:cxn>
                  <a:cxn ang="0">
                    <a:pos x="6" y="6"/>
                  </a:cxn>
                  <a:cxn ang="0">
                    <a:pos x="12" y="13"/>
                  </a:cxn>
                  <a:cxn ang="0">
                    <a:pos x="19" y="20"/>
                  </a:cxn>
                  <a:cxn ang="0">
                    <a:pos x="24" y="32"/>
                  </a:cxn>
                  <a:cxn ang="0">
                    <a:pos x="24" y="46"/>
                  </a:cxn>
                  <a:cxn ang="0">
                    <a:pos x="22" y="59"/>
                  </a:cxn>
                  <a:cxn ang="0">
                    <a:pos x="18" y="71"/>
                  </a:cxn>
                  <a:cxn ang="0">
                    <a:pos x="22" y="69"/>
                  </a:cxn>
                  <a:cxn ang="0">
                    <a:pos x="25" y="69"/>
                  </a:cxn>
                  <a:cxn ang="0">
                    <a:pos x="27" y="71"/>
                  </a:cxn>
                  <a:cxn ang="0">
                    <a:pos x="28" y="71"/>
                  </a:cxn>
                  <a:cxn ang="0">
                    <a:pos x="31" y="65"/>
                  </a:cxn>
                  <a:cxn ang="0">
                    <a:pos x="34" y="59"/>
                  </a:cxn>
                  <a:cxn ang="0">
                    <a:pos x="36" y="52"/>
                  </a:cxn>
                  <a:cxn ang="0">
                    <a:pos x="37" y="44"/>
                  </a:cxn>
                  <a:cxn ang="0">
                    <a:pos x="37" y="34"/>
                  </a:cxn>
                  <a:cxn ang="0">
                    <a:pos x="36" y="23"/>
                  </a:cxn>
                  <a:cxn ang="0">
                    <a:pos x="31" y="13"/>
                  </a:cxn>
                  <a:cxn ang="0">
                    <a:pos x="28" y="4"/>
                  </a:cxn>
                  <a:cxn ang="0">
                    <a:pos x="25" y="3"/>
                  </a:cxn>
                  <a:cxn ang="0">
                    <a:pos x="22" y="1"/>
                  </a:cxn>
                  <a:cxn ang="0">
                    <a:pos x="18" y="0"/>
                  </a:cxn>
                  <a:cxn ang="0">
                    <a:pos x="14" y="0"/>
                  </a:cxn>
                </a:cxnLst>
                <a:rect l="0" t="0" r="r" b="b"/>
                <a:pathLst>
                  <a:path w="37" h="71">
                    <a:moveTo>
                      <a:pt x="14" y="0"/>
                    </a:moveTo>
                    <a:lnTo>
                      <a:pt x="11" y="0"/>
                    </a:lnTo>
                    <a:lnTo>
                      <a:pt x="8" y="0"/>
                    </a:lnTo>
                    <a:lnTo>
                      <a:pt x="3" y="0"/>
                    </a:lnTo>
                    <a:lnTo>
                      <a:pt x="0" y="1"/>
                    </a:lnTo>
                    <a:lnTo>
                      <a:pt x="2" y="3"/>
                    </a:lnTo>
                    <a:lnTo>
                      <a:pt x="6" y="6"/>
                    </a:lnTo>
                    <a:lnTo>
                      <a:pt x="12" y="13"/>
                    </a:lnTo>
                    <a:lnTo>
                      <a:pt x="19" y="20"/>
                    </a:lnTo>
                    <a:lnTo>
                      <a:pt x="24" y="32"/>
                    </a:lnTo>
                    <a:lnTo>
                      <a:pt x="24" y="46"/>
                    </a:lnTo>
                    <a:lnTo>
                      <a:pt x="22" y="59"/>
                    </a:lnTo>
                    <a:lnTo>
                      <a:pt x="18" y="71"/>
                    </a:lnTo>
                    <a:lnTo>
                      <a:pt x="22" y="69"/>
                    </a:lnTo>
                    <a:lnTo>
                      <a:pt x="25" y="69"/>
                    </a:lnTo>
                    <a:lnTo>
                      <a:pt x="27" y="71"/>
                    </a:lnTo>
                    <a:lnTo>
                      <a:pt x="28" y="71"/>
                    </a:lnTo>
                    <a:lnTo>
                      <a:pt x="31" y="65"/>
                    </a:lnTo>
                    <a:lnTo>
                      <a:pt x="34" y="59"/>
                    </a:lnTo>
                    <a:lnTo>
                      <a:pt x="36" y="52"/>
                    </a:lnTo>
                    <a:lnTo>
                      <a:pt x="37" y="44"/>
                    </a:lnTo>
                    <a:lnTo>
                      <a:pt x="37" y="34"/>
                    </a:lnTo>
                    <a:lnTo>
                      <a:pt x="36" y="23"/>
                    </a:lnTo>
                    <a:lnTo>
                      <a:pt x="31" y="13"/>
                    </a:lnTo>
                    <a:lnTo>
                      <a:pt x="28" y="4"/>
                    </a:lnTo>
                    <a:lnTo>
                      <a:pt x="25" y="3"/>
                    </a:lnTo>
                    <a:lnTo>
                      <a:pt x="22" y="1"/>
                    </a:lnTo>
                    <a:lnTo>
                      <a:pt x="18" y="0"/>
                    </a:lnTo>
                    <a:lnTo>
                      <a:pt x="14"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310">
                <a:extLst>
                  <a:ext uri="{FF2B5EF4-FFF2-40B4-BE49-F238E27FC236}">
                    <a16:creationId xmlns:a16="http://schemas.microsoft.com/office/drawing/2014/main" id="{5258FD4C-5C2A-C34C-8ACC-9256C626A2FB}"/>
                  </a:ext>
                </a:extLst>
              </p:cNvPr>
              <p:cNvSpPr>
                <a:spLocks/>
              </p:cNvSpPr>
              <p:nvPr/>
            </p:nvSpPr>
            <p:spPr bwMode="auto">
              <a:xfrm>
                <a:off x="629" y="1385"/>
                <a:ext cx="116" cy="44"/>
              </a:xfrm>
              <a:custGeom>
                <a:avLst/>
                <a:gdLst/>
                <a:ahLst/>
                <a:cxnLst>
                  <a:cxn ang="0">
                    <a:pos x="201" y="1"/>
                  </a:cxn>
                  <a:cxn ang="0">
                    <a:pos x="207" y="3"/>
                  </a:cxn>
                  <a:cxn ang="0">
                    <a:pos x="216" y="1"/>
                  </a:cxn>
                  <a:cxn ang="0">
                    <a:pos x="226" y="1"/>
                  </a:cxn>
                  <a:cxn ang="0">
                    <a:pos x="241" y="6"/>
                  </a:cxn>
                  <a:cxn ang="0">
                    <a:pos x="260" y="6"/>
                  </a:cxn>
                  <a:cxn ang="0">
                    <a:pos x="271" y="10"/>
                  </a:cxn>
                  <a:cxn ang="0">
                    <a:pos x="277" y="13"/>
                  </a:cxn>
                  <a:cxn ang="0">
                    <a:pos x="281" y="15"/>
                  </a:cxn>
                  <a:cxn ang="0">
                    <a:pos x="299" y="19"/>
                  </a:cxn>
                  <a:cxn ang="0">
                    <a:pos x="312" y="28"/>
                  </a:cxn>
                  <a:cxn ang="0">
                    <a:pos x="327" y="41"/>
                  </a:cxn>
                  <a:cxn ang="0">
                    <a:pos x="336" y="52"/>
                  </a:cxn>
                  <a:cxn ang="0">
                    <a:pos x="348" y="59"/>
                  </a:cxn>
                  <a:cxn ang="0">
                    <a:pos x="348" y="64"/>
                  </a:cxn>
                  <a:cxn ang="0">
                    <a:pos x="340" y="68"/>
                  </a:cxn>
                  <a:cxn ang="0">
                    <a:pos x="328" y="65"/>
                  </a:cxn>
                  <a:cxn ang="0">
                    <a:pos x="317" y="59"/>
                  </a:cxn>
                  <a:cxn ang="0">
                    <a:pos x="303" y="53"/>
                  </a:cxn>
                  <a:cxn ang="0">
                    <a:pos x="293" y="47"/>
                  </a:cxn>
                  <a:cxn ang="0">
                    <a:pos x="293" y="56"/>
                  </a:cxn>
                  <a:cxn ang="0">
                    <a:pos x="294" y="69"/>
                  </a:cxn>
                  <a:cxn ang="0">
                    <a:pos x="287" y="74"/>
                  </a:cxn>
                  <a:cxn ang="0">
                    <a:pos x="274" y="66"/>
                  </a:cxn>
                  <a:cxn ang="0">
                    <a:pos x="256" y="56"/>
                  </a:cxn>
                  <a:cxn ang="0">
                    <a:pos x="235" y="71"/>
                  </a:cxn>
                  <a:cxn ang="0">
                    <a:pos x="219" y="78"/>
                  </a:cxn>
                  <a:cxn ang="0">
                    <a:pos x="207" y="83"/>
                  </a:cxn>
                  <a:cxn ang="0">
                    <a:pos x="195" y="84"/>
                  </a:cxn>
                  <a:cxn ang="0">
                    <a:pos x="183" y="84"/>
                  </a:cxn>
                  <a:cxn ang="0">
                    <a:pos x="173" y="84"/>
                  </a:cxn>
                  <a:cxn ang="0">
                    <a:pos x="154" y="89"/>
                  </a:cxn>
                  <a:cxn ang="0">
                    <a:pos x="130" y="95"/>
                  </a:cxn>
                  <a:cxn ang="0">
                    <a:pos x="106" y="101"/>
                  </a:cxn>
                  <a:cxn ang="0">
                    <a:pos x="89" y="107"/>
                  </a:cxn>
                  <a:cxn ang="0">
                    <a:pos x="62" y="114"/>
                  </a:cxn>
                  <a:cxn ang="0">
                    <a:pos x="34" y="123"/>
                  </a:cxn>
                  <a:cxn ang="0">
                    <a:pos x="10" y="130"/>
                  </a:cxn>
                  <a:cxn ang="0">
                    <a:pos x="6" y="118"/>
                  </a:cxn>
                  <a:cxn ang="0">
                    <a:pos x="7" y="75"/>
                  </a:cxn>
                  <a:cxn ang="0">
                    <a:pos x="18" y="47"/>
                  </a:cxn>
                  <a:cxn ang="0">
                    <a:pos x="62" y="44"/>
                  </a:cxn>
                  <a:cxn ang="0">
                    <a:pos x="103" y="40"/>
                  </a:cxn>
                  <a:cxn ang="0">
                    <a:pos x="132" y="37"/>
                  </a:cxn>
                  <a:cxn ang="0">
                    <a:pos x="142" y="34"/>
                  </a:cxn>
                  <a:cxn ang="0">
                    <a:pos x="152" y="29"/>
                  </a:cxn>
                  <a:cxn ang="0">
                    <a:pos x="166" y="25"/>
                  </a:cxn>
                  <a:cxn ang="0">
                    <a:pos x="188" y="7"/>
                  </a:cxn>
                </a:cxnLst>
                <a:rect l="0" t="0" r="r" b="b"/>
                <a:pathLst>
                  <a:path w="349" h="132">
                    <a:moveTo>
                      <a:pt x="197" y="1"/>
                    </a:moveTo>
                    <a:lnTo>
                      <a:pt x="201" y="1"/>
                    </a:lnTo>
                    <a:lnTo>
                      <a:pt x="204" y="1"/>
                    </a:lnTo>
                    <a:lnTo>
                      <a:pt x="207" y="3"/>
                    </a:lnTo>
                    <a:lnTo>
                      <a:pt x="211" y="4"/>
                    </a:lnTo>
                    <a:lnTo>
                      <a:pt x="216" y="1"/>
                    </a:lnTo>
                    <a:lnTo>
                      <a:pt x="222" y="0"/>
                    </a:lnTo>
                    <a:lnTo>
                      <a:pt x="226" y="1"/>
                    </a:lnTo>
                    <a:lnTo>
                      <a:pt x="232" y="4"/>
                    </a:lnTo>
                    <a:lnTo>
                      <a:pt x="241" y="6"/>
                    </a:lnTo>
                    <a:lnTo>
                      <a:pt x="250" y="6"/>
                    </a:lnTo>
                    <a:lnTo>
                      <a:pt x="260" y="6"/>
                    </a:lnTo>
                    <a:lnTo>
                      <a:pt x="266" y="7"/>
                    </a:lnTo>
                    <a:lnTo>
                      <a:pt x="271" y="10"/>
                    </a:lnTo>
                    <a:lnTo>
                      <a:pt x="274" y="12"/>
                    </a:lnTo>
                    <a:lnTo>
                      <a:pt x="277" y="13"/>
                    </a:lnTo>
                    <a:lnTo>
                      <a:pt x="277" y="15"/>
                    </a:lnTo>
                    <a:lnTo>
                      <a:pt x="281" y="15"/>
                    </a:lnTo>
                    <a:lnTo>
                      <a:pt x="290" y="16"/>
                    </a:lnTo>
                    <a:lnTo>
                      <a:pt x="299" y="19"/>
                    </a:lnTo>
                    <a:lnTo>
                      <a:pt x="306" y="23"/>
                    </a:lnTo>
                    <a:lnTo>
                      <a:pt x="312" y="28"/>
                    </a:lnTo>
                    <a:lnTo>
                      <a:pt x="320" y="34"/>
                    </a:lnTo>
                    <a:lnTo>
                      <a:pt x="327" y="41"/>
                    </a:lnTo>
                    <a:lnTo>
                      <a:pt x="331" y="47"/>
                    </a:lnTo>
                    <a:lnTo>
                      <a:pt x="336" y="52"/>
                    </a:lnTo>
                    <a:lnTo>
                      <a:pt x="343" y="56"/>
                    </a:lnTo>
                    <a:lnTo>
                      <a:pt x="348" y="59"/>
                    </a:lnTo>
                    <a:lnTo>
                      <a:pt x="349" y="62"/>
                    </a:lnTo>
                    <a:lnTo>
                      <a:pt x="348" y="64"/>
                    </a:lnTo>
                    <a:lnTo>
                      <a:pt x="345" y="66"/>
                    </a:lnTo>
                    <a:lnTo>
                      <a:pt x="340" y="68"/>
                    </a:lnTo>
                    <a:lnTo>
                      <a:pt x="333" y="66"/>
                    </a:lnTo>
                    <a:lnTo>
                      <a:pt x="328" y="65"/>
                    </a:lnTo>
                    <a:lnTo>
                      <a:pt x="322" y="62"/>
                    </a:lnTo>
                    <a:lnTo>
                      <a:pt x="317" y="59"/>
                    </a:lnTo>
                    <a:lnTo>
                      <a:pt x="311" y="56"/>
                    </a:lnTo>
                    <a:lnTo>
                      <a:pt x="303" y="53"/>
                    </a:lnTo>
                    <a:lnTo>
                      <a:pt x="299" y="50"/>
                    </a:lnTo>
                    <a:lnTo>
                      <a:pt x="293" y="47"/>
                    </a:lnTo>
                    <a:lnTo>
                      <a:pt x="288" y="47"/>
                    </a:lnTo>
                    <a:lnTo>
                      <a:pt x="293" y="56"/>
                    </a:lnTo>
                    <a:lnTo>
                      <a:pt x="294" y="64"/>
                    </a:lnTo>
                    <a:lnTo>
                      <a:pt x="294" y="69"/>
                    </a:lnTo>
                    <a:lnTo>
                      <a:pt x="293" y="72"/>
                    </a:lnTo>
                    <a:lnTo>
                      <a:pt x="287" y="74"/>
                    </a:lnTo>
                    <a:lnTo>
                      <a:pt x="281" y="72"/>
                    </a:lnTo>
                    <a:lnTo>
                      <a:pt x="274" y="66"/>
                    </a:lnTo>
                    <a:lnTo>
                      <a:pt x="265" y="53"/>
                    </a:lnTo>
                    <a:lnTo>
                      <a:pt x="256" y="56"/>
                    </a:lnTo>
                    <a:lnTo>
                      <a:pt x="247" y="62"/>
                    </a:lnTo>
                    <a:lnTo>
                      <a:pt x="235" y="71"/>
                    </a:lnTo>
                    <a:lnTo>
                      <a:pt x="225" y="77"/>
                    </a:lnTo>
                    <a:lnTo>
                      <a:pt x="219" y="78"/>
                    </a:lnTo>
                    <a:lnTo>
                      <a:pt x="213" y="81"/>
                    </a:lnTo>
                    <a:lnTo>
                      <a:pt x="207" y="83"/>
                    </a:lnTo>
                    <a:lnTo>
                      <a:pt x="201" y="83"/>
                    </a:lnTo>
                    <a:lnTo>
                      <a:pt x="195" y="84"/>
                    </a:lnTo>
                    <a:lnTo>
                      <a:pt x="189" y="84"/>
                    </a:lnTo>
                    <a:lnTo>
                      <a:pt x="183" y="84"/>
                    </a:lnTo>
                    <a:lnTo>
                      <a:pt x="179" y="84"/>
                    </a:lnTo>
                    <a:lnTo>
                      <a:pt x="173" y="84"/>
                    </a:lnTo>
                    <a:lnTo>
                      <a:pt x="164" y="86"/>
                    </a:lnTo>
                    <a:lnTo>
                      <a:pt x="154" y="89"/>
                    </a:lnTo>
                    <a:lnTo>
                      <a:pt x="142" y="92"/>
                    </a:lnTo>
                    <a:lnTo>
                      <a:pt x="130" y="95"/>
                    </a:lnTo>
                    <a:lnTo>
                      <a:pt x="118" y="98"/>
                    </a:lnTo>
                    <a:lnTo>
                      <a:pt x="106" y="101"/>
                    </a:lnTo>
                    <a:lnTo>
                      <a:pt x="98" y="104"/>
                    </a:lnTo>
                    <a:lnTo>
                      <a:pt x="89" y="107"/>
                    </a:lnTo>
                    <a:lnTo>
                      <a:pt x="77" y="110"/>
                    </a:lnTo>
                    <a:lnTo>
                      <a:pt x="62" y="114"/>
                    </a:lnTo>
                    <a:lnTo>
                      <a:pt x="49" y="118"/>
                    </a:lnTo>
                    <a:lnTo>
                      <a:pt x="34" y="123"/>
                    </a:lnTo>
                    <a:lnTo>
                      <a:pt x="21" y="127"/>
                    </a:lnTo>
                    <a:lnTo>
                      <a:pt x="10" y="130"/>
                    </a:lnTo>
                    <a:lnTo>
                      <a:pt x="3" y="132"/>
                    </a:lnTo>
                    <a:lnTo>
                      <a:pt x="6" y="118"/>
                    </a:lnTo>
                    <a:lnTo>
                      <a:pt x="9" y="99"/>
                    </a:lnTo>
                    <a:lnTo>
                      <a:pt x="7" y="75"/>
                    </a:lnTo>
                    <a:lnTo>
                      <a:pt x="0" y="49"/>
                    </a:lnTo>
                    <a:lnTo>
                      <a:pt x="18" y="47"/>
                    </a:lnTo>
                    <a:lnTo>
                      <a:pt x="40" y="46"/>
                    </a:lnTo>
                    <a:lnTo>
                      <a:pt x="62" y="44"/>
                    </a:lnTo>
                    <a:lnTo>
                      <a:pt x="83" y="43"/>
                    </a:lnTo>
                    <a:lnTo>
                      <a:pt x="103" y="40"/>
                    </a:lnTo>
                    <a:lnTo>
                      <a:pt x="120" y="38"/>
                    </a:lnTo>
                    <a:lnTo>
                      <a:pt x="132" y="37"/>
                    </a:lnTo>
                    <a:lnTo>
                      <a:pt x="137" y="35"/>
                    </a:lnTo>
                    <a:lnTo>
                      <a:pt x="142" y="34"/>
                    </a:lnTo>
                    <a:lnTo>
                      <a:pt x="148" y="31"/>
                    </a:lnTo>
                    <a:lnTo>
                      <a:pt x="152" y="29"/>
                    </a:lnTo>
                    <a:lnTo>
                      <a:pt x="158" y="29"/>
                    </a:lnTo>
                    <a:lnTo>
                      <a:pt x="166" y="25"/>
                    </a:lnTo>
                    <a:lnTo>
                      <a:pt x="176" y="16"/>
                    </a:lnTo>
                    <a:lnTo>
                      <a:pt x="188" y="7"/>
                    </a:lnTo>
                    <a:lnTo>
                      <a:pt x="197" y="1"/>
                    </a:lnTo>
                    <a:close/>
                  </a:path>
                </a:pathLst>
              </a:custGeom>
              <a:solidFill>
                <a:srgbClr val="E0BA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311">
                <a:extLst>
                  <a:ext uri="{FF2B5EF4-FFF2-40B4-BE49-F238E27FC236}">
                    <a16:creationId xmlns:a16="http://schemas.microsoft.com/office/drawing/2014/main" id="{D044BD64-C5B7-5540-8622-B4F8BDAA4C3E}"/>
                  </a:ext>
                </a:extLst>
              </p:cNvPr>
              <p:cNvSpPr>
                <a:spLocks/>
              </p:cNvSpPr>
              <p:nvPr/>
            </p:nvSpPr>
            <p:spPr bwMode="auto">
              <a:xfrm>
                <a:off x="612" y="1371"/>
                <a:ext cx="60" cy="30"/>
              </a:xfrm>
              <a:custGeom>
                <a:avLst/>
                <a:gdLst/>
                <a:ahLst/>
                <a:cxnLst>
                  <a:cxn ang="0">
                    <a:pos x="47" y="1"/>
                  </a:cxn>
                  <a:cxn ang="0">
                    <a:pos x="55" y="0"/>
                  </a:cxn>
                  <a:cxn ang="0">
                    <a:pos x="65" y="1"/>
                  </a:cxn>
                  <a:cxn ang="0">
                    <a:pos x="71" y="0"/>
                  </a:cxn>
                  <a:cxn ang="0">
                    <a:pos x="80" y="1"/>
                  </a:cxn>
                  <a:cxn ang="0">
                    <a:pos x="84" y="6"/>
                  </a:cxn>
                  <a:cxn ang="0">
                    <a:pos x="95" y="7"/>
                  </a:cxn>
                  <a:cxn ang="0">
                    <a:pos x="102" y="10"/>
                  </a:cxn>
                  <a:cxn ang="0">
                    <a:pos x="108" y="16"/>
                  </a:cxn>
                  <a:cxn ang="0">
                    <a:pos x="118" y="17"/>
                  </a:cxn>
                  <a:cxn ang="0">
                    <a:pos x="135" y="17"/>
                  </a:cxn>
                  <a:cxn ang="0">
                    <a:pos x="151" y="19"/>
                  </a:cxn>
                  <a:cxn ang="0">
                    <a:pos x="167" y="28"/>
                  </a:cxn>
                  <a:cxn ang="0">
                    <a:pos x="178" y="55"/>
                  </a:cxn>
                  <a:cxn ang="0">
                    <a:pos x="176" y="77"/>
                  </a:cxn>
                  <a:cxn ang="0">
                    <a:pos x="175" y="77"/>
                  </a:cxn>
                  <a:cxn ang="0">
                    <a:pos x="172" y="78"/>
                  </a:cxn>
                  <a:cxn ang="0">
                    <a:pos x="147" y="81"/>
                  </a:cxn>
                  <a:cxn ang="0">
                    <a:pos x="114" y="84"/>
                  </a:cxn>
                  <a:cxn ang="0">
                    <a:pos x="80" y="87"/>
                  </a:cxn>
                  <a:cxn ang="0">
                    <a:pos x="49" y="89"/>
                  </a:cxn>
                  <a:cxn ang="0">
                    <a:pos x="40" y="77"/>
                  </a:cxn>
                  <a:cxn ang="0">
                    <a:pos x="22" y="71"/>
                  </a:cxn>
                  <a:cxn ang="0">
                    <a:pos x="13" y="62"/>
                  </a:cxn>
                  <a:cxn ang="0">
                    <a:pos x="0" y="52"/>
                  </a:cxn>
                  <a:cxn ang="0">
                    <a:pos x="0" y="46"/>
                  </a:cxn>
                  <a:cxn ang="0">
                    <a:pos x="4" y="41"/>
                  </a:cxn>
                  <a:cxn ang="0">
                    <a:pos x="10" y="37"/>
                  </a:cxn>
                  <a:cxn ang="0">
                    <a:pos x="16" y="32"/>
                  </a:cxn>
                  <a:cxn ang="0">
                    <a:pos x="18" y="22"/>
                  </a:cxn>
                  <a:cxn ang="0">
                    <a:pos x="24" y="13"/>
                  </a:cxn>
                  <a:cxn ang="0">
                    <a:pos x="37" y="6"/>
                  </a:cxn>
                  <a:cxn ang="0">
                    <a:pos x="43" y="3"/>
                  </a:cxn>
                </a:cxnLst>
                <a:rect l="0" t="0" r="r" b="b"/>
                <a:pathLst>
                  <a:path w="178" h="89">
                    <a:moveTo>
                      <a:pt x="43" y="3"/>
                    </a:moveTo>
                    <a:lnTo>
                      <a:pt x="47" y="1"/>
                    </a:lnTo>
                    <a:lnTo>
                      <a:pt x="52" y="0"/>
                    </a:lnTo>
                    <a:lnTo>
                      <a:pt x="55" y="0"/>
                    </a:lnTo>
                    <a:lnTo>
                      <a:pt x="59" y="0"/>
                    </a:lnTo>
                    <a:lnTo>
                      <a:pt x="65" y="1"/>
                    </a:lnTo>
                    <a:lnTo>
                      <a:pt x="68" y="1"/>
                    </a:lnTo>
                    <a:lnTo>
                      <a:pt x="71" y="0"/>
                    </a:lnTo>
                    <a:lnTo>
                      <a:pt x="75" y="0"/>
                    </a:lnTo>
                    <a:lnTo>
                      <a:pt x="80" y="1"/>
                    </a:lnTo>
                    <a:lnTo>
                      <a:pt x="81" y="4"/>
                    </a:lnTo>
                    <a:lnTo>
                      <a:pt x="84" y="6"/>
                    </a:lnTo>
                    <a:lnTo>
                      <a:pt x="87" y="7"/>
                    </a:lnTo>
                    <a:lnTo>
                      <a:pt x="95" y="7"/>
                    </a:lnTo>
                    <a:lnTo>
                      <a:pt x="99" y="7"/>
                    </a:lnTo>
                    <a:lnTo>
                      <a:pt x="102" y="10"/>
                    </a:lnTo>
                    <a:lnTo>
                      <a:pt x="105" y="13"/>
                    </a:lnTo>
                    <a:lnTo>
                      <a:pt x="108" y="16"/>
                    </a:lnTo>
                    <a:lnTo>
                      <a:pt x="112" y="17"/>
                    </a:lnTo>
                    <a:lnTo>
                      <a:pt x="118" y="17"/>
                    </a:lnTo>
                    <a:lnTo>
                      <a:pt x="124" y="17"/>
                    </a:lnTo>
                    <a:lnTo>
                      <a:pt x="135" y="17"/>
                    </a:lnTo>
                    <a:lnTo>
                      <a:pt x="144" y="17"/>
                    </a:lnTo>
                    <a:lnTo>
                      <a:pt x="151" y="19"/>
                    </a:lnTo>
                    <a:lnTo>
                      <a:pt x="157" y="20"/>
                    </a:lnTo>
                    <a:lnTo>
                      <a:pt x="167" y="28"/>
                    </a:lnTo>
                    <a:lnTo>
                      <a:pt x="175" y="40"/>
                    </a:lnTo>
                    <a:lnTo>
                      <a:pt x="178" y="55"/>
                    </a:lnTo>
                    <a:lnTo>
                      <a:pt x="176" y="77"/>
                    </a:lnTo>
                    <a:lnTo>
                      <a:pt x="176" y="77"/>
                    </a:lnTo>
                    <a:lnTo>
                      <a:pt x="175" y="77"/>
                    </a:lnTo>
                    <a:lnTo>
                      <a:pt x="175" y="77"/>
                    </a:lnTo>
                    <a:lnTo>
                      <a:pt x="173" y="78"/>
                    </a:lnTo>
                    <a:lnTo>
                      <a:pt x="172" y="78"/>
                    </a:lnTo>
                    <a:lnTo>
                      <a:pt x="160" y="80"/>
                    </a:lnTo>
                    <a:lnTo>
                      <a:pt x="147" y="81"/>
                    </a:lnTo>
                    <a:lnTo>
                      <a:pt x="130" y="83"/>
                    </a:lnTo>
                    <a:lnTo>
                      <a:pt x="114" y="84"/>
                    </a:lnTo>
                    <a:lnTo>
                      <a:pt x="96" y="86"/>
                    </a:lnTo>
                    <a:lnTo>
                      <a:pt x="80" y="87"/>
                    </a:lnTo>
                    <a:lnTo>
                      <a:pt x="64" y="87"/>
                    </a:lnTo>
                    <a:lnTo>
                      <a:pt x="49" y="89"/>
                    </a:lnTo>
                    <a:lnTo>
                      <a:pt x="46" y="83"/>
                    </a:lnTo>
                    <a:lnTo>
                      <a:pt x="40" y="77"/>
                    </a:lnTo>
                    <a:lnTo>
                      <a:pt x="33" y="72"/>
                    </a:lnTo>
                    <a:lnTo>
                      <a:pt x="22" y="71"/>
                    </a:lnTo>
                    <a:lnTo>
                      <a:pt x="18" y="68"/>
                    </a:lnTo>
                    <a:lnTo>
                      <a:pt x="13" y="62"/>
                    </a:lnTo>
                    <a:lnTo>
                      <a:pt x="9" y="55"/>
                    </a:lnTo>
                    <a:lnTo>
                      <a:pt x="0" y="52"/>
                    </a:lnTo>
                    <a:lnTo>
                      <a:pt x="0" y="49"/>
                    </a:lnTo>
                    <a:lnTo>
                      <a:pt x="0" y="46"/>
                    </a:lnTo>
                    <a:lnTo>
                      <a:pt x="1" y="43"/>
                    </a:lnTo>
                    <a:lnTo>
                      <a:pt x="4" y="41"/>
                    </a:lnTo>
                    <a:lnTo>
                      <a:pt x="7" y="40"/>
                    </a:lnTo>
                    <a:lnTo>
                      <a:pt x="10" y="37"/>
                    </a:lnTo>
                    <a:lnTo>
                      <a:pt x="13" y="35"/>
                    </a:lnTo>
                    <a:lnTo>
                      <a:pt x="16" y="32"/>
                    </a:lnTo>
                    <a:lnTo>
                      <a:pt x="16" y="28"/>
                    </a:lnTo>
                    <a:lnTo>
                      <a:pt x="18" y="22"/>
                    </a:lnTo>
                    <a:lnTo>
                      <a:pt x="19" y="16"/>
                    </a:lnTo>
                    <a:lnTo>
                      <a:pt x="24" y="13"/>
                    </a:lnTo>
                    <a:lnTo>
                      <a:pt x="31" y="10"/>
                    </a:lnTo>
                    <a:lnTo>
                      <a:pt x="37" y="6"/>
                    </a:lnTo>
                    <a:lnTo>
                      <a:pt x="41" y="4"/>
                    </a:lnTo>
                    <a:lnTo>
                      <a:pt x="43" y="3"/>
                    </a:lnTo>
                    <a:close/>
                  </a:path>
                </a:pathLst>
              </a:custGeom>
              <a:solidFill>
                <a:srgbClr val="E0BA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312">
                <a:extLst>
                  <a:ext uri="{FF2B5EF4-FFF2-40B4-BE49-F238E27FC236}">
                    <a16:creationId xmlns:a16="http://schemas.microsoft.com/office/drawing/2014/main" id="{14039E8C-467D-2D48-AC93-B626ABF9D12D}"/>
                  </a:ext>
                </a:extLst>
              </p:cNvPr>
              <p:cNvSpPr>
                <a:spLocks/>
              </p:cNvSpPr>
              <p:nvPr/>
            </p:nvSpPr>
            <p:spPr bwMode="auto">
              <a:xfrm>
                <a:off x="584" y="1199"/>
                <a:ext cx="56" cy="122"/>
              </a:xfrm>
              <a:custGeom>
                <a:avLst/>
                <a:gdLst/>
                <a:ahLst/>
                <a:cxnLst>
                  <a:cxn ang="0">
                    <a:pos x="0" y="340"/>
                  </a:cxn>
                  <a:cxn ang="0">
                    <a:pos x="5" y="314"/>
                  </a:cxn>
                  <a:cxn ang="0">
                    <a:pos x="16" y="295"/>
                  </a:cxn>
                  <a:cxn ang="0">
                    <a:pos x="34" y="268"/>
                  </a:cxn>
                  <a:cxn ang="0">
                    <a:pos x="48" y="243"/>
                  </a:cxn>
                  <a:cxn ang="0">
                    <a:pos x="65" y="237"/>
                  </a:cxn>
                  <a:cxn ang="0">
                    <a:pos x="85" y="246"/>
                  </a:cxn>
                  <a:cxn ang="0">
                    <a:pos x="104" y="252"/>
                  </a:cxn>
                  <a:cxn ang="0">
                    <a:pos x="119" y="245"/>
                  </a:cxn>
                  <a:cxn ang="0">
                    <a:pos x="119" y="225"/>
                  </a:cxn>
                  <a:cxn ang="0">
                    <a:pos x="129" y="184"/>
                  </a:cxn>
                  <a:cxn ang="0">
                    <a:pos x="132" y="136"/>
                  </a:cxn>
                  <a:cxn ang="0">
                    <a:pos x="120" y="107"/>
                  </a:cxn>
                  <a:cxn ang="0">
                    <a:pos x="127" y="80"/>
                  </a:cxn>
                  <a:cxn ang="0">
                    <a:pos x="130" y="61"/>
                  </a:cxn>
                  <a:cxn ang="0">
                    <a:pos x="132" y="28"/>
                  </a:cxn>
                  <a:cxn ang="0">
                    <a:pos x="119" y="18"/>
                  </a:cxn>
                  <a:cxn ang="0">
                    <a:pos x="122" y="6"/>
                  </a:cxn>
                  <a:cxn ang="0">
                    <a:pos x="129" y="1"/>
                  </a:cxn>
                  <a:cxn ang="0">
                    <a:pos x="154" y="1"/>
                  </a:cxn>
                  <a:cxn ang="0">
                    <a:pos x="156" y="12"/>
                  </a:cxn>
                  <a:cxn ang="0">
                    <a:pos x="145" y="12"/>
                  </a:cxn>
                  <a:cxn ang="0">
                    <a:pos x="148" y="18"/>
                  </a:cxn>
                  <a:cxn ang="0">
                    <a:pos x="166" y="44"/>
                  </a:cxn>
                  <a:cxn ang="0">
                    <a:pos x="160" y="83"/>
                  </a:cxn>
                  <a:cxn ang="0">
                    <a:pos x="151" y="95"/>
                  </a:cxn>
                  <a:cxn ang="0">
                    <a:pos x="156" y="119"/>
                  </a:cxn>
                  <a:cxn ang="0">
                    <a:pos x="167" y="144"/>
                  </a:cxn>
                  <a:cxn ang="0">
                    <a:pos x="170" y="157"/>
                  </a:cxn>
                  <a:cxn ang="0">
                    <a:pos x="156" y="168"/>
                  </a:cxn>
                  <a:cxn ang="0">
                    <a:pos x="150" y="179"/>
                  </a:cxn>
                  <a:cxn ang="0">
                    <a:pos x="150" y="188"/>
                  </a:cxn>
                  <a:cxn ang="0">
                    <a:pos x="136" y="199"/>
                  </a:cxn>
                  <a:cxn ang="0">
                    <a:pos x="142" y="213"/>
                  </a:cxn>
                  <a:cxn ang="0">
                    <a:pos x="141" y="216"/>
                  </a:cxn>
                  <a:cxn ang="0">
                    <a:pos x="132" y="222"/>
                  </a:cxn>
                  <a:cxn ang="0">
                    <a:pos x="124" y="249"/>
                  </a:cxn>
                  <a:cxn ang="0">
                    <a:pos x="107" y="255"/>
                  </a:cxn>
                  <a:cxn ang="0">
                    <a:pos x="85" y="252"/>
                  </a:cxn>
                  <a:cxn ang="0">
                    <a:pos x="65" y="252"/>
                  </a:cxn>
                  <a:cxn ang="0">
                    <a:pos x="46" y="273"/>
                  </a:cxn>
                  <a:cxn ang="0">
                    <a:pos x="37" y="286"/>
                  </a:cxn>
                  <a:cxn ang="0">
                    <a:pos x="31" y="294"/>
                  </a:cxn>
                  <a:cxn ang="0">
                    <a:pos x="24" y="313"/>
                  </a:cxn>
                  <a:cxn ang="0">
                    <a:pos x="25" y="346"/>
                  </a:cxn>
                  <a:cxn ang="0">
                    <a:pos x="13" y="365"/>
                  </a:cxn>
                </a:cxnLst>
                <a:rect l="0" t="0" r="r" b="b"/>
                <a:pathLst>
                  <a:path w="170" h="366">
                    <a:moveTo>
                      <a:pt x="5" y="366"/>
                    </a:moveTo>
                    <a:lnTo>
                      <a:pt x="2" y="351"/>
                    </a:lnTo>
                    <a:lnTo>
                      <a:pt x="0" y="340"/>
                    </a:lnTo>
                    <a:lnTo>
                      <a:pt x="0" y="329"/>
                    </a:lnTo>
                    <a:lnTo>
                      <a:pt x="3" y="322"/>
                    </a:lnTo>
                    <a:lnTo>
                      <a:pt x="5" y="314"/>
                    </a:lnTo>
                    <a:lnTo>
                      <a:pt x="8" y="308"/>
                    </a:lnTo>
                    <a:lnTo>
                      <a:pt x="11" y="301"/>
                    </a:lnTo>
                    <a:lnTo>
                      <a:pt x="16" y="295"/>
                    </a:lnTo>
                    <a:lnTo>
                      <a:pt x="24" y="288"/>
                    </a:lnTo>
                    <a:lnTo>
                      <a:pt x="30" y="277"/>
                    </a:lnTo>
                    <a:lnTo>
                      <a:pt x="34" y="268"/>
                    </a:lnTo>
                    <a:lnTo>
                      <a:pt x="37" y="259"/>
                    </a:lnTo>
                    <a:lnTo>
                      <a:pt x="42" y="252"/>
                    </a:lnTo>
                    <a:lnTo>
                      <a:pt x="48" y="243"/>
                    </a:lnTo>
                    <a:lnTo>
                      <a:pt x="53" y="237"/>
                    </a:lnTo>
                    <a:lnTo>
                      <a:pt x="61" y="236"/>
                    </a:lnTo>
                    <a:lnTo>
                      <a:pt x="65" y="237"/>
                    </a:lnTo>
                    <a:lnTo>
                      <a:pt x="71" y="240"/>
                    </a:lnTo>
                    <a:lnTo>
                      <a:pt x="77" y="243"/>
                    </a:lnTo>
                    <a:lnTo>
                      <a:pt x="85" y="246"/>
                    </a:lnTo>
                    <a:lnTo>
                      <a:pt x="90" y="248"/>
                    </a:lnTo>
                    <a:lnTo>
                      <a:pt x="98" y="251"/>
                    </a:lnTo>
                    <a:lnTo>
                      <a:pt x="104" y="252"/>
                    </a:lnTo>
                    <a:lnTo>
                      <a:pt x="110" y="252"/>
                    </a:lnTo>
                    <a:lnTo>
                      <a:pt x="117" y="249"/>
                    </a:lnTo>
                    <a:lnTo>
                      <a:pt x="119" y="245"/>
                    </a:lnTo>
                    <a:lnTo>
                      <a:pt x="119" y="240"/>
                    </a:lnTo>
                    <a:lnTo>
                      <a:pt x="119" y="234"/>
                    </a:lnTo>
                    <a:lnTo>
                      <a:pt x="119" y="225"/>
                    </a:lnTo>
                    <a:lnTo>
                      <a:pt x="120" y="212"/>
                    </a:lnTo>
                    <a:lnTo>
                      <a:pt x="123" y="197"/>
                    </a:lnTo>
                    <a:lnTo>
                      <a:pt x="129" y="184"/>
                    </a:lnTo>
                    <a:lnTo>
                      <a:pt x="133" y="170"/>
                    </a:lnTo>
                    <a:lnTo>
                      <a:pt x="135" y="153"/>
                    </a:lnTo>
                    <a:lnTo>
                      <a:pt x="132" y="136"/>
                    </a:lnTo>
                    <a:lnTo>
                      <a:pt x="127" y="124"/>
                    </a:lnTo>
                    <a:lnTo>
                      <a:pt x="123" y="116"/>
                    </a:lnTo>
                    <a:lnTo>
                      <a:pt x="120" y="107"/>
                    </a:lnTo>
                    <a:lnTo>
                      <a:pt x="119" y="98"/>
                    </a:lnTo>
                    <a:lnTo>
                      <a:pt x="123" y="89"/>
                    </a:lnTo>
                    <a:lnTo>
                      <a:pt x="127" y="80"/>
                    </a:lnTo>
                    <a:lnTo>
                      <a:pt x="130" y="73"/>
                    </a:lnTo>
                    <a:lnTo>
                      <a:pt x="130" y="67"/>
                    </a:lnTo>
                    <a:lnTo>
                      <a:pt x="130" y="61"/>
                    </a:lnTo>
                    <a:lnTo>
                      <a:pt x="130" y="52"/>
                    </a:lnTo>
                    <a:lnTo>
                      <a:pt x="132" y="38"/>
                    </a:lnTo>
                    <a:lnTo>
                      <a:pt x="132" y="28"/>
                    </a:lnTo>
                    <a:lnTo>
                      <a:pt x="129" y="22"/>
                    </a:lnTo>
                    <a:lnTo>
                      <a:pt x="123" y="19"/>
                    </a:lnTo>
                    <a:lnTo>
                      <a:pt x="119" y="18"/>
                    </a:lnTo>
                    <a:lnTo>
                      <a:pt x="117" y="13"/>
                    </a:lnTo>
                    <a:lnTo>
                      <a:pt x="119" y="9"/>
                    </a:lnTo>
                    <a:lnTo>
                      <a:pt x="122" y="6"/>
                    </a:lnTo>
                    <a:lnTo>
                      <a:pt x="124" y="3"/>
                    </a:lnTo>
                    <a:lnTo>
                      <a:pt x="126" y="3"/>
                    </a:lnTo>
                    <a:lnTo>
                      <a:pt x="129" y="1"/>
                    </a:lnTo>
                    <a:lnTo>
                      <a:pt x="139" y="0"/>
                    </a:lnTo>
                    <a:lnTo>
                      <a:pt x="148" y="0"/>
                    </a:lnTo>
                    <a:lnTo>
                      <a:pt x="154" y="1"/>
                    </a:lnTo>
                    <a:lnTo>
                      <a:pt x="156" y="1"/>
                    </a:lnTo>
                    <a:lnTo>
                      <a:pt x="148" y="3"/>
                    </a:lnTo>
                    <a:lnTo>
                      <a:pt x="156" y="12"/>
                    </a:lnTo>
                    <a:lnTo>
                      <a:pt x="153" y="12"/>
                    </a:lnTo>
                    <a:lnTo>
                      <a:pt x="150" y="12"/>
                    </a:lnTo>
                    <a:lnTo>
                      <a:pt x="145" y="12"/>
                    </a:lnTo>
                    <a:lnTo>
                      <a:pt x="142" y="13"/>
                    </a:lnTo>
                    <a:lnTo>
                      <a:pt x="144" y="15"/>
                    </a:lnTo>
                    <a:lnTo>
                      <a:pt x="148" y="18"/>
                    </a:lnTo>
                    <a:lnTo>
                      <a:pt x="154" y="25"/>
                    </a:lnTo>
                    <a:lnTo>
                      <a:pt x="161" y="32"/>
                    </a:lnTo>
                    <a:lnTo>
                      <a:pt x="166" y="44"/>
                    </a:lnTo>
                    <a:lnTo>
                      <a:pt x="166" y="58"/>
                    </a:lnTo>
                    <a:lnTo>
                      <a:pt x="164" y="71"/>
                    </a:lnTo>
                    <a:lnTo>
                      <a:pt x="160" y="83"/>
                    </a:lnTo>
                    <a:lnTo>
                      <a:pt x="157" y="87"/>
                    </a:lnTo>
                    <a:lnTo>
                      <a:pt x="154" y="92"/>
                    </a:lnTo>
                    <a:lnTo>
                      <a:pt x="151" y="95"/>
                    </a:lnTo>
                    <a:lnTo>
                      <a:pt x="150" y="98"/>
                    </a:lnTo>
                    <a:lnTo>
                      <a:pt x="151" y="105"/>
                    </a:lnTo>
                    <a:lnTo>
                      <a:pt x="156" y="119"/>
                    </a:lnTo>
                    <a:lnTo>
                      <a:pt x="160" y="132"/>
                    </a:lnTo>
                    <a:lnTo>
                      <a:pt x="164" y="141"/>
                    </a:lnTo>
                    <a:lnTo>
                      <a:pt x="167" y="144"/>
                    </a:lnTo>
                    <a:lnTo>
                      <a:pt x="169" y="147"/>
                    </a:lnTo>
                    <a:lnTo>
                      <a:pt x="170" y="151"/>
                    </a:lnTo>
                    <a:lnTo>
                      <a:pt x="170" y="157"/>
                    </a:lnTo>
                    <a:lnTo>
                      <a:pt x="167" y="162"/>
                    </a:lnTo>
                    <a:lnTo>
                      <a:pt x="163" y="165"/>
                    </a:lnTo>
                    <a:lnTo>
                      <a:pt x="156" y="168"/>
                    </a:lnTo>
                    <a:lnTo>
                      <a:pt x="150" y="169"/>
                    </a:lnTo>
                    <a:lnTo>
                      <a:pt x="150" y="175"/>
                    </a:lnTo>
                    <a:lnTo>
                      <a:pt x="150" y="179"/>
                    </a:lnTo>
                    <a:lnTo>
                      <a:pt x="150" y="184"/>
                    </a:lnTo>
                    <a:lnTo>
                      <a:pt x="151" y="187"/>
                    </a:lnTo>
                    <a:lnTo>
                      <a:pt x="150" y="188"/>
                    </a:lnTo>
                    <a:lnTo>
                      <a:pt x="147" y="191"/>
                    </a:lnTo>
                    <a:lnTo>
                      <a:pt x="142" y="196"/>
                    </a:lnTo>
                    <a:lnTo>
                      <a:pt x="136" y="199"/>
                    </a:lnTo>
                    <a:lnTo>
                      <a:pt x="141" y="203"/>
                    </a:lnTo>
                    <a:lnTo>
                      <a:pt x="142" y="209"/>
                    </a:lnTo>
                    <a:lnTo>
                      <a:pt x="142" y="213"/>
                    </a:lnTo>
                    <a:lnTo>
                      <a:pt x="142" y="215"/>
                    </a:lnTo>
                    <a:lnTo>
                      <a:pt x="142" y="215"/>
                    </a:lnTo>
                    <a:lnTo>
                      <a:pt x="141" y="216"/>
                    </a:lnTo>
                    <a:lnTo>
                      <a:pt x="138" y="216"/>
                    </a:lnTo>
                    <a:lnTo>
                      <a:pt x="135" y="218"/>
                    </a:lnTo>
                    <a:lnTo>
                      <a:pt x="132" y="222"/>
                    </a:lnTo>
                    <a:lnTo>
                      <a:pt x="130" y="231"/>
                    </a:lnTo>
                    <a:lnTo>
                      <a:pt x="129" y="240"/>
                    </a:lnTo>
                    <a:lnTo>
                      <a:pt x="124" y="249"/>
                    </a:lnTo>
                    <a:lnTo>
                      <a:pt x="120" y="252"/>
                    </a:lnTo>
                    <a:lnTo>
                      <a:pt x="114" y="254"/>
                    </a:lnTo>
                    <a:lnTo>
                      <a:pt x="107" y="255"/>
                    </a:lnTo>
                    <a:lnTo>
                      <a:pt x="99" y="254"/>
                    </a:lnTo>
                    <a:lnTo>
                      <a:pt x="92" y="254"/>
                    </a:lnTo>
                    <a:lnTo>
                      <a:pt x="85" y="252"/>
                    </a:lnTo>
                    <a:lnTo>
                      <a:pt x="77" y="252"/>
                    </a:lnTo>
                    <a:lnTo>
                      <a:pt x="73" y="251"/>
                    </a:lnTo>
                    <a:lnTo>
                      <a:pt x="65" y="252"/>
                    </a:lnTo>
                    <a:lnTo>
                      <a:pt x="58" y="257"/>
                    </a:lnTo>
                    <a:lnTo>
                      <a:pt x="52" y="264"/>
                    </a:lnTo>
                    <a:lnTo>
                      <a:pt x="46" y="273"/>
                    </a:lnTo>
                    <a:lnTo>
                      <a:pt x="43" y="279"/>
                    </a:lnTo>
                    <a:lnTo>
                      <a:pt x="40" y="283"/>
                    </a:lnTo>
                    <a:lnTo>
                      <a:pt x="37" y="286"/>
                    </a:lnTo>
                    <a:lnTo>
                      <a:pt x="34" y="289"/>
                    </a:lnTo>
                    <a:lnTo>
                      <a:pt x="33" y="291"/>
                    </a:lnTo>
                    <a:lnTo>
                      <a:pt x="31" y="294"/>
                    </a:lnTo>
                    <a:lnTo>
                      <a:pt x="28" y="297"/>
                    </a:lnTo>
                    <a:lnTo>
                      <a:pt x="27" y="301"/>
                    </a:lnTo>
                    <a:lnTo>
                      <a:pt x="24" y="313"/>
                    </a:lnTo>
                    <a:lnTo>
                      <a:pt x="24" y="325"/>
                    </a:lnTo>
                    <a:lnTo>
                      <a:pt x="25" y="337"/>
                    </a:lnTo>
                    <a:lnTo>
                      <a:pt x="25" y="346"/>
                    </a:lnTo>
                    <a:lnTo>
                      <a:pt x="24" y="353"/>
                    </a:lnTo>
                    <a:lnTo>
                      <a:pt x="19" y="359"/>
                    </a:lnTo>
                    <a:lnTo>
                      <a:pt x="13" y="365"/>
                    </a:lnTo>
                    <a:lnTo>
                      <a:pt x="5" y="366"/>
                    </a:lnTo>
                    <a:close/>
                  </a:path>
                </a:pathLst>
              </a:custGeom>
              <a:solidFill>
                <a:srgbClr val="E0BA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313">
                <a:extLst>
                  <a:ext uri="{FF2B5EF4-FFF2-40B4-BE49-F238E27FC236}">
                    <a16:creationId xmlns:a16="http://schemas.microsoft.com/office/drawing/2014/main" id="{D76837F3-FBB8-8844-A267-3B8FDF7AB167}"/>
                  </a:ext>
                </a:extLst>
              </p:cNvPr>
              <p:cNvSpPr>
                <a:spLocks/>
              </p:cNvSpPr>
              <p:nvPr/>
            </p:nvSpPr>
            <p:spPr bwMode="auto">
              <a:xfrm>
                <a:off x="629" y="1391"/>
                <a:ext cx="116" cy="38"/>
              </a:xfrm>
              <a:custGeom>
                <a:avLst/>
                <a:gdLst/>
                <a:ahLst/>
                <a:cxnLst>
                  <a:cxn ang="0">
                    <a:pos x="312" y="9"/>
                  </a:cxn>
                  <a:cxn ang="0">
                    <a:pos x="327" y="22"/>
                  </a:cxn>
                  <a:cxn ang="0">
                    <a:pos x="336" y="33"/>
                  </a:cxn>
                  <a:cxn ang="0">
                    <a:pos x="348" y="40"/>
                  </a:cxn>
                  <a:cxn ang="0">
                    <a:pos x="348" y="45"/>
                  </a:cxn>
                  <a:cxn ang="0">
                    <a:pos x="340" y="49"/>
                  </a:cxn>
                  <a:cxn ang="0">
                    <a:pos x="328" y="46"/>
                  </a:cxn>
                  <a:cxn ang="0">
                    <a:pos x="317" y="40"/>
                  </a:cxn>
                  <a:cxn ang="0">
                    <a:pos x="303" y="34"/>
                  </a:cxn>
                  <a:cxn ang="0">
                    <a:pos x="293" y="28"/>
                  </a:cxn>
                  <a:cxn ang="0">
                    <a:pos x="293" y="37"/>
                  </a:cxn>
                  <a:cxn ang="0">
                    <a:pos x="294" y="50"/>
                  </a:cxn>
                  <a:cxn ang="0">
                    <a:pos x="287" y="55"/>
                  </a:cxn>
                  <a:cxn ang="0">
                    <a:pos x="274" y="47"/>
                  </a:cxn>
                  <a:cxn ang="0">
                    <a:pos x="256" y="37"/>
                  </a:cxn>
                  <a:cxn ang="0">
                    <a:pos x="235" y="52"/>
                  </a:cxn>
                  <a:cxn ang="0">
                    <a:pos x="219" y="59"/>
                  </a:cxn>
                  <a:cxn ang="0">
                    <a:pos x="207" y="64"/>
                  </a:cxn>
                  <a:cxn ang="0">
                    <a:pos x="195" y="65"/>
                  </a:cxn>
                  <a:cxn ang="0">
                    <a:pos x="183" y="65"/>
                  </a:cxn>
                  <a:cxn ang="0">
                    <a:pos x="173" y="65"/>
                  </a:cxn>
                  <a:cxn ang="0">
                    <a:pos x="154" y="70"/>
                  </a:cxn>
                  <a:cxn ang="0">
                    <a:pos x="130" y="76"/>
                  </a:cxn>
                  <a:cxn ang="0">
                    <a:pos x="106" y="82"/>
                  </a:cxn>
                  <a:cxn ang="0">
                    <a:pos x="89" y="88"/>
                  </a:cxn>
                  <a:cxn ang="0">
                    <a:pos x="62" y="95"/>
                  </a:cxn>
                  <a:cxn ang="0">
                    <a:pos x="34" y="104"/>
                  </a:cxn>
                  <a:cxn ang="0">
                    <a:pos x="10" y="111"/>
                  </a:cxn>
                  <a:cxn ang="0">
                    <a:pos x="6" y="99"/>
                  </a:cxn>
                  <a:cxn ang="0">
                    <a:pos x="7" y="56"/>
                  </a:cxn>
                  <a:cxn ang="0">
                    <a:pos x="13" y="28"/>
                  </a:cxn>
                  <a:cxn ang="0">
                    <a:pos x="44" y="27"/>
                  </a:cxn>
                  <a:cxn ang="0">
                    <a:pos x="78" y="24"/>
                  </a:cxn>
                  <a:cxn ang="0">
                    <a:pos x="111" y="21"/>
                  </a:cxn>
                  <a:cxn ang="0">
                    <a:pos x="117" y="24"/>
                  </a:cxn>
                  <a:cxn ang="0">
                    <a:pos x="115" y="36"/>
                  </a:cxn>
                  <a:cxn ang="0">
                    <a:pos x="118" y="43"/>
                  </a:cxn>
                  <a:cxn ang="0">
                    <a:pos x="129" y="45"/>
                  </a:cxn>
                  <a:cxn ang="0">
                    <a:pos x="145" y="40"/>
                  </a:cxn>
                  <a:cxn ang="0">
                    <a:pos x="163" y="31"/>
                  </a:cxn>
                  <a:cxn ang="0">
                    <a:pos x="174" y="30"/>
                  </a:cxn>
                  <a:cxn ang="0">
                    <a:pos x="186" y="34"/>
                  </a:cxn>
                  <a:cxn ang="0">
                    <a:pos x="194" y="33"/>
                  </a:cxn>
                  <a:cxn ang="0">
                    <a:pos x="210" y="22"/>
                  </a:cxn>
                  <a:cxn ang="0">
                    <a:pos x="231" y="10"/>
                  </a:cxn>
                  <a:cxn ang="0">
                    <a:pos x="250" y="1"/>
                  </a:cxn>
                  <a:cxn ang="0">
                    <a:pos x="260" y="1"/>
                  </a:cxn>
                  <a:cxn ang="0">
                    <a:pos x="274" y="7"/>
                  </a:cxn>
                  <a:cxn ang="0">
                    <a:pos x="287" y="9"/>
                  </a:cxn>
                  <a:cxn ang="0">
                    <a:pos x="300" y="6"/>
                  </a:cxn>
                </a:cxnLst>
                <a:rect l="0" t="0" r="r" b="b"/>
                <a:pathLst>
                  <a:path w="349" h="113">
                    <a:moveTo>
                      <a:pt x="306" y="4"/>
                    </a:moveTo>
                    <a:lnTo>
                      <a:pt x="312" y="9"/>
                    </a:lnTo>
                    <a:lnTo>
                      <a:pt x="320" y="15"/>
                    </a:lnTo>
                    <a:lnTo>
                      <a:pt x="327" y="22"/>
                    </a:lnTo>
                    <a:lnTo>
                      <a:pt x="331" y="28"/>
                    </a:lnTo>
                    <a:lnTo>
                      <a:pt x="336" y="33"/>
                    </a:lnTo>
                    <a:lnTo>
                      <a:pt x="343" y="37"/>
                    </a:lnTo>
                    <a:lnTo>
                      <a:pt x="348" y="40"/>
                    </a:lnTo>
                    <a:lnTo>
                      <a:pt x="349" y="43"/>
                    </a:lnTo>
                    <a:lnTo>
                      <a:pt x="348" y="45"/>
                    </a:lnTo>
                    <a:lnTo>
                      <a:pt x="345" y="47"/>
                    </a:lnTo>
                    <a:lnTo>
                      <a:pt x="340" y="49"/>
                    </a:lnTo>
                    <a:lnTo>
                      <a:pt x="333" y="47"/>
                    </a:lnTo>
                    <a:lnTo>
                      <a:pt x="328" y="46"/>
                    </a:lnTo>
                    <a:lnTo>
                      <a:pt x="322" y="43"/>
                    </a:lnTo>
                    <a:lnTo>
                      <a:pt x="317" y="40"/>
                    </a:lnTo>
                    <a:lnTo>
                      <a:pt x="311" y="37"/>
                    </a:lnTo>
                    <a:lnTo>
                      <a:pt x="303" y="34"/>
                    </a:lnTo>
                    <a:lnTo>
                      <a:pt x="299" y="31"/>
                    </a:lnTo>
                    <a:lnTo>
                      <a:pt x="293" y="28"/>
                    </a:lnTo>
                    <a:lnTo>
                      <a:pt x="288" y="28"/>
                    </a:lnTo>
                    <a:lnTo>
                      <a:pt x="293" y="37"/>
                    </a:lnTo>
                    <a:lnTo>
                      <a:pt x="294" y="45"/>
                    </a:lnTo>
                    <a:lnTo>
                      <a:pt x="294" y="50"/>
                    </a:lnTo>
                    <a:lnTo>
                      <a:pt x="293" y="53"/>
                    </a:lnTo>
                    <a:lnTo>
                      <a:pt x="287" y="55"/>
                    </a:lnTo>
                    <a:lnTo>
                      <a:pt x="281" y="53"/>
                    </a:lnTo>
                    <a:lnTo>
                      <a:pt x="274" y="47"/>
                    </a:lnTo>
                    <a:lnTo>
                      <a:pt x="265" y="34"/>
                    </a:lnTo>
                    <a:lnTo>
                      <a:pt x="256" y="37"/>
                    </a:lnTo>
                    <a:lnTo>
                      <a:pt x="247" y="43"/>
                    </a:lnTo>
                    <a:lnTo>
                      <a:pt x="235" y="52"/>
                    </a:lnTo>
                    <a:lnTo>
                      <a:pt x="225" y="58"/>
                    </a:lnTo>
                    <a:lnTo>
                      <a:pt x="219" y="59"/>
                    </a:lnTo>
                    <a:lnTo>
                      <a:pt x="213" y="62"/>
                    </a:lnTo>
                    <a:lnTo>
                      <a:pt x="207" y="64"/>
                    </a:lnTo>
                    <a:lnTo>
                      <a:pt x="201" y="64"/>
                    </a:lnTo>
                    <a:lnTo>
                      <a:pt x="195" y="65"/>
                    </a:lnTo>
                    <a:lnTo>
                      <a:pt x="189" y="65"/>
                    </a:lnTo>
                    <a:lnTo>
                      <a:pt x="183" y="65"/>
                    </a:lnTo>
                    <a:lnTo>
                      <a:pt x="179" y="65"/>
                    </a:lnTo>
                    <a:lnTo>
                      <a:pt x="173" y="65"/>
                    </a:lnTo>
                    <a:lnTo>
                      <a:pt x="164" y="67"/>
                    </a:lnTo>
                    <a:lnTo>
                      <a:pt x="154" y="70"/>
                    </a:lnTo>
                    <a:lnTo>
                      <a:pt x="142" y="73"/>
                    </a:lnTo>
                    <a:lnTo>
                      <a:pt x="130" y="76"/>
                    </a:lnTo>
                    <a:lnTo>
                      <a:pt x="118" y="79"/>
                    </a:lnTo>
                    <a:lnTo>
                      <a:pt x="106" y="82"/>
                    </a:lnTo>
                    <a:lnTo>
                      <a:pt x="98" y="85"/>
                    </a:lnTo>
                    <a:lnTo>
                      <a:pt x="89" y="88"/>
                    </a:lnTo>
                    <a:lnTo>
                      <a:pt x="77" y="91"/>
                    </a:lnTo>
                    <a:lnTo>
                      <a:pt x="62" y="95"/>
                    </a:lnTo>
                    <a:lnTo>
                      <a:pt x="49" y="99"/>
                    </a:lnTo>
                    <a:lnTo>
                      <a:pt x="34" y="104"/>
                    </a:lnTo>
                    <a:lnTo>
                      <a:pt x="21" y="108"/>
                    </a:lnTo>
                    <a:lnTo>
                      <a:pt x="10" y="111"/>
                    </a:lnTo>
                    <a:lnTo>
                      <a:pt x="3" y="113"/>
                    </a:lnTo>
                    <a:lnTo>
                      <a:pt x="6" y="99"/>
                    </a:lnTo>
                    <a:lnTo>
                      <a:pt x="9" y="80"/>
                    </a:lnTo>
                    <a:lnTo>
                      <a:pt x="7" y="56"/>
                    </a:lnTo>
                    <a:lnTo>
                      <a:pt x="0" y="30"/>
                    </a:lnTo>
                    <a:lnTo>
                      <a:pt x="13" y="28"/>
                    </a:lnTo>
                    <a:lnTo>
                      <a:pt x="28" y="28"/>
                    </a:lnTo>
                    <a:lnTo>
                      <a:pt x="44" y="27"/>
                    </a:lnTo>
                    <a:lnTo>
                      <a:pt x="62" y="25"/>
                    </a:lnTo>
                    <a:lnTo>
                      <a:pt x="78" y="24"/>
                    </a:lnTo>
                    <a:lnTo>
                      <a:pt x="96" y="22"/>
                    </a:lnTo>
                    <a:lnTo>
                      <a:pt x="111" y="21"/>
                    </a:lnTo>
                    <a:lnTo>
                      <a:pt x="123" y="19"/>
                    </a:lnTo>
                    <a:lnTo>
                      <a:pt x="117" y="24"/>
                    </a:lnTo>
                    <a:lnTo>
                      <a:pt x="115" y="30"/>
                    </a:lnTo>
                    <a:lnTo>
                      <a:pt x="115" y="36"/>
                    </a:lnTo>
                    <a:lnTo>
                      <a:pt x="117" y="40"/>
                    </a:lnTo>
                    <a:lnTo>
                      <a:pt x="118" y="43"/>
                    </a:lnTo>
                    <a:lnTo>
                      <a:pt x="124" y="43"/>
                    </a:lnTo>
                    <a:lnTo>
                      <a:pt x="129" y="45"/>
                    </a:lnTo>
                    <a:lnTo>
                      <a:pt x="135" y="43"/>
                    </a:lnTo>
                    <a:lnTo>
                      <a:pt x="145" y="40"/>
                    </a:lnTo>
                    <a:lnTo>
                      <a:pt x="154" y="36"/>
                    </a:lnTo>
                    <a:lnTo>
                      <a:pt x="163" y="31"/>
                    </a:lnTo>
                    <a:lnTo>
                      <a:pt x="169" y="30"/>
                    </a:lnTo>
                    <a:lnTo>
                      <a:pt x="174" y="30"/>
                    </a:lnTo>
                    <a:lnTo>
                      <a:pt x="180" y="31"/>
                    </a:lnTo>
                    <a:lnTo>
                      <a:pt x="186" y="34"/>
                    </a:lnTo>
                    <a:lnTo>
                      <a:pt x="191" y="34"/>
                    </a:lnTo>
                    <a:lnTo>
                      <a:pt x="194" y="33"/>
                    </a:lnTo>
                    <a:lnTo>
                      <a:pt x="200" y="28"/>
                    </a:lnTo>
                    <a:lnTo>
                      <a:pt x="210" y="22"/>
                    </a:lnTo>
                    <a:lnTo>
                      <a:pt x="220" y="16"/>
                    </a:lnTo>
                    <a:lnTo>
                      <a:pt x="231" y="10"/>
                    </a:lnTo>
                    <a:lnTo>
                      <a:pt x="241" y="4"/>
                    </a:lnTo>
                    <a:lnTo>
                      <a:pt x="250" y="1"/>
                    </a:lnTo>
                    <a:lnTo>
                      <a:pt x="254" y="0"/>
                    </a:lnTo>
                    <a:lnTo>
                      <a:pt x="260" y="1"/>
                    </a:lnTo>
                    <a:lnTo>
                      <a:pt x="268" y="4"/>
                    </a:lnTo>
                    <a:lnTo>
                      <a:pt x="274" y="7"/>
                    </a:lnTo>
                    <a:lnTo>
                      <a:pt x="280" y="9"/>
                    </a:lnTo>
                    <a:lnTo>
                      <a:pt x="287" y="9"/>
                    </a:lnTo>
                    <a:lnTo>
                      <a:pt x="294" y="7"/>
                    </a:lnTo>
                    <a:lnTo>
                      <a:pt x="300" y="6"/>
                    </a:lnTo>
                    <a:lnTo>
                      <a:pt x="306" y="4"/>
                    </a:lnTo>
                    <a:close/>
                  </a:path>
                </a:pathLst>
              </a:custGeom>
              <a:solidFill>
                <a:srgbClr val="C99E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Freeform 314">
                <a:extLst>
                  <a:ext uri="{FF2B5EF4-FFF2-40B4-BE49-F238E27FC236}">
                    <a16:creationId xmlns:a16="http://schemas.microsoft.com/office/drawing/2014/main" id="{8F7FA3F6-7637-3244-8706-AF9C3CF8BDD2}"/>
                  </a:ext>
                </a:extLst>
              </p:cNvPr>
              <p:cNvSpPr>
                <a:spLocks/>
              </p:cNvSpPr>
              <p:nvPr/>
            </p:nvSpPr>
            <p:spPr bwMode="auto">
              <a:xfrm>
                <a:off x="617" y="1377"/>
                <a:ext cx="53" cy="24"/>
              </a:xfrm>
              <a:custGeom>
                <a:avLst/>
                <a:gdLst/>
                <a:ahLst/>
                <a:cxnLst>
                  <a:cxn ang="0">
                    <a:pos x="9" y="54"/>
                  </a:cxn>
                  <a:cxn ang="0">
                    <a:pos x="20" y="55"/>
                  </a:cxn>
                  <a:cxn ang="0">
                    <a:pos x="27" y="60"/>
                  </a:cxn>
                  <a:cxn ang="0">
                    <a:pos x="33" y="66"/>
                  </a:cxn>
                  <a:cxn ang="0">
                    <a:pos x="36" y="72"/>
                  </a:cxn>
                  <a:cxn ang="0">
                    <a:pos x="49" y="70"/>
                  </a:cxn>
                  <a:cxn ang="0">
                    <a:pos x="64" y="70"/>
                  </a:cxn>
                  <a:cxn ang="0">
                    <a:pos x="80" y="69"/>
                  </a:cxn>
                  <a:cxn ang="0">
                    <a:pos x="98" y="67"/>
                  </a:cxn>
                  <a:cxn ang="0">
                    <a:pos x="114" y="66"/>
                  </a:cxn>
                  <a:cxn ang="0">
                    <a:pos x="131" y="64"/>
                  </a:cxn>
                  <a:cxn ang="0">
                    <a:pos x="145" y="63"/>
                  </a:cxn>
                  <a:cxn ang="0">
                    <a:pos x="159" y="61"/>
                  </a:cxn>
                  <a:cxn ang="0">
                    <a:pos x="159" y="54"/>
                  </a:cxn>
                  <a:cxn ang="0">
                    <a:pos x="159" y="42"/>
                  </a:cxn>
                  <a:cxn ang="0">
                    <a:pos x="157" y="33"/>
                  </a:cxn>
                  <a:cxn ang="0">
                    <a:pos x="150" y="27"/>
                  </a:cxn>
                  <a:cxn ang="0">
                    <a:pos x="142" y="26"/>
                  </a:cxn>
                  <a:cxn ang="0">
                    <a:pos x="135" y="23"/>
                  </a:cxn>
                  <a:cxn ang="0">
                    <a:pos x="131" y="20"/>
                  </a:cxn>
                  <a:cxn ang="0">
                    <a:pos x="126" y="17"/>
                  </a:cxn>
                  <a:cxn ang="0">
                    <a:pos x="122" y="14"/>
                  </a:cxn>
                  <a:cxn ang="0">
                    <a:pos x="117" y="12"/>
                  </a:cxn>
                  <a:cxn ang="0">
                    <a:pos x="111" y="11"/>
                  </a:cxn>
                  <a:cxn ang="0">
                    <a:pos x="105" y="12"/>
                  </a:cxn>
                  <a:cxn ang="0">
                    <a:pos x="101" y="15"/>
                  </a:cxn>
                  <a:cxn ang="0">
                    <a:pos x="98" y="21"/>
                  </a:cxn>
                  <a:cxn ang="0">
                    <a:pos x="97" y="29"/>
                  </a:cxn>
                  <a:cxn ang="0">
                    <a:pos x="94" y="33"/>
                  </a:cxn>
                  <a:cxn ang="0">
                    <a:pos x="89" y="29"/>
                  </a:cxn>
                  <a:cxn ang="0">
                    <a:pos x="85" y="26"/>
                  </a:cxn>
                  <a:cxn ang="0">
                    <a:pos x="80" y="26"/>
                  </a:cxn>
                  <a:cxn ang="0">
                    <a:pos x="76" y="27"/>
                  </a:cxn>
                  <a:cxn ang="0">
                    <a:pos x="73" y="27"/>
                  </a:cxn>
                  <a:cxn ang="0">
                    <a:pos x="71" y="24"/>
                  </a:cxn>
                  <a:cxn ang="0">
                    <a:pos x="68" y="21"/>
                  </a:cxn>
                  <a:cxn ang="0">
                    <a:pos x="67" y="17"/>
                  </a:cxn>
                  <a:cxn ang="0">
                    <a:pos x="64" y="15"/>
                  </a:cxn>
                  <a:cxn ang="0">
                    <a:pos x="61" y="14"/>
                  </a:cxn>
                  <a:cxn ang="0">
                    <a:pos x="57" y="14"/>
                  </a:cxn>
                  <a:cxn ang="0">
                    <a:pos x="52" y="15"/>
                  </a:cxn>
                  <a:cxn ang="0">
                    <a:pos x="49" y="17"/>
                  </a:cxn>
                  <a:cxn ang="0">
                    <a:pos x="48" y="14"/>
                  </a:cxn>
                  <a:cxn ang="0">
                    <a:pos x="48" y="9"/>
                  </a:cxn>
                  <a:cxn ang="0">
                    <a:pos x="46" y="6"/>
                  </a:cxn>
                  <a:cxn ang="0">
                    <a:pos x="42" y="3"/>
                  </a:cxn>
                  <a:cxn ang="0">
                    <a:pos x="36" y="0"/>
                  </a:cxn>
                  <a:cxn ang="0">
                    <a:pos x="30" y="2"/>
                  </a:cxn>
                  <a:cxn ang="0">
                    <a:pos x="24" y="5"/>
                  </a:cxn>
                  <a:cxn ang="0">
                    <a:pos x="21" y="8"/>
                  </a:cxn>
                  <a:cxn ang="0">
                    <a:pos x="20" y="8"/>
                  </a:cxn>
                  <a:cxn ang="0">
                    <a:pos x="18" y="6"/>
                  </a:cxn>
                  <a:cxn ang="0">
                    <a:pos x="17" y="5"/>
                  </a:cxn>
                  <a:cxn ang="0">
                    <a:pos x="14" y="2"/>
                  </a:cxn>
                  <a:cxn ang="0">
                    <a:pos x="11" y="2"/>
                  </a:cxn>
                  <a:cxn ang="0">
                    <a:pos x="6" y="3"/>
                  </a:cxn>
                  <a:cxn ang="0">
                    <a:pos x="5" y="6"/>
                  </a:cxn>
                  <a:cxn ang="0">
                    <a:pos x="3" y="17"/>
                  </a:cxn>
                  <a:cxn ang="0">
                    <a:pos x="0" y="32"/>
                  </a:cxn>
                  <a:cxn ang="0">
                    <a:pos x="2" y="46"/>
                  </a:cxn>
                  <a:cxn ang="0">
                    <a:pos x="9" y="54"/>
                  </a:cxn>
                </a:cxnLst>
                <a:rect l="0" t="0" r="r" b="b"/>
                <a:pathLst>
                  <a:path w="159" h="72">
                    <a:moveTo>
                      <a:pt x="9" y="54"/>
                    </a:moveTo>
                    <a:lnTo>
                      <a:pt x="20" y="55"/>
                    </a:lnTo>
                    <a:lnTo>
                      <a:pt x="27" y="60"/>
                    </a:lnTo>
                    <a:lnTo>
                      <a:pt x="33" y="66"/>
                    </a:lnTo>
                    <a:lnTo>
                      <a:pt x="36" y="72"/>
                    </a:lnTo>
                    <a:lnTo>
                      <a:pt x="49" y="70"/>
                    </a:lnTo>
                    <a:lnTo>
                      <a:pt x="64" y="70"/>
                    </a:lnTo>
                    <a:lnTo>
                      <a:pt x="80" y="69"/>
                    </a:lnTo>
                    <a:lnTo>
                      <a:pt x="98" y="67"/>
                    </a:lnTo>
                    <a:lnTo>
                      <a:pt x="114" y="66"/>
                    </a:lnTo>
                    <a:lnTo>
                      <a:pt x="131" y="64"/>
                    </a:lnTo>
                    <a:lnTo>
                      <a:pt x="145" y="63"/>
                    </a:lnTo>
                    <a:lnTo>
                      <a:pt x="159" y="61"/>
                    </a:lnTo>
                    <a:lnTo>
                      <a:pt x="159" y="54"/>
                    </a:lnTo>
                    <a:lnTo>
                      <a:pt x="159" y="42"/>
                    </a:lnTo>
                    <a:lnTo>
                      <a:pt x="157" y="33"/>
                    </a:lnTo>
                    <a:lnTo>
                      <a:pt x="150" y="27"/>
                    </a:lnTo>
                    <a:lnTo>
                      <a:pt x="142" y="26"/>
                    </a:lnTo>
                    <a:lnTo>
                      <a:pt x="135" y="23"/>
                    </a:lnTo>
                    <a:lnTo>
                      <a:pt x="131" y="20"/>
                    </a:lnTo>
                    <a:lnTo>
                      <a:pt x="126" y="17"/>
                    </a:lnTo>
                    <a:lnTo>
                      <a:pt x="122" y="14"/>
                    </a:lnTo>
                    <a:lnTo>
                      <a:pt x="117" y="12"/>
                    </a:lnTo>
                    <a:lnTo>
                      <a:pt x="111" y="11"/>
                    </a:lnTo>
                    <a:lnTo>
                      <a:pt x="105" y="12"/>
                    </a:lnTo>
                    <a:lnTo>
                      <a:pt x="101" y="15"/>
                    </a:lnTo>
                    <a:lnTo>
                      <a:pt x="98" y="21"/>
                    </a:lnTo>
                    <a:lnTo>
                      <a:pt x="97" y="29"/>
                    </a:lnTo>
                    <a:lnTo>
                      <a:pt x="94" y="33"/>
                    </a:lnTo>
                    <a:lnTo>
                      <a:pt x="89" y="29"/>
                    </a:lnTo>
                    <a:lnTo>
                      <a:pt x="85" y="26"/>
                    </a:lnTo>
                    <a:lnTo>
                      <a:pt x="80" y="26"/>
                    </a:lnTo>
                    <a:lnTo>
                      <a:pt x="76" y="27"/>
                    </a:lnTo>
                    <a:lnTo>
                      <a:pt x="73" y="27"/>
                    </a:lnTo>
                    <a:lnTo>
                      <a:pt x="71" y="24"/>
                    </a:lnTo>
                    <a:lnTo>
                      <a:pt x="68" y="21"/>
                    </a:lnTo>
                    <a:lnTo>
                      <a:pt x="67" y="17"/>
                    </a:lnTo>
                    <a:lnTo>
                      <a:pt x="64" y="15"/>
                    </a:lnTo>
                    <a:lnTo>
                      <a:pt x="61" y="14"/>
                    </a:lnTo>
                    <a:lnTo>
                      <a:pt x="57" y="14"/>
                    </a:lnTo>
                    <a:lnTo>
                      <a:pt x="52" y="15"/>
                    </a:lnTo>
                    <a:lnTo>
                      <a:pt x="49" y="17"/>
                    </a:lnTo>
                    <a:lnTo>
                      <a:pt x="48" y="14"/>
                    </a:lnTo>
                    <a:lnTo>
                      <a:pt x="48" y="9"/>
                    </a:lnTo>
                    <a:lnTo>
                      <a:pt x="46" y="6"/>
                    </a:lnTo>
                    <a:lnTo>
                      <a:pt x="42" y="3"/>
                    </a:lnTo>
                    <a:lnTo>
                      <a:pt x="36" y="0"/>
                    </a:lnTo>
                    <a:lnTo>
                      <a:pt x="30" y="2"/>
                    </a:lnTo>
                    <a:lnTo>
                      <a:pt x="24" y="5"/>
                    </a:lnTo>
                    <a:lnTo>
                      <a:pt x="21" y="8"/>
                    </a:lnTo>
                    <a:lnTo>
                      <a:pt x="20" y="8"/>
                    </a:lnTo>
                    <a:lnTo>
                      <a:pt x="18" y="6"/>
                    </a:lnTo>
                    <a:lnTo>
                      <a:pt x="17" y="5"/>
                    </a:lnTo>
                    <a:lnTo>
                      <a:pt x="14" y="2"/>
                    </a:lnTo>
                    <a:lnTo>
                      <a:pt x="11" y="2"/>
                    </a:lnTo>
                    <a:lnTo>
                      <a:pt x="6" y="3"/>
                    </a:lnTo>
                    <a:lnTo>
                      <a:pt x="5" y="6"/>
                    </a:lnTo>
                    <a:lnTo>
                      <a:pt x="3" y="17"/>
                    </a:lnTo>
                    <a:lnTo>
                      <a:pt x="0" y="32"/>
                    </a:lnTo>
                    <a:lnTo>
                      <a:pt x="2" y="46"/>
                    </a:lnTo>
                    <a:lnTo>
                      <a:pt x="9" y="54"/>
                    </a:lnTo>
                    <a:close/>
                  </a:path>
                </a:pathLst>
              </a:custGeom>
              <a:solidFill>
                <a:srgbClr val="C99E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315">
                <a:extLst>
                  <a:ext uri="{FF2B5EF4-FFF2-40B4-BE49-F238E27FC236}">
                    <a16:creationId xmlns:a16="http://schemas.microsoft.com/office/drawing/2014/main" id="{2B9DA2A2-F3C0-514B-8374-E5BFB7A234C2}"/>
                  </a:ext>
                </a:extLst>
              </p:cNvPr>
              <p:cNvSpPr>
                <a:spLocks/>
              </p:cNvSpPr>
              <p:nvPr/>
            </p:nvSpPr>
            <p:spPr bwMode="auto">
              <a:xfrm>
                <a:off x="552" y="1199"/>
                <a:ext cx="77" cy="122"/>
              </a:xfrm>
              <a:custGeom>
                <a:avLst/>
                <a:gdLst/>
                <a:ahLst/>
                <a:cxnLst>
                  <a:cxn ang="0">
                    <a:pos x="203" y="12"/>
                  </a:cxn>
                  <a:cxn ang="0">
                    <a:pos x="191" y="30"/>
                  </a:cxn>
                  <a:cxn ang="0">
                    <a:pos x="194" y="43"/>
                  </a:cxn>
                  <a:cxn ang="0">
                    <a:pos x="181" y="76"/>
                  </a:cxn>
                  <a:cxn ang="0">
                    <a:pos x="175" y="92"/>
                  </a:cxn>
                  <a:cxn ang="0">
                    <a:pos x="144" y="118"/>
                  </a:cxn>
                  <a:cxn ang="0">
                    <a:pos x="132" y="110"/>
                  </a:cxn>
                  <a:cxn ang="0">
                    <a:pos x="114" y="115"/>
                  </a:cxn>
                  <a:cxn ang="0">
                    <a:pos x="114" y="123"/>
                  </a:cxn>
                  <a:cxn ang="0">
                    <a:pos x="107" y="129"/>
                  </a:cxn>
                  <a:cxn ang="0">
                    <a:pos x="104" y="150"/>
                  </a:cxn>
                  <a:cxn ang="0">
                    <a:pos x="109" y="169"/>
                  </a:cxn>
                  <a:cxn ang="0">
                    <a:pos x="107" y="172"/>
                  </a:cxn>
                  <a:cxn ang="0">
                    <a:pos x="111" y="177"/>
                  </a:cxn>
                  <a:cxn ang="0">
                    <a:pos x="105" y="178"/>
                  </a:cxn>
                  <a:cxn ang="0">
                    <a:pos x="98" y="180"/>
                  </a:cxn>
                  <a:cxn ang="0">
                    <a:pos x="98" y="189"/>
                  </a:cxn>
                  <a:cxn ang="0">
                    <a:pos x="90" y="187"/>
                  </a:cxn>
                  <a:cxn ang="0">
                    <a:pos x="84" y="195"/>
                  </a:cxn>
                  <a:cxn ang="0">
                    <a:pos x="71" y="189"/>
                  </a:cxn>
                  <a:cxn ang="0">
                    <a:pos x="68" y="196"/>
                  </a:cxn>
                  <a:cxn ang="0">
                    <a:pos x="59" y="202"/>
                  </a:cxn>
                  <a:cxn ang="0">
                    <a:pos x="43" y="221"/>
                  </a:cxn>
                  <a:cxn ang="0">
                    <a:pos x="49" y="204"/>
                  </a:cxn>
                  <a:cxn ang="0">
                    <a:pos x="46" y="205"/>
                  </a:cxn>
                  <a:cxn ang="0">
                    <a:pos x="25" y="223"/>
                  </a:cxn>
                  <a:cxn ang="0">
                    <a:pos x="19" y="248"/>
                  </a:cxn>
                  <a:cxn ang="0">
                    <a:pos x="12" y="227"/>
                  </a:cxn>
                  <a:cxn ang="0">
                    <a:pos x="9" y="224"/>
                  </a:cxn>
                  <a:cxn ang="0">
                    <a:pos x="1" y="239"/>
                  </a:cxn>
                  <a:cxn ang="0">
                    <a:pos x="9" y="263"/>
                  </a:cxn>
                  <a:cxn ang="0">
                    <a:pos x="37" y="325"/>
                  </a:cxn>
                  <a:cxn ang="0">
                    <a:pos x="58" y="352"/>
                  </a:cxn>
                  <a:cxn ang="0">
                    <a:pos x="77" y="362"/>
                  </a:cxn>
                  <a:cxn ang="0">
                    <a:pos x="101" y="365"/>
                  </a:cxn>
                  <a:cxn ang="0">
                    <a:pos x="96" y="328"/>
                  </a:cxn>
                  <a:cxn ang="0">
                    <a:pos x="104" y="307"/>
                  </a:cxn>
                  <a:cxn ang="0">
                    <a:pos x="120" y="287"/>
                  </a:cxn>
                  <a:cxn ang="0">
                    <a:pos x="133" y="258"/>
                  </a:cxn>
                  <a:cxn ang="0">
                    <a:pos x="149" y="236"/>
                  </a:cxn>
                  <a:cxn ang="0">
                    <a:pos x="167" y="239"/>
                  </a:cxn>
                  <a:cxn ang="0">
                    <a:pos x="186" y="247"/>
                  </a:cxn>
                  <a:cxn ang="0">
                    <a:pos x="206" y="251"/>
                  </a:cxn>
                  <a:cxn ang="0">
                    <a:pos x="215" y="239"/>
                  </a:cxn>
                  <a:cxn ang="0">
                    <a:pos x="216" y="211"/>
                  </a:cxn>
                  <a:cxn ang="0">
                    <a:pos x="229" y="169"/>
                  </a:cxn>
                  <a:cxn ang="0">
                    <a:pos x="223" y="123"/>
                  </a:cxn>
                  <a:cxn ang="0">
                    <a:pos x="215" y="97"/>
                  </a:cxn>
                  <a:cxn ang="0">
                    <a:pos x="226" y="72"/>
                  </a:cxn>
                  <a:cxn ang="0">
                    <a:pos x="226" y="51"/>
                  </a:cxn>
                  <a:cxn ang="0">
                    <a:pos x="225" y="21"/>
                  </a:cxn>
                  <a:cxn ang="0">
                    <a:pos x="213" y="12"/>
                  </a:cxn>
                  <a:cxn ang="0">
                    <a:pos x="220" y="2"/>
                  </a:cxn>
                </a:cxnLst>
                <a:rect l="0" t="0" r="r" b="b"/>
                <a:pathLst>
                  <a:path w="231" h="365">
                    <a:moveTo>
                      <a:pt x="225" y="0"/>
                    </a:moveTo>
                    <a:lnTo>
                      <a:pt x="212" y="5"/>
                    </a:lnTo>
                    <a:lnTo>
                      <a:pt x="203" y="12"/>
                    </a:lnTo>
                    <a:lnTo>
                      <a:pt x="198" y="20"/>
                    </a:lnTo>
                    <a:lnTo>
                      <a:pt x="194" y="26"/>
                    </a:lnTo>
                    <a:lnTo>
                      <a:pt x="191" y="30"/>
                    </a:lnTo>
                    <a:lnTo>
                      <a:pt x="192" y="33"/>
                    </a:lnTo>
                    <a:lnTo>
                      <a:pt x="194" y="37"/>
                    </a:lnTo>
                    <a:lnTo>
                      <a:pt x="194" y="43"/>
                    </a:lnTo>
                    <a:lnTo>
                      <a:pt x="191" y="52"/>
                    </a:lnTo>
                    <a:lnTo>
                      <a:pt x="186" y="66"/>
                    </a:lnTo>
                    <a:lnTo>
                      <a:pt x="181" y="76"/>
                    </a:lnTo>
                    <a:lnTo>
                      <a:pt x="179" y="80"/>
                    </a:lnTo>
                    <a:lnTo>
                      <a:pt x="183" y="79"/>
                    </a:lnTo>
                    <a:lnTo>
                      <a:pt x="175" y="92"/>
                    </a:lnTo>
                    <a:lnTo>
                      <a:pt x="164" y="104"/>
                    </a:lnTo>
                    <a:lnTo>
                      <a:pt x="152" y="113"/>
                    </a:lnTo>
                    <a:lnTo>
                      <a:pt x="144" y="118"/>
                    </a:lnTo>
                    <a:lnTo>
                      <a:pt x="141" y="115"/>
                    </a:lnTo>
                    <a:lnTo>
                      <a:pt x="136" y="112"/>
                    </a:lnTo>
                    <a:lnTo>
                      <a:pt x="132" y="110"/>
                    </a:lnTo>
                    <a:lnTo>
                      <a:pt x="127" y="109"/>
                    </a:lnTo>
                    <a:lnTo>
                      <a:pt x="117" y="110"/>
                    </a:lnTo>
                    <a:lnTo>
                      <a:pt x="114" y="115"/>
                    </a:lnTo>
                    <a:lnTo>
                      <a:pt x="114" y="121"/>
                    </a:lnTo>
                    <a:lnTo>
                      <a:pt x="114" y="123"/>
                    </a:lnTo>
                    <a:lnTo>
                      <a:pt x="114" y="123"/>
                    </a:lnTo>
                    <a:lnTo>
                      <a:pt x="112" y="125"/>
                    </a:lnTo>
                    <a:lnTo>
                      <a:pt x="109" y="126"/>
                    </a:lnTo>
                    <a:lnTo>
                      <a:pt x="107" y="129"/>
                    </a:lnTo>
                    <a:lnTo>
                      <a:pt x="104" y="134"/>
                    </a:lnTo>
                    <a:lnTo>
                      <a:pt x="104" y="141"/>
                    </a:lnTo>
                    <a:lnTo>
                      <a:pt x="104" y="150"/>
                    </a:lnTo>
                    <a:lnTo>
                      <a:pt x="104" y="159"/>
                    </a:lnTo>
                    <a:lnTo>
                      <a:pt x="105" y="165"/>
                    </a:lnTo>
                    <a:lnTo>
                      <a:pt x="109" y="169"/>
                    </a:lnTo>
                    <a:lnTo>
                      <a:pt x="114" y="172"/>
                    </a:lnTo>
                    <a:lnTo>
                      <a:pt x="117" y="174"/>
                    </a:lnTo>
                    <a:lnTo>
                      <a:pt x="107" y="172"/>
                    </a:lnTo>
                    <a:lnTo>
                      <a:pt x="107" y="172"/>
                    </a:lnTo>
                    <a:lnTo>
                      <a:pt x="109" y="174"/>
                    </a:lnTo>
                    <a:lnTo>
                      <a:pt x="111" y="177"/>
                    </a:lnTo>
                    <a:lnTo>
                      <a:pt x="112" y="181"/>
                    </a:lnTo>
                    <a:lnTo>
                      <a:pt x="109" y="180"/>
                    </a:lnTo>
                    <a:lnTo>
                      <a:pt x="105" y="178"/>
                    </a:lnTo>
                    <a:lnTo>
                      <a:pt x="101" y="177"/>
                    </a:lnTo>
                    <a:lnTo>
                      <a:pt x="96" y="175"/>
                    </a:lnTo>
                    <a:lnTo>
                      <a:pt x="98" y="180"/>
                    </a:lnTo>
                    <a:lnTo>
                      <a:pt x="99" y="184"/>
                    </a:lnTo>
                    <a:lnTo>
                      <a:pt x="98" y="187"/>
                    </a:lnTo>
                    <a:lnTo>
                      <a:pt x="98" y="189"/>
                    </a:lnTo>
                    <a:lnTo>
                      <a:pt x="90" y="184"/>
                    </a:lnTo>
                    <a:lnTo>
                      <a:pt x="90" y="184"/>
                    </a:lnTo>
                    <a:lnTo>
                      <a:pt x="90" y="187"/>
                    </a:lnTo>
                    <a:lnTo>
                      <a:pt x="90" y="190"/>
                    </a:lnTo>
                    <a:lnTo>
                      <a:pt x="90" y="195"/>
                    </a:lnTo>
                    <a:lnTo>
                      <a:pt x="84" y="195"/>
                    </a:lnTo>
                    <a:lnTo>
                      <a:pt x="78" y="192"/>
                    </a:lnTo>
                    <a:lnTo>
                      <a:pt x="72" y="190"/>
                    </a:lnTo>
                    <a:lnTo>
                      <a:pt x="71" y="189"/>
                    </a:lnTo>
                    <a:lnTo>
                      <a:pt x="71" y="192"/>
                    </a:lnTo>
                    <a:lnTo>
                      <a:pt x="70" y="195"/>
                    </a:lnTo>
                    <a:lnTo>
                      <a:pt x="68" y="196"/>
                    </a:lnTo>
                    <a:lnTo>
                      <a:pt x="68" y="198"/>
                    </a:lnTo>
                    <a:lnTo>
                      <a:pt x="61" y="198"/>
                    </a:lnTo>
                    <a:lnTo>
                      <a:pt x="59" y="202"/>
                    </a:lnTo>
                    <a:lnTo>
                      <a:pt x="55" y="210"/>
                    </a:lnTo>
                    <a:lnTo>
                      <a:pt x="49" y="215"/>
                    </a:lnTo>
                    <a:lnTo>
                      <a:pt x="43" y="221"/>
                    </a:lnTo>
                    <a:lnTo>
                      <a:pt x="46" y="217"/>
                    </a:lnTo>
                    <a:lnTo>
                      <a:pt x="47" y="211"/>
                    </a:lnTo>
                    <a:lnTo>
                      <a:pt x="49" y="204"/>
                    </a:lnTo>
                    <a:lnTo>
                      <a:pt x="49" y="198"/>
                    </a:lnTo>
                    <a:lnTo>
                      <a:pt x="47" y="201"/>
                    </a:lnTo>
                    <a:lnTo>
                      <a:pt x="46" y="205"/>
                    </a:lnTo>
                    <a:lnTo>
                      <a:pt x="40" y="212"/>
                    </a:lnTo>
                    <a:lnTo>
                      <a:pt x="33" y="217"/>
                    </a:lnTo>
                    <a:lnTo>
                      <a:pt x="25" y="223"/>
                    </a:lnTo>
                    <a:lnTo>
                      <a:pt x="21" y="229"/>
                    </a:lnTo>
                    <a:lnTo>
                      <a:pt x="19" y="238"/>
                    </a:lnTo>
                    <a:lnTo>
                      <a:pt x="19" y="248"/>
                    </a:lnTo>
                    <a:lnTo>
                      <a:pt x="15" y="241"/>
                    </a:lnTo>
                    <a:lnTo>
                      <a:pt x="12" y="233"/>
                    </a:lnTo>
                    <a:lnTo>
                      <a:pt x="12" y="227"/>
                    </a:lnTo>
                    <a:lnTo>
                      <a:pt x="12" y="226"/>
                    </a:lnTo>
                    <a:lnTo>
                      <a:pt x="10" y="226"/>
                    </a:lnTo>
                    <a:lnTo>
                      <a:pt x="9" y="224"/>
                    </a:lnTo>
                    <a:lnTo>
                      <a:pt x="4" y="224"/>
                    </a:lnTo>
                    <a:lnTo>
                      <a:pt x="0" y="226"/>
                    </a:lnTo>
                    <a:lnTo>
                      <a:pt x="1" y="239"/>
                    </a:lnTo>
                    <a:lnTo>
                      <a:pt x="3" y="248"/>
                    </a:lnTo>
                    <a:lnTo>
                      <a:pt x="6" y="256"/>
                    </a:lnTo>
                    <a:lnTo>
                      <a:pt x="9" y="263"/>
                    </a:lnTo>
                    <a:lnTo>
                      <a:pt x="16" y="278"/>
                    </a:lnTo>
                    <a:lnTo>
                      <a:pt x="27" y="302"/>
                    </a:lnTo>
                    <a:lnTo>
                      <a:pt x="37" y="325"/>
                    </a:lnTo>
                    <a:lnTo>
                      <a:pt x="44" y="340"/>
                    </a:lnTo>
                    <a:lnTo>
                      <a:pt x="52" y="346"/>
                    </a:lnTo>
                    <a:lnTo>
                      <a:pt x="58" y="352"/>
                    </a:lnTo>
                    <a:lnTo>
                      <a:pt x="65" y="356"/>
                    </a:lnTo>
                    <a:lnTo>
                      <a:pt x="71" y="359"/>
                    </a:lnTo>
                    <a:lnTo>
                      <a:pt x="77" y="362"/>
                    </a:lnTo>
                    <a:lnTo>
                      <a:pt x="84" y="364"/>
                    </a:lnTo>
                    <a:lnTo>
                      <a:pt x="92" y="365"/>
                    </a:lnTo>
                    <a:lnTo>
                      <a:pt x="101" y="365"/>
                    </a:lnTo>
                    <a:lnTo>
                      <a:pt x="98" y="350"/>
                    </a:lnTo>
                    <a:lnTo>
                      <a:pt x="96" y="339"/>
                    </a:lnTo>
                    <a:lnTo>
                      <a:pt x="96" y="328"/>
                    </a:lnTo>
                    <a:lnTo>
                      <a:pt x="99" y="321"/>
                    </a:lnTo>
                    <a:lnTo>
                      <a:pt x="101" y="313"/>
                    </a:lnTo>
                    <a:lnTo>
                      <a:pt x="104" y="307"/>
                    </a:lnTo>
                    <a:lnTo>
                      <a:pt x="107" y="300"/>
                    </a:lnTo>
                    <a:lnTo>
                      <a:pt x="112" y="294"/>
                    </a:lnTo>
                    <a:lnTo>
                      <a:pt x="120" y="287"/>
                    </a:lnTo>
                    <a:lnTo>
                      <a:pt x="126" y="276"/>
                    </a:lnTo>
                    <a:lnTo>
                      <a:pt x="130" y="267"/>
                    </a:lnTo>
                    <a:lnTo>
                      <a:pt x="133" y="258"/>
                    </a:lnTo>
                    <a:lnTo>
                      <a:pt x="138" y="251"/>
                    </a:lnTo>
                    <a:lnTo>
                      <a:pt x="144" y="242"/>
                    </a:lnTo>
                    <a:lnTo>
                      <a:pt x="149" y="236"/>
                    </a:lnTo>
                    <a:lnTo>
                      <a:pt x="157" y="235"/>
                    </a:lnTo>
                    <a:lnTo>
                      <a:pt x="161" y="236"/>
                    </a:lnTo>
                    <a:lnTo>
                      <a:pt x="167" y="239"/>
                    </a:lnTo>
                    <a:lnTo>
                      <a:pt x="173" y="242"/>
                    </a:lnTo>
                    <a:lnTo>
                      <a:pt x="181" y="245"/>
                    </a:lnTo>
                    <a:lnTo>
                      <a:pt x="186" y="247"/>
                    </a:lnTo>
                    <a:lnTo>
                      <a:pt x="194" y="250"/>
                    </a:lnTo>
                    <a:lnTo>
                      <a:pt x="200" y="251"/>
                    </a:lnTo>
                    <a:lnTo>
                      <a:pt x="206" y="251"/>
                    </a:lnTo>
                    <a:lnTo>
                      <a:pt x="213" y="248"/>
                    </a:lnTo>
                    <a:lnTo>
                      <a:pt x="215" y="244"/>
                    </a:lnTo>
                    <a:lnTo>
                      <a:pt x="215" y="239"/>
                    </a:lnTo>
                    <a:lnTo>
                      <a:pt x="215" y="233"/>
                    </a:lnTo>
                    <a:lnTo>
                      <a:pt x="215" y="224"/>
                    </a:lnTo>
                    <a:lnTo>
                      <a:pt x="216" y="211"/>
                    </a:lnTo>
                    <a:lnTo>
                      <a:pt x="219" y="196"/>
                    </a:lnTo>
                    <a:lnTo>
                      <a:pt x="225" y="183"/>
                    </a:lnTo>
                    <a:lnTo>
                      <a:pt x="229" y="169"/>
                    </a:lnTo>
                    <a:lnTo>
                      <a:pt x="231" y="152"/>
                    </a:lnTo>
                    <a:lnTo>
                      <a:pt x="228" y="135"/>
                    </a:lnTo>
                    <a:lnTo>
                      <a:pt x="223" y="123"/>
                    </a:lnTo>
                    <a:lnTo>
                      <a:pt x="219" y="115"/>
                    </a:lnTo>
                    <a:lnTo>
                      <a:pt x="216" y="106"/>
                    </a:lnTo>
                    <a:lnTo>
                      <a:pt x="215" y="97"/>
                    </a:lnTo>
                    <a:lnTo>
                      <a:pt x="219" y="88"/>
                    </a:lnTo>
                    <a:lnTo>
                      <a:pt x="223" y="79"/>
                    </a:lnTo>
                    <a:lnTo>
                      <a:pt x="226" y="72"/>
                    </a:lnTo>
                    <a:lnTo>
                      <a:pt x="226" y="66"/>
                    </a:lnTo>
                    <a:lnTo>
                      <a:pt x="226" y="60"/>
                    </a:lnTo>
                    <a:lnTo>
                      <a:pt x="226" y="51"/>
                    </a:lnTo>
                    <a:lnTo>
                      <a:pt x="228" y="37"/>
                    </a:lnTo>
                    <a:lnTo>
                      <a:pt x="228" y="27"/>
                    </a:lnTo>
                    <a:lnTo>
                      <a:pt x="225" y="21"/>
                    </a:lnTo>
                    <a:lnTo>
                      <a:pt x="219" y="18"/>
                    </a:lnTo>
                    <a:lnTo>
                      <a:pt x="215" y="17"/>
                    </a:lnTo>
                    <a:lnTo>
                      <a:pt x="213" y="12"/>
                    </a:lnTo>
                    <a:lnTo>
                      <a:pt x="215" y="8"/>
                    </a:lnTo>
                    <a:lnTo>
                      <a:pt x="218" y="5"/>
                    </a:lnTo>
                    <a:lnTo>
                      <a:pt x="220" y="2"/>
                    </a:lnTo>
                    <a:lnTo>
                      <a:pt x="222" y="2"/>
                    </a:lnTo>
                    <a:lnTo>
                      <a:pt x="225" y="0"/>
                    </a:lnTo>
                    <a:close/>
                  </a:path>
                </a:pathLst>
              </a:custGeom>
              <a:solidFill>
                <a:srgbClr val="C99E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316">
                <a:extLst>
                  <a:ext uri="{FF2B5EF4-FFF2-40B4-BE49-F238E27FC236}">
                    <a16:creationId xmlns:a16="http://schemas.microsoft.com/office/drawing/2014/main" id="{14E9B635-15A5-4E44-A439-7E4742787C59}"/>
                  </a:ext>
                </a:extLst>
              </p:cNvPr>
              <p:cNvSpPr>
                <a:spLocks/>
              </p:cNvSpPr>
              <p:nvPr/>
            </p:nvSpPr>
            <p:spPr bwMode="auto">
              <a:xfrm>
                <a:off x="646" y="1388"/>
                <a:ext cx="23" cy="40"/>
              </a:xfrm>
              <a:custGeom>
                <a:avLst/>
                <a:gdLst/>
                <a:ahLst/>
                <a:cxnLst>
                  <a:cxn ang="0">
                    <a:pos x="0" y="34"/>
                  </a:cxn>
                  <a:cxn ang="0">
                    <a:pos x="6" y="24"/>
                  </a:cxn>
                  <a:cxn ang="0">
                    <a:pos x="14" y="12"/>
                  </a:cxn>
                  <a:cxn ang="0">
                    <a:pos x="26" y="3"/>
                  </a:cxn>
                  <a:cxn ang="0">
                    <a:pos x="41" y="0"/>
                  </a:cxn>
                  <a:cxn ang="0">
                    <a:pos x="54" y="6"/>
                  </a:cxn>
                  <a:cxn ang="0">
                    <a:pos x="65" y="22"/>
                  </a:cxn>
                  <a:cxn ang="0">
                    <a:pos x="69" y="42"/>
                  </a:cxn>
                  <a:cxn ang="0">
                    <a:pos x="69" y="59"/>
                  </a:cxn>
                  <a:cxn ang="0">
                    <a:pos x="65" y="76"/>
                  </a:cxn>
                  <a:cxn ang="0">
                    <a:pos x="56" y="95"/>
                  </a:cxn>
                  <a:cxn ang="0">
                    <a:pos x="46" y="111"/>
                  </a:cxn>
                  <a:cxn ang="0">
                    <a:pos x="31" y="119"/>
                  </a:cxn>
                  <a:cxn ang="0">
                    <a:pos x="17" y="117"/>
                  </a:cxn>
                  <a:cxn ang="0">
                    <a:pos x="10" y="114"/>
                  </a:cxn>
                  <a:cxn ang="0">
                    <a:pos x="6" y="111"/>
                  </a:cxn>
                  <a:cxn ang="0">
                    <a:pos x="3" y="107"/>
                  </a:cxn>
                  <a:cxn ang="0">
                    <a:pos x="20" y="101"/>
                  </a:cxn>
                  <a:cxn ang="0">
                    <a:pos x="29" y="79"/>
                  </a:cxn>
                  <a:cxn ang="0">
                    <a:pos x="34" y="49"/>
                  </a:cxn>
                  <a:cxn ang="0">
                    <a:pos x="34" y="22"/>
                  </a:cxn>
                  <a:cxn ang="0">
                    <a:pos x="28" y="12"/>
                  </a:cxn>
                  <a:cxn ang="0">
                    <a:pos x="19" y="15"/>
                  </a:cxn>
                  <a:cxn ang="0">
                    <a:pos x="11" y="22"/>
                  </a:cxn>
                  <a:cxn ang="0">
                    <a:pos x="7" y="31"/>
                  </a:cxn>
                  <a:cxn ang="0">
                    <a:pos x="6" y="34"/>
                  </a:cxn>
                  <a:cxn ang="0">
                    <a:pos x="0" y="34"/>
                  </a:cxn>
                </a:cxnLst>
                <a:rect l="0" t="0" r="r" b="b"/>
                <a:pathLst>
                  <a:path w="69" h="119">
                    <a:moveTo>
                      <a:pt x="0" y="34"/>
                    </a:moveTo>
                    <a:lnTo>
                      <a:pt x="6" y="24"/>
                    </a:lnTo>
                    <a:lnTo>
                      <a:pt x="14" y="12"/>
                    </a:lnTo>
                    <a:lnTo>
                      <a:pt x="26" y="3"/>
                    </a:lnTo>
                    <a:lnTo>
                      <a:pt x="41" y="0"/>
                    </a:lnTo>
                    <a:lnTo>
                      <a:pt x="54" y="6"/>
                    </a:lnTo>
                    <a:lnTo>
                      <a:pt x="65" y="22"/>
                    </a:lnTo>
                    <a:lnTo>
                      <a:pt x="69" y="42"/>
                    </a:lnTo>
                    <a:lnTo>
                      <a:pt x="69" y="59"/>
                    </a:lnTo>
                    <a:lnTo>
                      <a:pt x="65" y="76"/>
                    </a:lnTo>
                    <a:lnTo>
                      <a:pt x="56" y="95"/>
                    </a:lnTo>
                    <a:lnTo>
                      <a:pt x="46" y="111"/>
                    </a:lnTo>
                    <a:lnTo>
                      <a:pt x="31" y="119"/>
                    </a:lnTo>
                    <a:lnTo>
                      <a:pt x="17" y="117"/>
                    </a:lnTo>
                    <a:lnTo>
                      <a:pt x="10" y="114"/>
                    </a:lnTo>
                    <a:lnTo>
                      <a:pt x="6" y="111"/>
                    </a:lnTo>
                    <a:lnTo>
                      <a:pt x="3" y="107"/>
                    </a:lnTo>
                    <a:lnTo>
                      <a:pt x="20" y="101"/>
                    </a:lnTo>
                    <a:lnTo>
                      <a:pt x="29" y="79"/>
                    </a:lnTo>
                    <a:lnTo>
                      <a:pt x="34" y="49"/>
                    </a:lnTo>
                    <a:lnTo>
                      <a:pt x="34" y="22"/>
                    </a:lnTo>
                    <a:lnTo>
                      <a:pt x="28" y="12"/>
                    </a:lnTo>
                    <a:lnTo>
                      <a:pt x="19" y="15"/>
                    </a:lnTo>
                    <a:lnTo>
                      <a:pt x="11" y="22"/>
                    </a:lnTo>
                    <a:lnTo>
                      <a:pt x="7" y="31"/>
                    </a:lnTo>
                    <a:lnTo>
                      <a:pt x="6" y="34"/>
                    </a:lnTo>
                    <a:lnTo>
                      <a:pt x="0" y="34"/>
                    </a:lnTo>
                    <a:close/>
                  </a:path>
                </a:pathLst>
              </a:custGeom>
              <a:solidFill>
                <a:srgbClr val="7538D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317">
                <a:extLst>
                  <a:ext uri="{FF2B5EF4-FFF2-40B4-BE49-F238E27FC236}">
                    <a16:creationId xmlns:a16="http://schemas.microsoft.com/office/drawing/2014/main" id="{039B5E00-5D1B-D848-88AA-B85C2FDF3473}"/>
                  </a:ext>
                </a:extLst>
              </p:cNvPr>
              <p:cNvSpPr>
                <a:spLocks/>
              </p:cNvSpPr>
              <p:nvPr/>
            </p:nvSpPr>
            <p:spPr bwMode="auto">
              <a:xfrm>
                <a:off x="647" y="1400"/>
                <a:ext cx="22" cy="28"/>
              </a:xfrm>
              <a:custGeom>
                <a:avLst/>
                <a:gdLst/>
                <a:ahLst/>
                <a:cxnLst>
                  <a:cxn ang="0">
                    <a:pos x="66" y="22"/>
                  </a:cxn>
                  <a:cxn ang="0">
                    <a:pos x="62" y="39"/>
                  </a:cxn>
                  <a:cxn ang="0">
                    <a:pos x="53" y="58"/>
                  </a:cxn>
                  <a:cxn ang="0">
                    <a:pos x="43" y="74"/>
                  </a:cxn>
                  <a:cxn ang="0">
                    <a:pos x="28" y="82"/>
                  </a:cxn>
                  <a:cxn ang="0">
                    <a:pos x="14" y="80"/>
                  </a:cxn>
                  <a:cxn ang="0">
                    <a:pos x="7" y="77"/>
                  </a:cxn>
                  <a:cxn ang="0">
                    <a:pos x="3" y="74"/>
                  </a:cxn>
                  <a:cxn ang="0">
                    <a:pos x="0" y="70"/>
                  </a:cxn>
                  <a:cxn ang="0">
                    <a:pos x="17" y="64"/>
                  </a:cxn>
                  <a:cxn ang="0">
                    <a:pos x="22" y="55"/>
                  </a:cxn>
                  <a:cxn ang="0">
                    <a:pos x="26" y="43"/>
                  </a:cxn>
                  <a:cxn ang="0">
                    <a:pos x="29" y="30"/>
                  </a:cxn>
                  <a:cxn ang="0">
                    <a:pos x="31" y="17"/>
                  </a:cxn>
                  <a:cxn ang="0">
                    <a:pos x="38" y="5"/>
                  </a:cxn>
                  <a:cxn ang="0">
                    <a:pos x="50" y="0"/>
                  </a:cxn>
                  <a:cxn ang="0">
                    <a:pos x="60" y="5"/>
                  </a:cxn>
                  <a:cxn ang="0">
                    <a:pos x="66" y="22"/>
                  </a:cxn>
                </a:cxnLst>
                <a:rect l="0" t="0" r="r" b="b"/>
                <a:pathLst>
                  <a:path w="66" h="82">
                    <a:moveTo>
                      <a:pt x="66" y="22"/>
                    </a:moveTo>
                    <a:lnTo>
                      <a:pt x="62" y="39"/>
                    </a:lnTo>
                    <a:lnTo>
                      <a:pt x="53" y="58"/>
                    </a:lnTo>
                    <a:lnTo>
                      <a:pt x="43" y="74"/>
                    </a:lnTo>
                    <a:lnTo>
                      <a:pt x="28" y="82"/>
                    </a:lnTo>
                    <a:lnTo>
                      <a:pt x="14" y="80"/>
                    </a:lnTo>
                    <a:lnTo>
                      <a:pt x="7" y="77"/>
                    </a:lnTo>
                    <a:lnTo>
                      <a:pt x="3" y="74"/>
                    </a:lnTo>
                    <a:lnTo>
                      <a:pt x="0" y="70"/>
                    </a:lnTo>
                    <a:lnTo>
                      <a:pt x="17" y="64"/>
                    </a:lnTo>
                    <a:lnTo>
                      <a:pt x="22" y="55"/>
                    </a:lnTo>
                    <a:lnTo>
                      <a:pt x="26" y="43"/>
                    </a:lnTo>
                    <a:lnTo>
                      <a:pt x="29" y="30"/>
                    </a:lnTo>
                    <a:lnTo>
                      <a:pt x="31" y="17"/>
                    </a:lnTo>
                    <a:lnTo>
                      <a:pt x="38" y="5"/>
                    </a:lnTo>
                    <a:lnTo>
                      <a:pt x="50" y="0"/>
                    </a:lnTo>
                    <a:lnTo>
                      <a:pt x="60" y="5"/>
                    </a:lnTo>
                    <a:lnTo>
                      <a:pt x="66" y="22"/>
                    </a:lnTo>
                    <a:close/>
                  </a:path>
                </a:pathLst>
              </a:custGeom>
              <a:solidFill>
                <a:srgbClr val="1900B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318">
                <a:extLst>
                  <a:ext uri="{FF2B5EF4-FFF2-40B4-BE49-F238E27FC236}">
                    <a16:creationId xmlns:a16="http://schemas.microsoft.com/office/drawing/2014/main" id="{67566005-B78A-CF43-A63B-066F13368B09}"/>
                  </a:ext>
                </a:extLst>
              </p:cNvPr>
              <p:cNvSpPr>
                <a:spLocks/>
              </p:cNvSpPr>
              <p:nvPr/>
            </p:nvSpPr>
            <p:spPr bwMode="auto">
              <a:xfrm>
                <a:off x="648" y="1392"/>
                <a:ext cx="10" cy="7"/>
              </a:xfrm>
              <a:custGeom>
                <a:avLst/>
                <a:gdLst/>
                <a:ahLst/>
                <a:cxnLst>
                  <a:cxn ang="0">
                    <a:pos x="0" y="22"/>
                  </a:cxn>
                  <a:cxn ang="0">
                    <a:pos x="1" y="19"/>
                  </a:cxn>
                  <a:cxn ang="0">
                    <a:pos x="5" y="10"/>
                  </a:cxn>
                  <a:cxn ang="0">
                    <a:pos x="13" y="3"/>
                  </a:cxn>
                  <a:cxn ang="0">
                    <a:pos x="22" y="0"/>
                  </a:cxn>
                  <a:cxn ang="0">
                    <a:pos x="25" y="1"/>
                  </a:cxn>
                  <a:cxn ang="0">
                    <a:pos x="26" y="6"/>
                  </a:cxn>
                  <a:cxn ang="0">
                    <a:pos x="28" y="12"/>
                  </a:cxn>
                  <a:cxn ang="0">
                    <a:pos x="29" y="21"/>
                  </a:cxn>
                  <a:cxn ang="0">
                    <a:pos x="22" y="21"/>
                  </a:cxn>
                  <a:cxn ang="0">
                    <a:pos x="13" y="21"/>
                  </a:cxn>
                  <a:cxn ang="0">
                    <a:pos x="5" y="22"/>
                  </a:cxn>
                  <a:cxn ang="0">
                    <a:pos x="0" y="22"/>
                  </a:cxn>
                </a:cxnLst>
                <a:rect l="0" t="0" r="r" b="b"/>
                <a:pathLst>
                  <a:path w="29" h="22">
                    <a:moveTo>
                      <a:pt x="0" y="22"/>
                    </a:moveTo>
                    <a:lnTo>
                      <a:pt x="1" y="19"/>
                    </a:lnTo>
                    <a:lnTo>
                      <a:pt x="5" y="10"/>
                    </a:lnTo>
                    <a:lnTo>
                      <a:pt x="13" y="3"/>
                    </a:lnTo>
                    <a:lnTo>
                      <a:pt x="22" y="0"/>
                    </a:lnTo>
                    <a:lnTo>
                      <a:pt x="25" y="1"/>
                    </a:lnTo>
                    <a:lnTo>
                      <a:pt x="26" y="6"/>
                    </a:lnTo>
                    <a:lnTo>
                      <a:pt x="28" y="12"/>
                    </a:lnTo>
                    <a:lnTo>
                      <a:pt x="29" y="21"/>
                    </a:lnTo>
                    <a:lnTo>
                      <a:pt x="22" y="21"/>
                    </a:lnTo>
                    <a:lnTo>
                      <a:pt x="13" y="21"/>
                    </a:lnTo>
                    <a:lnTo>
                      <a:pt x="5" y="22"/>
                    </a:lnTo>
                    <a:lnTo>
                      <a:pt x="0" y="22"/>
                    </a:lnTo>
                    <a:close/>
                  </a:path>
                </a:pathLst>
              </a:custGeom>
              <a:solidFill>
                <a:srgbClr val="4C00E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319">
                <a:extLst>
                  <a:ext uri="{FF2B5EF4-FFF2-40B4-BE49-F238E27FC236}">
                    <a16:creationId xmlns:a16="http://schemas.microsoft.com/office/drawing/2014/main" id="{F2D86592-3499-9747-8157-C7FB7E24C64E}"/>
                  </a:ext>
                </a:extLst>
              </p:cNvPr>
              <p:cNvSpPr>
                <a:spLocks/>
              </p:cNvSpPr>
              <p:nvPr/>
            </p:nvSpPr>
            <p:spPr bwMode="auto">
              <a:xfrm>
                <a:off x="647" y="1422"/>
                <a:ext cx="6" cy="4"/>
              </a:xfrm>
              <a:custGeom>
                <a:avLst/>
                <a:gdLst/>
                <a:ahLst/>
                <a:cxnLst>
                  <a:cxn ang="0">
                    <a:pos x="17" y="0"/>
                  </a:cxn>
                  <a:cxn ang="0">
                    <a:pos x="0" y="6"/>
                  </a:cxn>
                  <a:cxn ang="0">
                    <a:pos x="1" y="7"/>
                  </a:cxn>
                  <a:cxn ang="0">
                    <a:pos x="3" y="9"/>
                  </a:cxn>
                  <a:cxn ang="0">
                    <a:pos x="4" y="12"/>
                  </a:cxn>
                  <a:cxn ang="0">
                    <a:pos x="7" y="13"/>
                  </a:cxn>
                  <a:cxn ang="0">
                    <a:pos x="8" y="13"/>
                  </a:cxn>
                  <a:cxn ang="0">
                    <a:pos x="10" y="12"/>
                  </a:cxn>
                  <a:cxn ang="0">
                    <a:pos x="13" y="7"/>
                  </a:cxn>
                  <a:cxn ang="0">
                    <a:pos x="17" y="0"/>
                  </a:cxn>
                </a:cxnLst>
                <a:rect l="0" t="0" r="r" b="b"/>
                <a:pathLst>
                  <a:path w="17" h="13">
                    <a:moveTo>
                      <a:pt x="17" y="0"/>
                    </a:moveTo>
                    <a:lnTo>
                      <a:pt x="0" y="6"/>
                    </a:lnTo>
                    <a:lnTo>
                      <a:pt x="1" y="7"/>
                    </a:lnTo>
                    <a:lnTo>
                      <a:pt x="3" y="9"/>
                    </a:lnTo>
                    <a:lnTo>
                      <a:pt x="4" y="12"/>
                    </a:lnTo>
                    <a:lnTo>
                      <a:pt x="7" y="13"/>
                    </a:lnTo>
                    <a:lnTo>
                      <a:pt x="8" y="13"/>
                    </a:lnTo>
                    <a:lnTo>
                      <a:pt x="10" y="12"/>
                    </a:lnTo>
                    <a:lnTo>
                      <a:pt x="13" y="7"/>
                    </a:lnTo>
                    <a:lnTo>
                      <a:pt x="17" y="0"/>
                    </a:lnTo>
                    <a:close/>
                  </a:path>
                </a:pathLst>
              </a:custGeom>
              <a:solidFill>
                <a:srgbClr val="B266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320">
                <a:extLst>
                  <a:ext uri="{FF2B5EF4-FFF2-40B4-BE49-F238E27FC236}">
                    <a16:creationId xmlns:a16="http://schemas.microsoft.com/office/drawing/2014/main" id="{F4F73196-207B-514A-9834-0BCFA6A48096}"/>
                  </a:ext>
                </a:extLst>
              </p:cNvPr>
              <p:cNvSpPr>
                <a:spLocks/>
              </p:cNvSpPr>
              <p:nvPr/>
            </p:nvSpPr>
            <p:spPr bwMode="auto">
              <a:xfrm>
                <a:off x="634" y="1251"/>
                <a:ext cx="6" cy="4"/>
              </a:xfrm>
              <a:custGeom>
                <a:avLst/>
                <a:gdLst/>
                <a:ahLst/>
                <a:cxnLst>
                  <a:cxn ang="0">
                    <a:pos x="0" y="12"/>
                  </a:cxn>
                  <a:cxn ang="0">
                    <a:pos x="6" y="11"/>
                  </a:cxn>
                  <a:cxn ang="0">
                    <a:pos x="13" y="8"/>
                  </a:cxn>
                  <a:cxn ang="0">
                    <a:pos x="17" y="5"/>
                  </a:cxn>
                  <a:cxn ang="0">
                    <a:pos x="20" y="0"/>
                  </a:cxn>
                  <a:cxn ang="0">
                    <a:pos x="14" y="3"/>
                  </a:cxn>
                  <a:cxn ang="0">
                    <a:pos x="9" y="6"/>
                  </a:cxn>
                  <a:cxn ang="0">
                    <a:pos x="3" y="9"/>
                  </a:cxn>
                  <a:cxn ang="0">
                    <a:pos x="0" y="12"/>
                  </a:cxn>
                </a:cxnLst>
                <a:rect l="0" t="0" r="r" b="b"/>
                <a:pathLst>
                  <a:path w="20" h="12">
                    <a:moveTo>
                      <a:pt x="0" y="12"/>
                    </a:moveTo>
                    <a:lnTo>
                      <a:pt x="6" y="11"/>
                    </a:lnTo>
                    <a:lnTo>
                      <a:pt x="13" y="8"/>
                    </a:lnTo>
                    <a:lnTo>
                      <a:pt x="17" y="5"/>
                    </a:lnTo>
                    <a:lnTo>
                      <a:pt x="20" y="0"/>
                    </a:lnTo>
                    <a:lnTo>
                      <a:pt x="14" y="3"/>
                    </a:lnTo>
                    <a:lnTo>
                      <a:pt x="9" y="6"/>
                    </a:lnTo>
                    <a:lnTo>
                      <a:pt x="3" y="9"/>
                    </a:lnTo>
                    <a:lnTo>
                      <a:pt x="0" y="12"/>
                    </a:lnTo>
                    <a:close/>
                  </a:path>
                </a:pathLst>
              </a:custGeom>
              <a:solidFill>
                <a:srgbClr val="0C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321">
                <a:extLst>
                  <a:ext uri="{FF2B5EF4-FFF2-40B4-BE49-F238E27FC236}">
                    <a16:creationId xmlns:a16="http://schemas.microsoft.com/office/drawing/2014/main" id="{4883C9AB-47BD-A04F-B305-36B03C129856}"/>
                  </a:ext>
                </a:extLst>
              </p:cNvPr>
              <p:cNvSpPr>
                <a:spLocks/>
              </p:cNvSpPr>
              <p:nvPr/>
            </p:nvSpPr>
            <p:spPr bwMode="auto">
              <a:xfrm>
                <a:off x="626" y="1261"/>
                <a:ext cx="8" cy="9"/>
              </a:xfrm>
              <a:custGeom>
                <a:avLst/>
                <a:gdLst/>
                <a:ahLst/>
                <a:cxnLst>
                  <a:cxn ang="0">
                    <a:pos x="25" y="0"/>
                  </a:cxn>
                  <a:cxn ang="0">
                    <a:pos x="24" y="1"/>
                  </a:cxn>
                  <a:cxn ang="0">
                    <a:pos x="21" y="4"/>
                  </a:cxn>
                  <a:cxn ang="0">
                    <a:pos x="16" y="9"/>
                  </a:cxn>
                  <a:cxn ang="0">
                    <a:pos x="10" y="12"/>
                  </a:cxn>
                  <a:cxn ang="0">
                    <a:pos x="15" y="16"/>
                  </a:cxn>
                  <a:cxn ang="0">
                    <a:pos x="16" y="22"/>
                  </a:cxn>
                  <a:cxn ang="0">
                    <a:pos x="16" y="26"/>
                  </a:cxn>
                  <a:cxn ang="0">
                    <a:pos x="16" y="28"/>
                  </a:cxn>
                  <a:cxn ang="0">
                    <a:pos x="13" y="25"/>
                  </a:cxn>
                  <a:cxn ang="0">
                    <a:pos x="10" y="21"/>
                  </a:cxn>
                  <a:cxn ang="0">
                    <a:pos x="7" y="15"/>
                  </a:cxn>
                  <a:cxn ang="0">
                    <a:pos x="0" y="9"/>
                  </a:cxn>
                  <a:cxn ang="0">
                    <a:pos x="7" y="6"/>
                  </a:cxn>
                  <a:cxn ang="0">
                    <a:pos x="15" y="1"/>
                  </a:cxn>
                  <a:cxn ang="0">
                    <a:pos x="19" y="0"/>
                  </a:cxn>
                  <a:cxn ang="0">
                    <a:pos x="25" y="0"/>
                  </a:cxn>
                </a:cxnLst>
                <a:rect l="0" t="0" r="r" b="b"/>
                <a:pathLst>
                  <a:path w="25" h="28">
                    <a:moveTo>
                      <a:pt x="25" y="0"/>
                    </a:moveTo>
                    <a:lnTo>
                      <a:pt x="24" y="1"/>
                    </a:lnTo>
                    <a:lnTo>
                      <a:pt x="21" y="4"/>
                    </a:lnTo>
                    <a:lnTo>
                      <a:pt x="16" y="9"/>
                    </a:lnTo>
                    <a:lnTo>
                      <a:pt x="10" y="12"/>
                    </a:lnTo>
                    <a:lnTo>
                      <a:pt x="15" y="16"/>
                    </a:lnTo>
                    <a:lnTo>
                      <a:pt x="16" y="22"/>
                    </a:lnTo>
                    <a:lnTo>
                      <a:pt x="16" y="26"/>
                    </a:lnTo>
                    <a:lnTo>
                      <a:pt x="16" y="28"/>
                    </a:lnTo>
                    <a:lnTo>
                      <a:pt x="13" y="25"/>
                    </a:lnTo>
                    <a:lnTo>
                      <a:pt x="10" y="21"/>
                    </a:lnTo>
                    <a:lnTo>
                      <a:pt x="7" y="15"/>
                    </a:lnTo>
                    <a:lnTo>
                      <a:pt x="0" y="9"/>
                    </a:lnTo>
                    <a:lnTo>
                      <a:pt x="7" y="6"/>
                    </a:lnTo>
                    <a:lnTo>
                      <a:pt x="15" y="1"/>
                    </a:lnTo>
                    <a:lnTo>
                      <a:pt x="19" y="0"/>
                    </a:lnTo>
                    <a:lnTo>
                      <a:pt x="25" y="0"/>
                    </a:lnTo>
                    <a:close/>
                  </a:path>
                </a:pathLst>
              </a:custGeom>
              <a:solidFill>
                <a:srgbClr val="CC194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Freeform 322">
                <a:extLst>
                  <a:ext uri="{FF2B5EF4-FFF2-40B4-BE49-F238E27FC236}">
                    <a16:creationId xmlns:a16="http://schemas.microsoft.com/office/drawing/2014/main" id="{88E4B11B-823A-144F-B6E3-36381D47E267}"/>
                  </a:ext>
                </a:extLst>
              </p:cNvPr>
              <p:cNvSpPr>
                <a:spLocks/>
              </p:cNvSpPr>
              <p:nvPr/>
            </p:nvSpPr>
            <p:spPr bwMode="auto">
              <a:xfrm>
                <a:off x="594" y="1237"/>
                <a:ext cx="6" cy="13"/>
              </a:xfrm>
              <a:custGeom>
                <a:avLst/>
                <a:gdLst/>
                <a:ahLst/>
                <a:cxnLst>
                  <a:cxn ang="0">
                    <a:pos x="3" y="16"/>
                  </a:cxn>
                  <a:cxn ang="0">
                    <a:pos x="4" y="11"/>
                  </a:cxn>
                  <a:cxn ang="0">
                    <a:pos x="6" y="7"/>
                  </a:cxn>
                  <a:cxn ang="0">
                    <a:pos x="6" y="3"/>
                  </a:cxn>
                  <a:cxn ang="0">
                    <a:pos x="4" y="0"/>
                  </a:cxn>
                  <a:cxn ang="0">
                    <a:pos x="1" y="1"/>
                  </a:cxn>
                  <a:cxn ang="0">
                    <a:pos x="0" y="7"/>
                  </a:cxn>
                  <a:cxn ang="0">
                    <a:pos x="0" y="16"/>
                  </a:cxn>
                  <a:cxn ang="0">
                    <a:pos x="4" y="23"/>
                  </a:cxn>
                  <a:cxn ang="0">
                    <a:pos x="9" y="29"/>
                  </a:cxn>
                  <a:cxn ang="0">
                    <a:pos x="12" y="34"/>
                  </a:cxn>
                  <a:cxn ang="0">
                    <a:pos x="13" y="37"/>
                  </a:cxn>
                  <a:cxn ang="0">
                    <a:pos x="16" y="37"/>
                  </a:cxn>
                  <a:cxn ang="0">
                    <a:pos x="16" y="35"/>
                  </a:cxn>
                  <a:cxn ang="0">
                    <a:pos x="16" y="31"/>
                  </a:cxn>
                  <a:cxn ang="0">
                    <a:pos x="18" y="28"/>
                  </a:cxn>
                  <a:cxn ang="0">
                    <a:pos x="19" y="25"/>
                  </a:cxn>
                  <a:cxn ang="0">
                    <a:pos x="20" y="23"/>
                  </a:cxn>
                  <a:cxn ang="0">
                    <a:pos x="19" y="22"/>
                  </a:cxn>
                  <a:cxn ang="0">
                    <a:pos x="15" y="22"/>
                  </a:cxn>
                  <a:cxn ang="0">
                    <a:pos x="12" y="23"/>
                  </a:cxn>
                  <a:cxn ang="0">
                    <a:pos x="9" y="23"/>
                  </a:cxn>
                  <a:cxn ang="0">
                    <a:pos x="6" y="23"/>
                  </a:cxn>
                  <a:cxn ang="0">
                    <a:pos x="4" y="20"/>
                  </a:cxn>
                  <a:cxn ang="0">
                    <a:pos x="3" y="16"/>
                  </a:cxn>
                </a:cxnLst>
                <a:rect l="0" t="0" r="r" b="b"/>
                <a:pathLst>
                  <a:path w="20" h="37">
                    <a:moveTo>
                      <a:pt x="3" y="16"/>
                    </a:moveTo>
                    <a:lnTo>
                      <a:pt x="4" y="11"/>
                    </a:lnTo>
                    <a:lnTo>
                      <a:pt x="6" y="7"/>
                    </a:lnTo>
                    <a:lnTo>
                      <a:pt x="6" y="3"/>
                    </a:lnTo>
                    <a:lnTo>
                      <a:pt x="4" y="0"/>
                    </a:lnTo>
                    <a:lnTo>
                      <a:pt x="1" y="1"/>
                    </a:lnTo>
                    <a:lnTo>
                      <a:pt x="0" y="7"/>
                    </a:lnTo>
                    <a:lnTo>
                      <a:pt x="0" y="16"/>
                    </a:lnTo>
                    <a:lnTo>
                      <a:pt x="4" y="23"/>
                    </a:lnTo>
                    <a:lnTo>
                      <a:pt x="9" y="29"/>
                    </a:lnTo>
                    <a:lnTo>
                      <a:pt x="12" y="34"/>
                    </a:lnTo>
                    <a:lnTo>
                      <a:pt x="13" y="37"/>
                    </a:lnTo>
                    <a:lnTo>
                      <a:pt x="16" y="37"/>
                    </a:lnTo>
                    <a:lnTo>
                      <a:pt x="16" y="35"/>
                    </a:lnTo>
                    <a:lnTo>
                      <a:pt x="16" y="31"/>
                    </a:lnTo>
                    <a:lnTo>
                      <a:pt x="18" y="28"/>
                    </a:lnTo>
                    <a:lnTo>
                      <a:pt x="19" y="25"/>
                    </a:lnTo>
                    <a:lnTo>
                      <a:pt x="20" y="23"/>
                    </a:lnTo>
                    <a:lnTo>
                      <a:pt x="19" y="22"/>
                    </a:lnTo>
                    <a:lnTo>
                      <a:pt x="15" y="22"/>
                    </a:lnTo>
                    <a:lnTo>
                      <a:pt x="12" y="23"/>
                    </a:lnTo>
                    <a:lnTo>
                      <a:pt x="9" y="23"/>
                    </a:lnTo>
                    <a:lnTo>
                      <a:pt x="6" y="23"/>
                    </a:lnTo>
                    <a:lnTo>
                      <a:pt x="4" y="20"/>
                    </a:lnTo>
                    <a:lnTo>
                      <a:pt x="3" y="16"/>
                    </a:lnTo>
                    <a:close/>
                  </a:path>
                </a:pathLst>
              </a:custGeom>
              <a:solidFill>
                <a:srgbClr val="0C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5" name="Freeform 323">
                <a:extLst>
                  <a:ext uri="{FF2B5EF4-FFF2-40B4-BE49-F238E27FC236}">
                    <a16:creationId xmlns:a16="http://schemas.microsoft.com/office/drawing/2014/main" id="{6B9AFA08-3A60-A048-9BFF-6F1D8F85E765}"/>
                  </a:ext>
                </a:extLst>
              </p:cNvPr>
              <p:cNvSpPr>
                <a:spLocks/>
              </p:cNvSpPr>
              <p:nvPr/>
            </p:nvSpPr>
            <p:spPr bwMode="auto">
              <a:xfrm>
                <a:off x="626" y="1225"/>
                <a:ext cx="10" cy="6"/>
              </a:xfrm>
              <a:custGeom>
                <a:avLst/>
                <a:gdLst/>
                <a:ahLst/>
                <a:cxnLst>
                  <a:cxn ang="0">
                    <a:pos x="30" y="12"/>
                  </a:cxn>
                  <a:cxn ang="0">
                    <a:pos x="31" y="7"/>
                  </a:cxn>
                  <a:cxn ang="0">
                    <a:pos x="30" y="4"/>
                  </a:cxn>
                  <a:cxn ang="0">
                    <a:pos x="28" y="1"/>
                  </a:cxn>
                  <a:cxn ang="0">
                    <a:pos x="24" y="0"/>
                  </a:cxn>
                  <a:cxn ang="0">
                    <a:pos x="18" y="1"/>
                  </a:cxn>
                  <a:cxn ang="0">
                    <a:pos x="12" y="3"/>
                  </a:cxn>
                  <a:cxn ang="0">
                    <a:pos x="6" y="7"/>
                  </a:cxn>
                  <a:cxn ang="0">
                    <a:pos x="1" y="12"/>
                  </a:cxn>
                  <a:cxn ang="0">
                    <a:pos x="0" y="16"/>
                  </a:cxn>
                  <a:cxn ang="0">
                    <a:pos x="1" y="16"/>
                  </a:cxn>
                  <a:cxn ang="0">
                    <a:pos x="3" y="15"/>
                  </a:cxn>
                  <a:cxn ang="0">
                    <a:pos x="4" y="13"/>
                  </a:cxn>
                  <a:cxn ang="0">
                    <a:pos x="7" y="10"/>
                  </a:cxn>
                  <a:cxn ang="0">
                    <a:pos x="12" y="7"/>
                  </a:cxn>
                  <a:cxn ang="0">
                    <a:pos x="18" y="6"/>
                  </a:cxn>
                  <a:cxn ang="0">
                    <a:pos x="22" y="7"/>
                  </a:cxn>
                  <a:cxn ang="0">
                    <a:pos x="24" y="9"/>
                  </a:cxn>
                  <a:cxn ang="0">
                    <a:pos x="27" y="12"/>
                  </a:cxn>
                  <a:cxn ang="0">
                    <a:pos x="28" y="12"/>
                  </a:cxn>
                  <a:cxn ang="0">
                    <a:pos x="30" y="12"/>
                  </a:cxn>
                </a:cxnLst>
                <a:rect l="0" t="0" r="r" b="b"/>
                <a:pathLst>
                  <a:path w="31" h="16">
                    <a:moveTo>
                      <a:pt x="30" y="12"/>
                    </a:moveTo>
                    <a:lnTo>
                      <a:pt x="31" y="7"/>
                    </a:lnTo>
                    <a:lnTo>
                      <a:pt x="30" y="4"/>
                    </a:lnTo>
                    <a:lnTo>
                      <a:pt x="28" y="1"/>
                    </a:lnTo>
                    <a:lnTo>
                      <a:pt x="24" y="0"/>
                    </a:lnTo>
                    <a:lnTo>
                      <a:pt x="18" y="1"/>
                    </a:lnTo>
                    <a:lnTo>
                      <a:pt x="12" y="3"/>
                    </a:lnTo>
                    <a:lnTo>
                      <a:pt x="6" y="7"/>
                    </a:lnTo>
                    <a:lnTo>
                      <a:pt x="1" y="12"/>
                    </a:lnTo>
                    <a:lnTo>
                      <a:pt x="0" y="16"/>
                    </a:lnTo>
                    <a:lnTo>
                      <a:pt x="1" y="16"/>
                    </a:lnTo>
                    <a:lnTo>
                      <a:pt x="3" y="15"/>
                    </a:lnTo>
                    <a:lnTo>
                      <a:pt x="4" y="13"/>
                    </a:lnTo>
                    <a:lnTo>
                      <a:pt x="7" y="10"/>
                    </a:lnTo>
                    <a:lnTo>
                      <a:pt x="12" y="7"/>
                    </a:lnTo>
                    <a:lnTo>
                      <a:pt x="18" y="6"/>
                    </a:lnTo>
                    <a:lnTo>
                      <a:pt x="22" y="7"/>
                    </a:lnTo>
                    <a:lnTo>
                      <a:pt x="24" y="9"/>
                    </a:lnTo>
                    <a:lnTo>
                      <a:pt x="27" y="12"/>
                    </a:lnTo>
                    <a:lnTo>
                      <a:pt x="28" y="12"/>
                    </a:lnTo>
                    <a:lnTo>
                      <a:pt x="30" y="12"/>
                    </a:lnTo>
                    <a:close/>
                  </a:path>
                </a:pathLst>
              </a:custGeom>
              <a:solidFill>
                <a:srgbClr val="0C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6" name="Freeform 324">
                <a:extLst>
                  <a:ext uri="{FF2B5EF4-FFF2-40B4-BE49-F238E27FC236}">
                    <a16:creationId xmlns:a16="http://schemas.microsoft.com/office/drawing/2014/main" id="{526C6755-58DB-C440-86F0-403217C7F4AA}"/>
                  </a:ext>
                </a:extLst>
              </p:cNvPr>
              <p:cNvSpPr>
                <a:spLocks/>
              </p:cNvSpPr>
              <p:nvPr/>
            </p:nvSpPr>
            <p:spPr bwMode="auto">
              <a:xfrm>
                <a:off x="630" y="1234"/>
                <a:ext cx="6" cy="4"/>
              </a:xfrm>
              <a:custGeom>
                <a:avLst/>
                <a:gdLst/>
                <a:ahLst/>
                <a:cxnLst>
                  <a:cxn ang="0">
                    <a:pos x="1" y="12"/>
                  </a:cxn>
                  <a:cxn ang="0">
                    <a:pos x="4" y="9"/>
                  </a:cxn>
                  <a:cxn ang="0">
                    <a:pos x="7" y="7"/>
                  </a:cxn>
                  <a:cxn ang="0">
                    <a:pos x="13" y="4"/>
                  </a:cxn>
                  <a:cxn ang="0">
                    <a:pos x="18" y="4"/>
                  </a:cxn>
                  <a:cxn ang="0">
                    <a:pos x="19" y="3"/>
                  </a:cxn>
                  <a:cxn ang="0">
                    <a:pos x="19" y="1"/>
                  </a:cxn>
                  <a:cxn ang="0">
                    <a:pos x="15" y="0"/>
                  </a:cxn>
                  <a:cxn ang="0">
                    <a:pos x="12" y="0"/>
                  </a:cxn>
                  <a:cxn ang="0">
                    <a:pos x="7" y="1"/>
                  </a:cxn>
                  <a:cxn ang="0">
                    <a:pos x="4" y="3"/>
                  </a:cxn>
                  <a:cxn ang="0">
                    <a:pos x="1" y="4"/>
                  </a:cxn>
                  <a:cxn ang="0">
                    <a:pos x="0" y="4"/>
                  </a:cxn>
                  <a:cxn ang="0">
                    <a:pos x="0" y="6"/>
                  </a:cxn>
                  <a:cxn ang="0">
                    <a:pos x="0" y="9"/>
                  </a:cxn>
                  <a:cxn ang="0">
                    <a:pos x="0" y="10"/>
                  </a:cxn>
                  <a:cxn ang="0">
                    <a:pos x="1" y="12"/>
                  </a:cxn>
                </a:cxnLst>
                <a:rect l="0" t="0" r="r" b="b"/>
                <a:pathLst>
                  <a:path w="19" h="12">
                    <a:moveTo>
                      <a:pt x="1" y="12"/>
                    </a:moveTo>
                    <a:lnTo>
                      <a:pt x="4" y="9"/>
                    </a:lnTo>
                    <a:lnTo>
                      <a:pt x="7" y="7"/>
                    </a:lnTo>
                    <a:lnTo>
                      <a:pt x="13" y="4"/>
                    </a:lnTo>
                    <a:lnTo>
                      <a:pt x="18" y="4"/>
                    </a:lnTo>
                    <a:lnTo>
                      <a:pt x="19" y="3"/>
                    </a:lnTo>
                    <a:lnTo>
                      <a:pt x="19" y="1"/>
                    </a:lnTo>
                    <a:lnTo>
                      <a:pt x="15" y="0"/>
                    </a:lnTo>
                    <a:lnTo>
                      <a:pt x="12" y="0"/>
                    </a:lnTo>
                    <a:lnTo>
                      <a:pt x="7" y="1"/>
                    </a:lnTo>
                    <a:lnTo>
                      <a:pt x="4" y="3"/>
                    </a:lnTo>
                    <a:lnTo>
                      <a:pt x="1" y="4"/>
                    </a:lnTo>
                    <a:lnTo>
                      <a:pt x="0" y="4"/>
                    </a:lnTo>
                    <a:lnTo>
                      <a:pt x="0" y="6"/>
                    </a:lnTo>
                    <a:lnTo>
                      <a:pt x="0" y="9"/>
                    </a:lnTo>
                    <a:lnTo>
                      <a:pt x="0" y="10"/>
                    </a:lnTo>
                    <a:lnTo>
                      <a:pt x="1" y="12"/>
                    </a:lnTo>
                    <a:close/>
                  </a:path>
                </a:pathLst>
              </a:custGeom>
              <a:solidFill>
                <a:srgbClr val="0C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7" name="Freeform 325">
                <a:extLst>
                  <a:ext uri="{FF2B5EF4-FFF2-40B4-BE49-F238E27FC236}">
                    <a16:creationId xmlns:a16="http://schemas.microsoft.com/office/drawing/2014/main" id="{4B3337EE-1625-B144-90B3-3E8DA8DDC260}"/>
                  </a:ext>
                </a:extLst>
              </p:cNvPr>
              <p:cNvSpPr>
                <a:spLocks/>
              </p:cNvSpPr>
              <p:nvPr/>
            </p:nvSpPr>
            <p:spPr bwMode="auto">
              <a:xfrm>
                <a:off x="595" y="1252"/>
                <a:ext cx="8" cy="17"/>
              </a:xfrm>
              <a:custGeom>
                <a:avLst/>
                <a:gdLst/>
                <a:ahLst/>
                <a:cxnLst>
                  <a:cxn ang="0">
                    <a:pos x="16" y="0"/>
                  </a:cxn>
                  <a:cxn ang="0">
                    <a:pos x="25" y="11"/>
                  </a:cxn>
                  <a:cxn ang="0">
                    <a:pos x="26" y="29"/>
                  </a:cxn>
                  <a:cxn ang="0">
                    <a:pos x="22" y="44"/>
                  </a:cxn>
                  <a:cxn ang="0">
                    <a:pos x="13" y="52"/>
                  </a:cxn>
                  <a:cxn ang="0">
                    <a:pos x="6" y="47"/>
                  </a:cxn>
                  <a:cxn ang="0">
                    <a:pos x="1" y="37"/>
                  </a:cxn>
                  <a:cxn ang="0">
                    <a:pos x="0" y="25"/>
                  </a:cxn>
                  <a:cxn ang="0">
                    <a:pos x="3" y="13"/>
                  </a:cxn>
                  <a:cxn ang="0">
                    <a:pos x="6" y="14"/>
                  </a:cxn>
                  <a:cxn ang="0">
                    <a:pos x="7" y="16"/>
                  </a:cxn>
                  <a:cxn ang="0">
                    <a:pos x="9" y="16"/>
                  </a:cxn>
                  <a:cxn ang="0">
                    <a:pos x="10" y="16"/>
                  </a:cxn>
                  <a:cxn ang="0">
                    <a:pos x="9" y="23"/>
                  </a:cxn>
                  <a:cxn ang="0">
                    <a:pos x="9" y="31"/>
                  </a:cxn>
                  <a:cxn ang="0">
                    <a:pos x="10" y="38"/>
                  </a:cxn>
                  <a:cxn ang="0">
                    <a:pos x="15" y="43"/>
                  </a:cxn>
                  <a:cxn ang="0">
                    <a:pos x="17" y="38"/>
                  </a:cxn>
                  <a:cxn ang="0">
                    <a:pos x="17" y="28"/>
                  </a:cxn>
                  <a:cxn ang="0">
                    <a:pos x="17" y="19"/>
                  </a:cxn>
                  <a:cxn ang="0">
                    <a:pos x="12" y="10"/>
                  </a:cxn>
                  <a:cxn ang="0">
                    <a:pos x="12" y="7"/>
                  </a:cxn>
                  <a:cxn ang="0">
                    <a:pos x="13" y="4"/>
                  </a:cxn>
                  <a:cxn ang="0">
                    <a:pos x="15" y="1"/>
                  </a:cxn>
                  <a:cxn ang="0">
                    <a:pos x="16" y="0"/>
                  </a:cxn>
                </a:cxnLst>
                <a:rect l="0" t="0" r="r" b="b"/>
                <a:pathLst>
                  <a:path w="26" h="52">
                    <a:moveTo>
                      <a:pt x="16" y="0"/>
                    </a:moveTo>
                    <a:lnTo>
                      <a:pt x="25" y="11"/>
                    </a:lnTo>
                    <a:lnTo>
                      <a:pt x="26" y="29"/>
                    </a:lnTo>
                    <a:lnTo>
                      <a:pt x="22" y="44"/>
                    </a:lnTo>
                    <a:lnTo>
                      <a:pt x="13" y="52"/>
                    </a:lnTo>
                    <a:lnTo>
                      <a:pt x="6" y="47"/>
                    </a:lnTo>
                    <a:lnTo>
                      <a:pt x="1" y="37"/>
                    </a:lnTo>
                    <a:lnTo>
                      <a:pt x="0" y="25"/>
                    </a:lnTo>
                    <a:lnTo>
                      <a:pt x="3" y="13"/>
                    </a:lnTo>
                    <a:lnTo>
                      <a:pt x="6" y="14"/>
                    </a:lnTo>
                    <a:lnTo>
                      <a:pt x="7" y="16"/>
                    </a:lnTo>
                    <a:lnTo>
                      <a:pt x="9" y="16"/>
                    </a:lnTo>
                    <a:lnTo>
                      <a:pt x="10" y="16"/>
                    </a:lnTo>
                    <a:lnTo>
                      <a:pt x="9" y="23"/>
                    </a:lnTo>
                    <a:lnTo>
                      <a:pt x="9" y="31"/>
                    </a:lnTo>
                    <a:lnTo>
                      <a:pt x="10" y="38"/>
                    </a:lnTo>
                    <a:lnTo>
                      <a:pt x="15" y="43"/>
                    </a:lnTo>
                    <a:lnTo>
                      <a:pt x="17" y="38"/>
                    </a:lnTo>
                    <a:lnTo>
                      <a:pt x="17" y="28"/>
                    </a:lnTo>
                    <a:lnTo>
                      <a:pt x="17" y="19"/>
                    </a:lnTo>
                    <a:lnTo>
                      <a:pt x="12" y="10"/>
                    </a:lnTo>
                    <a:lnTo>
                      <a:pt x="12" y="7"/>
                    </a:lnTo>
                    <a:lnTo>
                      <a:pt x="13" y="4"/>
                    </a:lnTo>
                    <a:lnTo>
                      <a:pt x="15" y="1"/>
                    </a:lnTo>
                    <a:lnTo>
                      <a:pt x="16" y="0"/>
                    </a:lnTo>
                    <a:close/>
                  </a:path>
                </a:pathLst>
              </a:custGeom>
              <a:solidFill>
                <a:srgbClr val="4700C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326">
                <a:extLst>
                  <a:ext uri="{FF2B5EF4-FFF2-40B4-BE49-F238E27FC236}">
                    <a16:creationId xmlns:a16="http://schemas.microsoft.com/office/drawing/2014/main" id="{BAFDD253-5F30-E747-BD1C-BDB899E07CED}"/>
                  </a:ext>
                </a:extLst>
              </p:cNvPr>
              <p:cNvSpPr>
                <a:spLocks/>
              </p:cNvSpPr>
              <p:nvPr/>
            </p:nvSpPr>
            <p:spPr bwMode="auto">
              <a:xfrm>
                <a:off x="552" y="1274"/>
                <a:ext cx="40" cy="47"/>
              </a:xfrm>
              <a:custGeom>
                <a:avLst/>
                <a:gdLst/>
                <a:ahLst/>
                <a:cxnLst>
                  <a:cxn ang="0">
                    <a:pos x="44" y="114"/>
                  </a:cxn>
                  <a:cxn ang="0">
                    <a:pos x="37" y="99"/>
                  </a:cxn>
                  <a:cxn ang="0">
                    <a:pos x="27" y="76"/>
                  </a:cxn>
                  <a:cxn ang="0">
                    <a:pos x="16" y="52"/>
                  </a:cxn>
                  <a:cxn ang="0">
                    <a:pos x="9" y="37"/>
                  </a:cxn>
                  <a:cxn ang="0">
                    <a:pos x="6" y="30"/>
                  </a:cxn>
                  <a:cxn ang="0">
                    <a:pos x="3" y="22"/>
                  </a:cxn>
                  <a:cxn ang="0">
                    <a:pos x="1" y="13"/>
                  </a:cxn>
                  <a:cxn ang="0">
                    <a:pos x="0" y="0"/>
                  </a:cxn>
                  <a:cxn ang="0">
                    <a:pos x="1" y="9"/>
                  </a:cxn>
                  <a:cxn ang="0">
                    <a:pos x="4" y="18"/>
                  </a:cxn>
                  <a:cxn ang="0">
                    <a:pos x="9" y="27"/>
                  </a:cxn>
                  <a:cxn ang="0">
                    <a:pos x="12" y="35"/>
                  </a:cxn>
                  <a:cxn ang="0">
                    <a:pos x="19" y="49"/>
                  </a:cxn>
                  <a:cxn ang="0">
                    <a:pos x="31" y="73"/>
                  </a:cxn>
                  <a:cxn ang="0">
                    <a:pos x="44" y="95"/>
                  </a:cxn>
                  <a:cxn ang="0">
                    <a:pos x="53" y="111"/>
                  </a:cxn>
                  <a:cxn ang="0">
                    <a:pos x="58" y="116"/>
                  </a:cxn>
                  <a:cxn ang="0">
                    <a:pos x="64" y="119"/>
                  </a:cxn>
                  <a:cxn ang="0">
                    <a:pos x="71" y="123"/>
                  </a:cxn>
                  <a:cxn ang="0">
                    <a:pos x="80" y="126"/>
                  </a:cxn>
                  <a:cxn ang="0">
                    <a:pos x="89" y="127"/>
                  </a:cxn>
                  <a:cxn ang="0">
                    <a:pos x="99" y="129"/>
                  </a:cxn>
                  <a:cxn ang="0">
                    <a:pos x="109" y="129"/>
                  </a:cxn>
                  <a:cxn ang="0">
                    <a:pos x="120" y="126"/>
                  </a:cxn>
                  <a:cxn ang="0">
                    <a:pos x="117" y="132"/>
                  </a:cxn>
                  <a:cxn ang="0">
                    <a:pos x="112" y="135"/>
                  </a:cxn>
                  <a:cxn ang="0">
                    <a:pos x="108" y="138"/>
                  </a:cxn>
                  <a:cxn ang="0">
                    <a:pos x="101" y="139"/>
                  </a:cxn>
                  <a:cxn ang="0">
                    <a:pos x="92" y="139"/>
                  </a:cxn>
                  <a:cxn ang="0">
                    <a:pos x="84" y="138"/>
                  </a:cxn>
                  <a:cxn ang="0">
                    <a:pos x="77" y="136"/>
                  </a:cxn>
                  <a:cxn ang="0">
                    <a:pos x="71" y="133"/>
                  </a:cxn>
                  <a:cxn ang="0">
                    <a:pos x="65" y="130"/>
                  </a:cxn>
                  <a:cxn ang="0">
                    <a:pos x="58" y="126"/>
                  </a:cxn>
                  <a:cxn ang="0">
                    <a:pos x="52" y="120"/>
                  </a:cxn>
                  <a:cxn ang="0">
                    <a:pos x="44" y="114"/>
                  </a:cxn>
                </a:cxnLst>
                <a:rect l="0" t="0" r="r" b="b"/>
                <a:pathLst>
                  <a:path w="120" h="139">
                    <a:moveTo>
                      <a:pt x="44" y="114"/>
                    </a:moveTo>
                    <a:lnTo>
                      <a:pt x="37" y="99"/>
                    </a:lnTo>
                    <a:lnTo>
                      <a:pt x="27" y="76"/>
                    </a:lnTo>
                    <a:lnTo>
                      <a:pt x="16" y="52"/>
                    </a:lnTo>
                    <a:lnTo>
                      <a:pt x="9" y="37"/>
                    </a:lnTo>
                    <a:lnTo>
                      <a:pt x="6" y="30"/>
                    </a:lnTo>
                    <a:lnTo>
                      <a:pt x="3" y="22"/>
                    </a:lnTo>
                    <a:lnTo>
                      <a:pt x="1" y="13"/>
                    </a:lnTo>
                    <a:lnTo>
                      <a:pt x="0" y="0"/>
                    </a:lnTo>
                    <a:lnTo>
                      <a:pt x="1" y="9"/>
                    </a:lnTo>
                    <a:lnTo>
                      <a:pt x="4" y="18"/>
                    </a:lnTo>
                    <a:lnTo>
                      <a:pt x="9" y="27"/>
                    </a:lnTo>
                    <a:lnTo>
                      <a:pt x="12" y="35"/>
                    </a:lnTo>
                    <a:lnTo>
                      <a:pt x="19" y="49"/>
                    </a:lnTo>
                    <a:lnTo>
                      <a:pt x="31" y="73"/>
                    </a:lnTo>
                    <a:lnTo>
                      <a:pt x="44" y="95"/>
                    </a:lnTo>
                    <a:lnTo>
                      <a:pt x="53" y="111"/>
                    </a:lnTo>
                    <a:lnTo>
                      <a:pt x="58" y="116"/>
                    </a:lnTo>
                    <a:lnTo>
                      <a:pt x="64" y="119"/>
                    </a:lnTo>
                    <a:lnTo>
                      <a:pt x="71" y="123"/>
                    </a:lnTo>
                    <a:lnTo>
                      <a:pt x="80" y="126"/>
                    </a:lnTo>
                    <a:lnTo>
                      <a:pt x="89" y="127"/>
                    </a:lnTo>
                    <a:lnTo>
                      <a:pt x="99" y="129"/>
                    </a:lnTo>
                    <a:lnTo>
                      <a:pt x="109" y="129"/>
                    </a:lnTo>
                    <a:lnTo>
                      <a:pt x="120" y="126"/>
                    </a:lnTo>
                    <a:lnTo>
                      <a:pt x="117" y="132"/>
                    </a:lnTo>
                    <a:lnTo>
                      <a:pt x="112" y="135"/>
                    </a:lnTo>
                    <a:lnTo>
                      <a:pt x="108" y="138"/>
                    </a:lnTo>
                    <a:lnTo>
                      <a:pt x="101" y="139"/>
                    </a:lnTo>
                    <a:lnTo>
                      <a:pt x="92" y="139"/>
                    </a:lnTo>
                    <a:lnTo>
                      <a:pt x="84" y="138"/>
                    </a:lnTo>
                    <a:lnTo>
                      <a:pt x="77" y="136"/>
                    </a:lnTo>
                    <a:lnTo>
                      <a:pt x="71" y="133"/>
                    </a:lnTo>
                    <a:lnTo>
                      <a:pt x="65" y="130"/>
                    </a:lnTo>
                    <a:lnTo>
                      <a:pt x="58" y="126"/>
                    </a:lnTo>
                    <a:lnTo>
                      <a:pt x="52" y="120"/>
                    </a:lnTo>
                    <a:lnTo>
                      <a:pt x="44" y="114"/>
                    </a:lnTo>
                    <a:close/>
                  </a:path>
                </a:pathLst>
              </a:custGeom>
              <a:solidFill>
                <a:srgbClr val="1900B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Freeform 327">
                <a:extLst>
                  <a:ext uri="{FF2B5EF4-FFF2-40B4-BE49-F238E27FC236}">
                    <a16:creationId xmlns:a16="http://schemas.microsoft.com/office/drawing/2014/main" id="{93E89F59-87C8-4040-9243-B1045BD94BB0}"/>
                  </a:ext>
                </a:extLst>
              </p:cNvPr>
              <p:cNvSpPr>
                <a:spLocks/>
              </p:cNvSpPr>
              <p:nvPr/>
            </p:nvSpPr>
            <p:spPr bwMode="auto">
              <a:xfrm>
                <a:off x="641" y="1373"/>
                <a:ext cx="24" cy="5"/>
              </a:xfrm>
              <a:custGeom>
                <a:avLst/>
                <a:gdLst/>
                <a:ahLst/>
                <a:cxnLst>
                  <a:cxn ang="0">
                    <a:pos x="70" y="16"/>
                  </a:cxn>
                  <a:cxn ang="0">
                    <a:pos x="64" y="15"/>
                  </a:cxn>
                  <a:cxn ang="0">
                    <a:pos x="57" y="13"/>
                  </a:cxn>
                  <a:cxn ang="0">
                    <a:pos x="48" y="13"/>
                  </a:cxn>
                  <a:cxn ang="0">
                    <a:pos x="37" y="13"/>
                  </a:cxn>
                  <a:cxn ang="0">
                    <a:pos x="31" y="13"/>
                  </a:cxn>
                  <a:cxn ang="0">
                    <a:pos x="25" y="13"/>
                  </a:cxn>
                  <a:cxn ang="0">
                    <a:pos x="21" y="12"/>
                  </a:cxn>
                  <a:cxn ang="0">
                    <a:pos x="18" y="9"/>
                  </a:cxn>
                  <a:cxn ang="0">
                    <a:pos x="15" y="6"/>
                  </a:cxn>
                  <a:cxn ang="0">
                    <a:pos x="12" y="3"/>
                  </a:cxn>
                  <a:cxn ang="0">
                    <a:pos x="8" y="3"/>
                  </a:cxn>
                  <a:cxn ang="0">
                    <a:pos x="0" y="3"/>
                  </a:cxn>
                  <a:cxn ang="0">
                    <a:pos x="5" y="2"/>
                  </a:cxn>
                  <a:cxn ang="0">
                    <a:pos x="11" y="2"/>
                  </a:cxn>
                  <a:cxn ang="0">
                    <a:pos x="20" y="0"/>
                  </a:cxn>
                  <a:cxn ang="0">
                    <a:pos x="30" y="0"/>
                  </a:cxn>
                  <a:cxn ang="0">
                    <a:pos x="40" y="0"/>
                  </a:cxn>
                  <a:cxn ang="0">
                    <a:pos x="51" y="3"/>
                  </a:cxn>
                  <a:cxn ang="0">
                    <a:pos x="61" y="9"/>
                  </a:cxn>
                  <a:cxn ang="0">
                    <a:pos x="70" y="16"/>
                  </a:cxn>
                </a:cxnLst>
                <a:rect l="0" t="0" r="r" b="b"/>
                <a:pathLst>
                  <a:path w="70" h="16">
                    <a:moveTo>
                      <a:pt x="70" y="16"/>
                    </a:moveTo>
                    <a:lnTo>
                      <a:pt x="64" y="15"/>
                    </a:lnTo>
                    <a:lnTo>
                      <a:pt x="57" y="13"/>
                    </a:lnTo>
                    <a:lnTo>
                      <a:pt x="48" y="13"/>
                    </a:lnTo>
                    <a:lnTo>
                      <a:pt x="37" y="13"/>
                    </a:lnTo>
                    <a:lnTo>
                      <a:pt x="31" y="13"/>
                    </a:lnTo>
                    <a:lnTo>
                      <a:pt x="25" y="13"/>
                    </a:lnTo>
                    <a:lnTo>
                      <a:pt x="21" y="12"/>
                    </a:lnTo>
                    <a:lnTo>
                      <a:pt x="18" y="9"/>
                    </a:lnTo>
                    <a:lnTo>
                      <a:pt x="15" y="6"/>
                    </a:lnTo>
                    <a:lnTo>
                      <a:pt x="12" y="3"/>
                    </a:lnTo>
                    <a:lnTo>
                      <a:pt x="8" y="3"/>
                    </a:lnTo>
                    <a:lnTo>
                      <a:pt x="0" y="3"/>
                    </a:lnTo>
                    <a:lnTo>
                      <a:pt x="5" y="2"/>
                    </a:lnTo>
                    <a:lnTo>
                      <a:pt x="11" y="2"/>
                    </a:lnTo>
                    <a:lnTo>
                      <a:pt x="20" y="0"/>
                    </a:lnTo>
                    <a:lnTo>
                      <a:pt x="30" y="0"/>
                    </a:lnTo>
                    <a:lnTo>
                      <a:pt x="40" y="0"/>
                    </a:lnTo>
                    <a:lnTo>
                      <a:pt x="51" y="3"/>
                    </a:lnTo>
                    <a:lnTo>
                      <a:pt x="61" y="9"/>
                    </a:lnTo>
                    <a:lnTo>
                      <a:pt x="70" y="16"/>
                    </a:lnTo>
                    <a:close/>
                  </a:path>
                </a:pathLst>
              </a:custGeom>
              <a:solidFill>
                <a:srgbClr val="3F00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0" name="Freeform 328">
                <a:extLst>
                  <a:ext uri="{FF2B5EF4-FFF2-40B4-BE49-F238E27FC236}">
                    <a16:creationId xmlns:a16="http://schemas.microsoft.com/office/drawing/2014/main" id="{B24DBC32-A722-3841-B87D-14512DE23B1F}"/>
                  </a:ext>
                </a:extLst>
              </p:cNvPr>
              <p:cNvSpPr>
                <a:spLocks/>
              </p:cNvSpPr>
              <p:nvPr/>
            </p:nvSpPr>
            <p:spPr bwMode="auto">
              <a:xfrm>
                <a:off x="584" y="1393"/>
                <a:ext cx="48" cy="48"/>
              </a:xfrm>
              <a:custGeom>
                <a:avLst/>
                <a:gdLst/>
                <a:ahLst/>
                <a:cxnLst>
                  <a:cxn ang="0">
                    <a:pos x="3" y="142"/>
                  </a:cxn>
                  <a:cxn ang="0">
                    <a:pos x="7" y="142"/>
                  </a:cxn>
                  <a:cxn ang="0">
                    <a:pos x="13" y="141"/>
                  </a:cxn>
                  <a:cxn ang="0">
                    <a:pos x="25" y="142"/>
                  </a:cxn>
                  <a:cxn ang="0">
                    <a:pos x="37" y="144"/>
                  </a:cxn>
                  <a:cxn ang="0">
                    <a:pos x="50" y="141"/>
                  </a:cxn>
                  <a:cxn ang="0">
                    <a:pos x="59" y="135"/>
                  </a:cxn>
                  <a:cxn ang="0">
                    <a:pos x="71" y="132"/>
                  </a:cxn>
                  <a:cxn ang="0">
                    <a:pos x="84" y="129"/>
                  </a:cxn>
                  <a:cxn ang="0">
                    <a:pos x="99" y="128"/>
                  </a:cxn>
                  <a:cxn ang="0">
                    <a:pos x="114" y="125"/>
                  </a:cxn>
                  <a:cxn ang="0">
                    <a:pos x="120" y="120"/>
                  </a:cxn>
                  <a:cxn ang="0">
                    <a:pos x="127" y="117"/>
                  </a:cxn>
                  <a:cxn ang="0">
                    <a:pos x="134" y="111"/>
                  </a:cxn>
                  <a:cxn ang="0">
                    <a:pos x="139" y="93"/>
                  </a:cxn>
                  <a:cxn ang="0">
                    <a:pos x="140" y="50"/>
                  </a:cxn>
                  <a:cxn ang="0">
                    <a:pos x="131" y="27"/>
                  </a:cxn>
                  <a:cxn ang="0">
                    <a:pos x="128" y="31"/>
                  </a:cxn>
                  <a:cxn ang="0">
                    <a:pos x="122" y="33"/>
                  </a:cxn>
                  <a:cxn ang="0">
                    <a:pos x="118" y="34"/>
                  </a:cxn>
                  <a:cxn ang="0">
                    <a:pos x="117" y="36"/>
                  </a:cxn>
                  <a:cxn ang="0">
                    <a:pos x="115" y="44"/>
                  </a:cxn>
                  <a:cxn ang="0">
                    <a:pos x="114" y="43"/>
                  </a:cxn>
                  <a:cxn ang="0">
                    <a:pos x="112" y="34"/>
                  </a:cxn>
                  <a:cxn ang="0">
                    <a:pos x="111" y="28"/>
                  </a:cxn>
                  <a:cxn ang="0">
                    <a:pos x="108" y="27"/>
                  </a:cxn>
                  <a:cxn ang="0">
                    <a:pos x="103" y="25"/>
                  </a:cxn>
                  <a:cxn ang="0">
                    <a:pos x="99" y="21"/>
                  </a:cxn>
                  <a:cxn ang="0">
                    <a:pos x="93" y="13"/>
                  </a:cxn>
                  <a:cxn ang="0">
                    <a:pos x="87" y="6"/>
                  </a:cxn>
                  <a:cxn ang="0">
                    <a:pos x="78" y="1"/>
                  </a:cxn>
                  <a:cxn ang="0">
                    <a:pos x="74" y="0"/>
                  </a:cxn>
                  <a:cxn ang="0">
                    <a:pos x="75" y="7"/>
                  </a:cxn>
                  <a:cxn ang="0">
                    <a:pos x="83" y="18"/>
                  </a:cxn>
                  <a:cxn ang="0">
                    <a:pos x="88" y="21"/>
                  </a:cxn>
                  <a:cxn ang="0">
                    <a:pos x="88" y="27"/>
                  </a:cxn>
                  <a:cxn ang="0">
                    <a:pos x="74" y="27"/>
                  </a:cxn>
                  <a:cxn ang="0">
                    <a:pos x="60" y="33"/>
                  </a:cxn>
                  <a:cxn ang="0">
                    <a:pos x="59" y="43"/>
                  </a:cxn>
                  <a:cxn ang="0">
                    <a:pos x="56" y="62"/>
                  </a:cxn>
                  <a:cxn ang="0">
                    <a:pos x="46" y="76"/>
                  </a:cxn>
                  <a:cxn ang="0">
                    <a:pos x="23" y="99"/>
                  </a:cxn>
                  <a:cxn ang="0">
                    <a:pos x="17" y="113"/>
                  </a:cxn>
                  <a:cxn ang="0">
                    <a:pos x="13" y="125"/>
                  </a:cxn>
                  <a:cxn ang="0">
                    <a:pos x="6" y="133"/>
                  </a:cxn>
                  <a:cxn ang="0">
                    <a:pos x="0" y="139"/>
                  </a:cxn>
                </a:cxnLst>
                <a:rect l="0" t="0" r="r" b="b"/>
                <a:pathLst>
                  <a:path w="142" h="144">
                    <a:moveTo>
                      <a:pt x="0" y="144"/>
                    </a:moveTo>
                    <a:lnTo>
                      <a:pt x="3" y="142"/>
                    </a:lnTo>
                    <a:lnTo>
                      <a:pt x="6" y="142"/>
                    </a:lnTo>
                    <a:lnTo>
                      <a:pt x="7" y="142"/>
                    </a:lnTo>
                    <a:lnTo>
                      <a:pt x="9" y="142"/>
                    </a:lnTo>
                    <a:lnTo>
                      <a:pt x="13" y="141"/>
                    </a:lnTo>
                    <a:lnTo>
                      <a:pt x="19" y="141"/>
                    </a:lnTo>
                    <a:lnTo>
                      <a:pt x="25" y="142"/>
                    </a:lnTo>
                    <a:lnTo>
                      <a:pt x="31" y="144"/>
                    </a:lnTo>
                    <a:lnTo>
                      <a:pt x="37" y="144"/>
                    </a:lnTo>
                    <a:lnTo>
                      <a:pt x="44" y="142"/>
                    </a:lnTo>
                    <a:lnTo>
                      <a:pt x="50" y="141"/>
                    </a:lnTo>
                    <a:lnTo>
                      <a:pt x="56" y="136"/>
                    </a:lnTo>
                    <a:lnTo>
                      <a:pt x="59" y="135"/>
                    </a:lnTo>
                    <a:lnTo>
                      <a:pt x="65" y="132"/>
                    </a:lnTo>
                    <a:lnTo>
                      <a:pt x="71" y="132"/>
                    </a:lnTo>
                    <a:lnTo>
                      <a:pt x="78" y="131"/>
                    </a:lnTo>
                    <a:lnTo>
                      <a:pt x="84" y="129"/>
                    </a:lnTo>
                    <a:lnTo>
                      <a:pt x="91" y="128"/>
                    </a:lnTo>
                    <a:lnTo>
                      <a:pt x="99" y="128"/>
                    </a:lnTo>
                    <a:lnTo>
                      <a:pt x="105" y="126"/>
                    </a:lnTo>
                    <a:lnTo>
                      <a:pt x="114" y="125"/>
                    </a:lnTo>
                    <a:lnTo>
                      <a:pt x="117" y="122"/>
                    </a:lnTo>
                    <a:lnTo>
                      <a:pt x="120" y="120"/>
                    </a:lnTo>
                    <a:lnTo>
                      <a:pt x="122" y="119"/>
                    </a:lnTo>
                    <a:lnTo>
                      <a:pt x="127" y="117"/>
                    </a:lnTo>
                    <a:lnTo>
                      <a:pt x="131" y="114"/>
                    </a:lnTo>
                    <a:lnTo>
                      <a:pt x="134" y="111"/>
                    </a:lnTo>
                    <a:lnTo>
                      <a:pt x="136" y="107"/>
                    </a:lnTo>
                    <a:lnTo>
                      <a:pt x="139" y="93"/>
                    </a:lnTo>
                    <a:lnTo>
                      <a:pt x="142" y="74"/>
                    </a:lnTo>
                    <a:lnTo>
                      <a:pt x="140" y="50"/>
                    </a:lnTo>
                    <a:lnTo>
                      <a:pt x="133" y="24"/>
                    </a:lnTo>
                    <a:lnTo>
                      <a:pt x="131" y="27"/>
                    </a:lnTo>
                    <a:lnTo>
                      <a:pt x="130" y="30"/>
                    </a:lnTo>
                    <a:lnTo>
                      <a:pt x="128" y="31"/>
                    </a:lnTo>
                    <a:lnTo>
                      <a:pt x="125" y="33"/>
                    </a:lnTo>
                    <a:lnTo>
                      <a:pt x="122" y="33"/>
                    </a:lnTo>
                    <a:lnTo>
                      <a:pt x="120" y="33"/>
                    </a:lnTo>
                    <a:lnTo>
                      <a:pt x="118" y="34"/>
                    </a:lnTo>
                    <a:lnTo>
                      <a:pt x="117" y="34"/>
                    </a:lnTo>
                    <a:lnTo>
                      <a:pt x="117" y="36"/>
                    </a:lnTo>
                    <a:lnTo>
                      <a:pt x="117" y="40"/>
                    </a:lnTo>
                    <a:lnTo>
                      <a:pt x="115" y="44"/>
                    </a:lnTo>
                    <a:lnTo>
                      <a:pt x="114" y="49"/>
                    </a:lnTo>
                    <a:lnTo>
                      <a:pt x="114" y="43"/>
                    </a:lnTo>
                    <a:lnTo>
                      <a:pt x="114" y="39"/>
                    </a:lnTo>
                    <a:lnTo>
                      <a:pt x="112" y="34"/>
                    </a:lnTo>
                    <a:lnTo>
                      <a:pt x="112" y="30"/>
                    </a:lnTo>
                    <a:lnTo>
                      <a:pt x="111" y="28"/>
                    </a:lnTo>
                    <a:lnTo>
                      <a:pt x="109" y="28"/>
                    </a:lnTo>
                    <a:lnTo>
                      <a:pt x="108" y="27"/>
                    </a:lnTo>
                    <a:lnTo>
                      <a:pt x="106" y="27"/>
                    </a:lnTo>
                    <a:lnTo>
                      <a:pt x="103" y="25"/>
                    </a:lnTo>
                    <a:lnTo>
                      <a:pt x="100" y="24"/>
                    </a:lnTo>
                    <a:lnTo>
                      <a:pt x="99" y="21"/>
                    </a:lnTo>
                    <a:lnTo>
                      <a:pt x="96" y="18"/>
                    </a:lnTo>
                    <a:lnTo>
                      <a:pt x="93" y="13"/>
                    </a:lnTo>
                    <a:lnTo>
                      <a:pt x="90" y="9"/>
                    </a:lnTo>
                    <a:lnTo>
                      <a:pt x="87" y="6"/>
                    </a:lnTo>
                    <a:lnTo>
                      <a:pt x="83" y="3"/>
                    </a:lnTo>
                    <a:lnTo>
                      <a:pt x="78" y="1"/>
                    </a:lnTo>
                    <a:lnTo>
                      <a:pt x="75" y="1"/>
                    </a:lnTo>
                    <a:lnTo>
                      <a:pt x="74" y="0"/>
                    </a:lnTo>
                    <a:lnTo>
                      <a:pt x="72" y="0"/>
                    </a:lnTo>
                    <a:lnTo>
                      <a:pt x="75" y="7"/>
                    </a:lnTo>
                    <a:lnTo>
                      <a:pt x="80" y="13"/>
                    </a:lnTo>
                    <a:lnTo>
                      <a:pt x="83" y="18"/>
                    </a:lnTo>
                    <a:lnTo>
                      <a:pt x="85" y="19"/>
                    </a:lnTo>
                    <a:lnTo>
                      <a:pt x="88" y="21"/>
                    </a:lnTo>
                    <a:lnTo>
                      <a:pt x="90" y="24"/>
                    </a:lnTo>
                    <a:lnTo>
                      <a:pt x="88" y="27"/>
                    </a:lnTo>
                    <a:lnTo>
                      <a:pt x="85" y="27"/>
                    </a:lnTo>
                    <a:lnTo>
                      <a:pt x="74" y="27"/>
                    </a:lnTo>
                    <a:lnTo>
                      <a:pt x="65" y="28"/>
                    </a:lnTo>
                    <a:lnTo>
                      <a:pt x="60" y="33"/>
                    </a:lnTo>
                    <a:lnTo>
                      <a:pt x="59" y="37"/>
                    </a:lnTo>
                    <a:lnTo>
                      <a:pt x="59" y="43"/>
                    </a:lnTo>
                    <a:lnTo>
                      <a:pt x="57" y="52"/>
                    </a:lnTo>
                    <a:lnTo>
                      <a:pt x="56" y="62"/>
                    </a:lnTo>
                    <a:lnTo>
                      <a:pt x="53" y="68"/>
                    </a:lnTo>
                    <a:lnTo>
                      <a:pt x="46" y="76"/>
                    </a:lnTo>
                    <a:lnTo>
                      <a:pt x="34" y="87"/>
                    </a:lnTo>
                    <a:lnTo>
                      <a:pt x="23" y="99"/>
                    </a:lnTo>
                    <a:lnTo>
                      <a:pt x="17" y="108"/>
                    </a:lnTo>
                    <a:lnTo>
                      <a:pt x="17" y="113"/>
                    </a:lnTo>
                    <a:lnTo>
                      <a:pt x="16" y="119"/>
                    </a:lnTo>
                    <a:lnTo>
                      <a:pt x="13" y="125"/>
                    </a:lnTo>
                    <a:lnTo>
                      <a:pt x="10" y="129"/>
                    </a:lnTo>
                    <a:lnTo>
                      <a:pt x="6" y="133"/>
                    </a:lnTo>
                    <a:lnTo>
                      <a:pt x="3" y="136"/>
                    </a:lnTo>
                    <a:lnTo>
                      <a:pt x="0" y="139"/>
                    </a:lnTo>
                    <a:lnTo>
                      <a:pt x="0" y="144"/>
                    </a:lnTo>
                    <a:close/>
                  </a:path>
                </a:pathLst>
              </a:custGeom>
              <a:solidFill>
                <a:srgbClr val="3F00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1" name="Freeform 329">
                <a:extLst>
                  <a:ext uri="{FF2B5EF4-FFF2-40B4-BE49-F238E27FC236}">
                    <a16:creationId xmlns:a16="http://schemas.microsoft.com/office/drawing/2014/main" id="{FCF23D7A-B1AE-094D-9CCE-7452B7AE5A15}"/>
                  </a:ext>
                </a:extLst>
              </p:cNvPr>
              <p:cNvSpPr>
                <a:spLocks/>
              </p:cNvSpPr>
              <p:nvPr/>
            </p:nvSpPr>
            <p:spPr bwMode="auto">
              <a:xfrm>
                <a:off x="665" y="1366"/>
                <a:ext cx="31" cy="31"/>
              </a:xfrm>
              <a:custGeom>
                <a:avLst/>
                <a:gdLst/>
                <a:ahLst/>
                <a:cxnLst>
                  <a:cxn ang="0">
                    <a:pos x="19" y="92"/>
                  </a:cxn>
                  <a:cxn ang="0">
                    <a:pos x="24" y="92"/>
                  </a:cxn>
                  <a:cxn ang="0">
                    <a:pos x="27" y="90"/>
                  </a:cxn>
                  <a:cxn ang="0">
                    <a:pos x="28" y="90"/>
                  </a:cxn>
                  <a:cxn ang="0">
                    <a:pos x="29" y="90"/>
                  </a:cxn>
                  <a:cxn ang="0">
                    <a:pos x="34" y="89"/>
                  </a:cxn>
                  <a:cxn ang="0">
                    <a:pos x="40" y="86"/>
                  </a:cxn>
                  <a:cxn ang="0">
                    <a:pos x="44" y="84"/>
                  </a:cxn>
                  <a:cxn ang="0">
                    <a:pos x="50" y="84"/>
                  </a:cxn>
                  <a:cxn ang="0">
                    <a:pos x="58" y="80"/>
                  </a:cxn>
                  <a:cxn ang="0">
                    <a:pos x="68" y="71"/>
                  </a:cxn>
                  <a:cxn ang="0">
                    <a:pos x="80" y="62"/>
                  </a:cxn>
                  <a:cxn ang="0">
                    <a:pos x="89" y="56"/>
                  </a:cxn>
                  <a:cxn ang="0">
                    <a:pos x="92" y="50"/>
                  </a:cxn>
                  <a:cxn ang="0">
                    <a:pos x="93" y="41"/>
                  </a:cxn>
                  <a:cxn ang="0">
                    <a:pos x="95" y="32"/>
                  </a:cxn>
                  <a:cxn ang="0">
                    <a:pos x="95" y="24"/>
                  </a:cxn>
                  <a:cxn ang="0">
                    <a:pos x="92" y="18"/>
                  </a:cxn>
                  <a:cxn ang="0">
                    <a:pos x="84" y="12"/>
                  </a:cxn>
                  <a:cxn ang="0">
                    <a:pos x="77" y="4"/>
                  </a:cxn>
                  <a:cxn ang="0">
                    <a:pos x="69" y="0"/>
                  </a:cxn>
                  <a:cxn ang="0">
                    <a:pos x="69" y="3"/>
                  </a:cxn>
                  <a:cxn ang="0">
                    <a:pos x="68" y="7"/>
                  </a:cxn>
                  <a:cxn ang="0">
                    <a:pos x="65" y="10"/>
                  </a:cxn>
                  <a:cxn ang="0">
                    <a:pos x="61" y="12"/>
                  </a:cxn>
                  <a:cxn ang="0">
                    <a:pos x="53" y="12"/>
                  </a:cxn>
                  <a:cxn ang="0">
                    <a:pos x="46" y="13"/>
                  </a:cxn>
                  <a:cxn ang="0">
                    <a:pos x="37" y="15"/>
                  </a:cxn>
                  <a:cxn ang="0">
                    <a:pos x="31" y="19"/>
                  </a:cxn>
                  <a:cxn ang="0">
                    <a:pos x="24" y="25"/>
                  </a:cxn>
                  <a:cxn ang="0">
                    <a:pos x="16" y="31"/>
                  </a:cxn>
                  <a:cxn ang="0">
                    <a:pos x="7" y="34"/>
                  </a:cxn>
                  <a:cxn ang="0">
                    <a:pos x="0" y="35"/>
                  </a:cxn>
                  <a:cxn ang="0">
                    <a:pos x="10" y="43"/>
                  </a:cxn>
                  <a:cxn ang="0">
                    <a:pos x="18" y="55"/>
                  </a:cxn>
                  <a:cxn ang="0">
                    <a:pos x="21" y="70"/>
                  </a:cxn>
                  <a:cxn ang="0">
                    <a:pos x="19" y="92"/>
                  </a:cxn>
                </a:cxnLst>
                <a:rect l="0" t="0" r="r" b="b"/>
                <a:pathLst>
                  <a:path w="95" h="92">
                    <a:moveTo>
                      <a:pt x="19" y="92"/>
                    </a:moveTo>
                    <a:lnTo>
                      <a:pt x="24" y="92"/>
                    </a:lnTo>
                    <a:lnTo>
                      <a:pt x="27" y="90"/>
                    </a:lnTo>
                    <a:lnTo>
                      <a:pt x="28" y="90"/>
                    </a:lnTo>
                    <a:lnTo>
                      <a:pt x="29" y="90"/>
                    </a:lnTo>
                    <a:lnTo>
                      <a:pt x="34" y="89"/>
                    </a:lnTo>
                    <a:lnTo>
                      <a:pt x="40" y="86"/>
                    </a:lnTo>
                    <a:lnTo>
                      <a:pt x="44" y="84"/>
                    </a:lnTo>
                    <a:lnTo>
                      <a:pt x="50" y="84"/>
                    </a:lnTo>
                    <a:lnTo>
                      <a:pt x="58" y="80"/>
                    </a:lnTo>
                    <a:lnTo>
                      <a:pt x="68" y="71"/>
                    </a:lnTo>
                    <a:lnTo>
                      <a:pt x="80" y="62"/>
                    </a:lnTo>
                    <a:lnTo>
                      <a:pt x="89" y="56"/>
                    </a:lnTo>
                    <a:lnTo>
                      <a:pt x="92" y="50"/>
                    </a:lnTo>
                    <a:lnTo>
                      <a:pt x="93" y="41"/>
                    </a:lnTo>
                    <a:lnTo>
                      <a:pt x="95" y="32"/>
                    </a:lnTo>
                    <a:lnTo>
                      <a:pt x="95" y="24"/>
                    </a:lnTo>
                    <a:lnTo>
                      <a:pt x="92" y="18"/>
                    </a:lnTo>
                    <a:lnTo>
                      <a:pt x="84" y="12"/>
                    </a:lnTo>
                    <a:lnTo>
                      <a:pt x="77" y="4"/>
                    </a:lnTo>
                    <a:lnTo>
                      <a:pt x="69" y="0"/>
                    </a:lnTo>
                    <a:lnTo>
                      <a:pt x="69" y="3"/>
                    </a:lnTo>
                    <a:lnTo>
                      <a:pt x="68" y="7"/>
                    </a:lnTo>
                    <a:lnTo>
                      <a:pt x="65" y="10"/>
                    </a:lnTo>
                    <a:lnTo>
                      <a:pt x="61" y="12"/>
                    </a:lnTo>
                    <a:lnTo>
                      <a:pt x="53" y="12"/>
                    </a:lnTo>
                    <a:lnTo>
                      <a:pt x="46" y="13"/>
                    </a:lnTo>
                    <a:lnTo>
                      <a:pt x="37" y="15"/>
                    </a:lnTo>
                    <a:lnTo>
                      <a:pt x="31" y="19"/>
                    </a:lnTo>
                    <a:lnTo>
                      <a:pt x="24" y="25"/>
                    </a:lnTo>
                    <a:lnTo>
                      <a:pt x="16" y="31"/>
                    </a:lnTo>
                    <a:lnTo>
                      <a:pt x="7" y="34"/>
                    </a:lnTo>
                    <a:lnTo>
                      <a:pt x="0" y="35"/>
                    </a:lnTo>
                    <a:lnTo>
                      <a:pt x="10" y="43"/>
                    </a:lnTo>
                    <a:lnTo>
                      <a:pt x="18" y="55"/>
                    </a:lnTo>
                    <a:lnTo>
                      <a:pt x="21" y="70"/>
                    </a:lnTo>
                    <a:lnTo>
                      <a:pt x="19" y="92"/>
                    </a:lnTo>
                    <a:close/>
                  </a:path>
                </a:pathLst>
              </a:custGeom>
              <a:solidFill>
                <a:srgbClr val="3F00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2" name="Freeform 330">
                <a:extLst>
                  <a:ext uri="{FF2B5EF4-FFF2-40B4-BE49-F238E27FC236}">
                    <a16:creationId xmlns:a16="http://schemas.microsoft.com/office/drawing/2014/main" id="{B9B822C6-8BC3-114A-8CF9-434DB964B5FD}"/>
                  </a:ext>
                </a:extLst>
              </p:cNvPr>
              <p:cNvSpPr>
                <a:spLocks/>
              </p:cNvSpPr>
              <p:nvPr/>
            </p:nvSpPr>
            <p:spPr bwMode="auto">
              <a:xfrm>
                <a:off x="566" y="1312"/>
                <a:ext cx="28" cy="73"/>
              </a:xfrm>
              <a:custGeom>
                <a:avLst/>
                <a:gdLst/>
                <a:ahLst/>
                <a:cxnLst>
                  <a:cxn ang="0">
                    <a:pos x="0" y="0"/>
                  </a:cxn>
                  <a:cxn ang="0">
                    <a:pos x="5" y="5"/>
                  </a:cxn>
                  <a:cxn ang="0">
                    <a:pos x="9" y="8"/>
                  </a:cxn>
                  <a:cxn ang="0">
                    <a:pos x="14" y="12"/>
                  </a:cxn>
                  <a:cxn ang="0">
                    <a:pos x="18" y="15"/>
                  </a:cxn>
                  <a:cxn ang="0">
                    <a:pos x="17" y="15"/>
                  </a:cxn>
                  <a:cxn ang="0">
                    <a:pos x="30" y="45"/>
                  </a:cxn>
                  <a:cxn ang="0">
                    <a:pos x="42" y="77"/>
                  </a:cxn>
                  <a:cxn ang="0">
                    <a:pos x="51" y="108"/>
                  </a:cxn>
                  <a:cxn ang="0">
                    <a:pos x="54" y="140"/>
                  </a:cxn>
                  <a:cxn ang="0">
                    <a:pos x="57" y="163"/>
                  </a:cxn>
                  <a:cxn ang="0">
                    <a:pos x="63" y="181"/>
                  </a:cxn>
                  <a:cxn ang="0">
                    <a:pos x="71" y="196"/>
                  </a:cxn>
                  <a:cxn ang="0">
                    <a:pos x="82" y="218"/>
                  </a:cxn>
                  <a:cxn ang="0">
                    <a:pos x="77" y="211"/>
                  </a:cxn>
                  <a:cxn ang="0">
                    <a:pos x="65" y="194"/>
                  </a:cxn>
                  <a:cxn ang="0">
                    <a:pos x="55" y="174"/>
                  </a:cxn>
                  <a:cxn ang="0">
                    <a:pos x="52" y="159"/>
                  </a:cxn>
                  <a:cxn ang="0">
                    <a:pos x="52" y="146"/>
                  </a:cxn>
                  <a:cxn ang="0">
                    <a:pos x="48" y="129"/>
                  </a:cxn>
                  <a:cxn ang="0">
                    <a:pos x="43" y="108"/>
                  </a:cxn>
                  <a:cxn ang="0">
                    <a:pos x="36" y="85"/>
                  </a:cxn>
                  <a:cxn ang="0">
                    <a:pos x="27" y="61"/>
                  </a:cxn>
                  <a:cxn ang="0">
                    <a:pos x="18" y="39"/>
                  </a:cxn>
                  <a:cxn ang="0">
                    <a:pos x="9" y="18"/>
                  </a:cxn>
                  <a:cxn ang="0">
                    <a:pos x="0" y="0"/>
                  </a:cxn>
                </a:cxnLst>
                <a:rect l="0" t="0" r="r" b="b"/>
                <a:pathLst>
                  <a:path w="82" h="218">
                    <a:moveTo>
                      <a:pt x="0" y="0"/>
                    </a:moveTo>
                    <a:lnTo>
                      <a:pt x="5" y="5"/>
                    </a:lnTo>
                    <a:lnTo>
                      <a:pt x="9" y="8"/>
                    </a:lnTo>
                    <a:lnTo>
                      <a:pt x="14" y="12"/>
                    </a:lnTo>
                    <a:lnTo>
                      <a:pt x="18" y="15"/>
                    </a:lnTo>
                    <a:lnTo>
                      <a:pt x="17" y="15"/>
                    </a:lnTo>
                    <a:lnTo>
                      <a:pt x="30" y="45"/>
                    </a:lnTo>
                    <a:lnTo>
                      <a:pt x="42" y="77"/>
                    </a:lnTo>
                    <a:lnTo>
                      <a:pt x="51" y="108"/>
                    </a:lnTo>
                    <a:lnTo>
                      <a:pt x="54" y="140"/>
                    </a:lnTo>
                    <a:lnTo>
                      <a:pt x="57" y="163"/>
                    </a:lnTo>
                    <a:lnTo>
                      <a:pt x="63" y="181"/>
                    </a:lnTo>
                    <a:lnTo>
                      <a:pt x="71" y="196"/>
                    </a:lnTo>
                    <a:lnTo>
                      <a:pt x="82" y="218"/>
                    </a:lnTo>
                    <a:lnTo>
                      <a:pt x="77" y="211"/>
                    </a:lnTo>
                    <a:lnTo>
                      <a:pt x="65" y="194"/>
                    </a:lnTo>
                    <a:lnTo>
                      <a:pt x="55" y="174"/>
                    </a:lnTo>
                    <a:lnTo>
                      <a:pt x="52" y="159"/>
                    </a:lnTo>
                    <a:lnTo>
                      <a:pt x="52" y="146"/>
                    </a:lnTo>
                    <a:lnTo>
                      <a:pt x="48" y="129"/>
                    </a:lnTo>
                    <a:lnTo>
                      <a:pt x="43" y="108"/>
                    </a:lnTo>
                    <a:lnTo>
                      <a:pt x="36" y="85"/>
                    </a:lnTo>
                    <a:lnTo>
                      <a:pt x="27" y="61"/>
                    </a:lnTo>
                    <a:lnTo>
                      <a:pt x="18" y="39"/>
                    </a:lnTo>
                    <a:lnTo>
                      <a:pt x="9" y="18"/>
                    </a:lnTo>
                    <a:lnTo>
                      <a:pt x="0" y="0"/>
                    </a:lnTo>
                    <a:close/>
                  </a:path>
                </a:pathLst>
              </a:custGeom>
              <a:solidFill>
                <a:srgbClr val="3F00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498">
              <a:extLst>
                <a:ext uri="{FF2B5EF4-FFF2-40B4-BE49-F238E27FC236}">
                  <a16:creationId xmlns:a16="http://schemas.microsoft.com/office/drawing/2014/main" id="{36F2B2DA-A17E-E649-AA09-A512D9BC924E}"/>
                </a:ext>
              </a:extLst>
            </p:cNvPr>
            <p:cNvGrpSpPr>
              <a:grpSpLocks/>
            </p:cNvGrpSpPr>
            <p:nvPr/>
          </p:nvGrpSpPr>
          <p:grpSpPr bwMode="auto">
            <a:xfrm>
              <a:off x="7020236" y="3925726"/>
              <a:ext cx="1454150" cy="1444625"/>
              <a:chOff x="4445" y="2541"/>
              <a:chExt cx="916" cy="910"/>
            </a:xfrm>
          </p:grpSpPr>
          <p:grpSp>
            <p:nvGrpSpPr>
              <p:cNvPr id="504" name="Group 343">
                <a:extLst>
                  <a:ext uri="{FF2B5EF4-FFF2-40B4-BE49-F238E27FC236}">
                    <a16:creationId xmlns:a16="http://schemas.microsoft.com/office/drawing/2014/main" id="{BDFBE7A5-996D-0744-8E74-45224419515E}"/>
                  </a:ext>
                </a:extLst>
              </p:cNvPr>
              <p:cNvGrpSpPr>
                <a:grpSpLocks/>
              </p:cNvGrpSpPr>
              <p:nvPr/>
            </p:nvGrpSpPr>
            <p:grpSpPr bwMode="auto">
              <a:xfrm>
                <a:off x="4696" y="3068"/>
                <a:ext cx="618" cy="370"/>
                <a:chOff x="4696" y="3068"/>
                <a:chExt cx="618" cy="370"/>
              </a:xfrm>
            </p:grpSpPr>
            <p:grpSp>
              <p:nvGrpSpPr>
                <p:cNvPr id="659" name="Group 341">
                  <a:extLst>
                    <a:ext uri="{FF2B5EF4-FFF2-40B4-BE49-F238E27FC236}">
                      <a16:creationId xmlns:a16="http://schemas.microsoft.com/office/drawing/2014/main" id="{E73C9162-FB9A-D942-B5CC-FCCD23D4BDBE}"/>
                    </a:ext>
                  </a:extLst>
                </p:cNvPr>
                <p:cNvGrpSpPr>
                  <a:grpSpLocks/>
                </p:cNvGrpSpPr>
                <p:nvPr/>
              </p:nvGrpSpPr>
              <p:grpSpPr bwMode="auto">
                <a:xfrm>
                  <a:off x="4696" y="3068"/>
                  <a:ext cx="618" cy="370"/>
                  <a:chOff x="4696" y="3068"/>
                  <a:chExt cx="618" cy="370"/>
                </a:xfrm>
              </p:grpSpPr>
              <p:grpSp>
                <p:nvGrpSpPr>
                  <p:cNvPr id="661" name="Group 337">
                    <a:extLst>
                      <a:ext uri="{FF2B5EF4-FFF2-40B4-BE49-F238E27FC236}">
                        <a16:creationId xmlns:a16="http://schemas.microsoft.com/office/drawing/2014/main" id="{EB9F0A05-F3DD-CA40-B3B1-E85AA8B16474}"/>
                      </a:ext>
                    </a:extLst>
                  </p:cNvPr>
                  <p:cNvGrpSpPr>
                    <a:grpSpLocks/>
                  </p:cNvGrpSpPr>
                  <p:nvPr/>
                </p:nvGrpSpPr>
                <p:grpSpPr bwMode="auto">
                  <a:xfrm>
                    <a:off x="4699" y="3068"/>
                    <a:ext cx="611" cy="370"/>
                    <a:chOff x="4699" y="3068"/>
                    <a:chExt cx="611" cy="370"/>
                  </a:xfrm>
                </p:grpSpPr>
                <p:sp>
                  <p:nvSpPr>
                    <p:cNvPr id="665" name="Rectangle 332">
                      <a:extLst>
                        <a:ext uri="{FF2B5EF4-FFF2-40B4-BE49-F238E27FC236}">
                          <a16:creationId xmlns:a16="http://schemas.microsoft.com/office/drawing/2014/main" id="{6ACBD57C-909A-9D40-8644-535403DA3F1C}"/>
                        </a:ext>
                      </a:extLst>
                    </p:cNvPr>
                    <p:cNvSpPr>
                      <a:spLocks noChangeArrowheads="1"/>
                    </p:cNvSpPr>
                    <p:nvPr/>
                  </p:nvSpPr>
                  <p:spPr bwMode="auto">
                    <a:xfrm>
                      <a:off x="4699" y="3068"/>
                      <a:ext cx="611" cy="370"/>
                    </a:xfrm>
                    <a:prstGeom prst="rect">
                      <a:avLst/>
                    </a:prstGeom>
                    <a:solidFill>
                      <a:srgbClr val="FF9F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6" name="Rectangle 333">
                      <a:extLst>
                        <a:ext uri="{FF2B5EF4-FFF2-40B4-BE49-F238E27FC236}">
                          <a16:creationId xmlns:a16="http://schemas.microsoft.com/office/drawing/2014/main" id="{137EEBCE-169A-0949-BCB1-5366A6A1E86B}"/>
                        </a:ext>
                      </a:extLst>
                    </p:cNvPr>
                    <p:cNvSpPr>
                      <a:spLocks noChangeArrowheads="1"/>
                    </p:cNvSpPr>
                    <p:nvPr/>
                  </p:nvSpPr>
                  <p:spPr bwMode="auto">
                    <a:xfrm>
                      <a:off x="4701" y="3134"/>
                      <a:ext cx="60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334">
                      <a:extLst>
                        <a:ext uri="{FF2B5EF4-FFF2-40B4-BE49-F238E27FC236}">
                          <a16:creationId xmlns:a16="http://schemas.microsoft.com/office/drawing/2014/main" id="{DBD0C2D2-1E12-0840-A05C-69D9DDE5B13C}"/>
                        </a:ext>
                      </a:extLst>
                    </p:cNvPr>
                    <p:cNvSpPr>
                      <a:spLocks noChangeArrowheads="1"/>
                    </p:cNvSpPr>
                    <p:nvPr/>
                  </p:nvSpPr>
                  <p:spPr bwMode="auto">
                    <a:xfrm>
                      <a:off x="4701" y="3112"/>
                      <a:ext cx="60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Rectangle 335">
                      <a:extLst>
                        <a:ext uri="{FF2B5EF4-FFF2-40B4-BE49-F238E27FC236}">
                          <a16:creationId xmlns:a16="http://schemas.microsoft.com/office/drawing/2014/main" id="{92D1FF76-F7AF-0A42-87D7-A71448D3E855}"/>
                        </a:ext>
                      </a:extLst>
                    </p:cNvPr>
                    <p:cNvSpPr>
                      <a:spLocks noChangeArrowheads="1"/>
                    </p:cNvSpPr>
                    <p:nvPr/>
                  </p:nvSpPr>
                  <p:spPr bwMode="auto">
                    <a:xfrm>
                      <a:off x="4701" y="3118"/>
                      <a:ext cx="607" cy="4"/>
                    </a:xfrm>
                    <a:prstGeom prst="rect">
                      <a:avLst/>
                    </a:prstGeom>
                    <a:solidFill>
                      <a:srgbClr val="3F5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9" name="Rectangle 336">
                      <a:extLst>
                        <a:ext uri="{FF2B5EF4-FFF2-40B4-BE49-F238E27FC236}">
                          <a16:creationId xmlns:a16="http://schemas.microsoft.com/office/drawing/2014/main" id="{CDE74B14-7E07-6F46-B857-16EF783BBF6E}"/>
                        </a:ext>
                      </a:extLst>
                    </p:cNvPr>
                    <p:cNvSpPr>
                      <a:spLocks noChangeArrowheads="1"/>
                    </p:cNvSpPr>
                    <p:nvPr/>
                  </p:nvSpPr>
                  <p:spPr bwMode="auto">
                    <a:xfrm>
                      <a:off x="4701" y="3139"/>
                      <a:ext cx="607" cy="5"/>
                    </a:xfrm>
                    <a:prstGeom prst="rect">
                      <a:avLst/>
                    </a:prstGeom>
                    <a:solidFill>
                      <a:srgbClr val="3F5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662" name="Rectangle 338">
                    <a:extLst>
                      <a:ext uri="{FF2B5EF4-FFF2-40B4-BE49-F238E27FC236}">
                        <a16:creationId xmlns:a16="http://schemas.microsoft.com/office/drawing/2014/main" id="{41D5CC8F-1768-114F-A281-D8F3A5B82E19}"/>
                      </a:ext>
                    </a:extLst>
                  </p:cNvPr>
                  <p:cNvSpPr>
                    <a:spLocks noChangeArrowheads="1"/>
                  </p:cNvSpPr>
                  <p:nvPr/>
                </p:nvSpPr>
                <p:spPr bwMode="auto">
                  <a:xfrm>
                    <a:off x="4696" y="3377"/>
                    <a:ext cx="617" cy="9"/>
                  </a:xfrm>
                  <a:prstGeom prst="rect">
                    <a:avLst/>
                  </a:prstGeom>
                  <a:solidFill>
                    <a:srgbClr val="3F5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3" name="Rectangle 339">
                    <a:extLst>
                      <a:ext uri="{FF2B5EF4-FFF2-40B4-BE49-F238E27FC236}">
                        <a16:creationId xmlns:a16="http://schemas.microsoft.com/office/drawing/2014/main" id="{F0255ED9-EA97-054B-B7DF-0B324909B360}"/>
                      </a:ext>
                    </a:extLst>
                  </p:cNvPr>
                  <p:cNvSpPr>
                    <a:spLocks noChangeArrowheads="1"/>
                  </p:cNvSpPr>
                  <p:nvPr/>
                </p:nvSpPr>
                <p:spPr bwMode="auto">
                  <a:xfrm>
                    <a:off x="4696" y="3366"/>
                    <a:ext cx="618" cy="10"/>
                  </a:xfrm>
                  <a:prstGeom prst="rect">
                    <a:avLst/>
                  </a:prstGeom>
                  <a:solidFill>
                    <a:srgbClr val="3F5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4" name="Rectangle 340">
                    <a:extLst>
                      <a:ext uri="{FF2B5EF4-FFF2-40B4-BE49-F238E27FC236}">
                        <a16:creationId xmlns:a16="http://schemas.microsoft.com/office/drawing/2014/main" id="{58A7615C-2869-B34E-A462-2AD2A9AF6CDD}"/>
                      </a:ext>
                    </a:extLst>
                  </p:cNvPr>
                  <p:cNvSpPr>
                    <a:spLocks noChangeArrowheads="1"/>
                  </p:cNvSpPr>
                  <p:nvPr/>
                </p:nvSpPr>
                <p:spPr bwMode="auto">
                  <a:xfrm>
                    <a:off x="4696" y="3389"/>
                    <a:ext cx="618" cy="7"/>
                  </a:xfrm>
                  <a:prstGeom prst="rect">
                    <a:avLst/>
                  </a:prstGeom>
                  <a:solidFill>
                    <a:srgbClr val="3F5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660" name="Rectangle 342">
                  <a:extLst>
                    <a:ext uri="{FF2B5EF4-FFF2-40B4-BE49-F238E27FC236}">
                      <a16:creationId xmlns:a16="http://schemas.microsoft.com/office/drawing/2014/main" id="{8F06B817-0F77-774C-9CB7-C8AFB1A1E0ED}"/>
                    </a:ext>
                  </a:extLst>
                </p:cNvPr>
                <p:cNvSpPr>
                  <a:spLocks noChangeArrowheads="1"/>
                </p:cNvSpPr>
                <p:nvPr/>
              </p:nvSpPr>
              <p:spPr bwMode="auto">
                <a:xfrm>
                  <a:off x="4699" y="3401"/>
                  <a:ext cx="609" cy="3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5" name="Group 352">
                <a:extLst>
                  <a:ext uri="{FF2B5EF4-FFF2-40B4-BE49-F238E27FC236}">
                    <a16:creationId xmlns:a16="http://schemas.microsoft.com/office/drawing/2014/main" id="{0C477653-4E1C-A64F-926E-EBBDC9997C45}"/>
                  </a:ext>
                </a:extLst>
              </p:cNvPr>
              <p:cNvGrpSpPr>
                <a:grpSpLocks/>
              </p:cNvGrpSpPr>
              <p:nvPr/>
            </p:nvGrpSpPr>
            <p:grpSpPr bwMode="auto">
              <a:xfrm>
                <a:off x="4652" y="2571"/>
                <a:ext cx="709" cy="428"/>
                <a:chOff x="4652" y="2571"/>
                <a:chExt cx="709" cy="428"/>
              </a:xfrm>
            </p:grpSpPr>
            <p:sp>
              <p:nvSpPr>
                <p:cNvPr id="651" name="Freeform 344">
                  <a:extLst>
                    <a:ext uri="{FF2B5EF4-FFF2-40B4-BE49-F238E27FC236}">
                      <a16:creationId xmlns:a16="http://schemas.microsoft.com/office/drawing/2014/main" id="{5071D8E1-0D52-174B-8372-DBEBE1C0DB17}"/>
                    </a:ext>
                  </a:extLst>
                </p:cNvPr>
                <p:cNvSpPr>
                  <a:spLocks/>
                </p:cNvSpPr>
                <p:nvPr/>
              </p:nvSpPr>
              <p:spPr bwMode="auto">
                <a:xfrm>
                  <a:off x="4653" y="2571"/>
                  <a:ext cx="705" cy="136"/>
                </a:xfrm>
                <a:custGeom>
                  <a:avLst/>
                  <a:gdLst/>
                  <a:ahLst/>
                  <a:cxnLst>
                    <a:cxn ang="0">
                      <a:pos x="0" y="271"/>
                    </a:cxn>
                    <a:cxn ang="0">
                      <a:pos x="1410" y="271"/>
                    </a:cxn>
                    <a:cxn ang="0">
                      <a:pos x="1316" y="0"/>
                    </a:cxn>
                    <a:cxn ang="0">
                      <a:pos x="92" y="0"/>
                    </a:cxn>
                    <a:cxn ang="0">
                      <a:pos x="0" y="271"/>
                    </a:cxn>
                  </a:cxnLst>
                  <a:rect l="0" t="0" r="r" b="b"/>
                  <a:pathLst>
                    <a:path w="1410" h="271">
                      <a:moveTo>
                        <a:pt x="0" y="271"/>
                      </a:moveTo>
                      <a:lnTo>
                        <a:pt x="1410" y="271"/>
                      </a:lnTo>
                      <a:lnTo>
                        <a:pt x="1316" y="0"/>
                      </a:lnTo>
                      <a:lnTo>
                        <a:pt x="92" y="0"/>
                      </a:lnTo>
                      <a:lnTo>
                        <a:pt x="0" y="271"/>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52" name="Group 347">
                  <a:extLst>
                    <a:ext uri="{FF2B5EF4-FFF2-40B4-BE49-F238E27FC236}">
                      <a16:creationId xmlns:a16="http://schemas.microsoft.com/office/drawing/2014/main" id="{32E4CECF-2B49-704F-AB58-0C25AF9B531E}"/>
                    </a:ext>
                  </a:extLst>
                </p:cNvPr>
                <p:cNvGrpSpPr>
                  <a:grpSpLocks/>
                </p:cNvGrpSpPr>
                <p:nvPr/>
              </p:nvGrpSpPr>
              <p:grpSpPr bwMode="auto">
                <a:xfrm>
                  <a:off x="4652" y="2713"/>
                  <a:ext cx="702" cy="67"/>
                  <a:chOff x="4652" y="2713"/>
                  <a:chExt cx="702" cy="67"/>
                </a:xfrm>
              </p:grpSpPr>
              <p:sp>
                <p:nvSpPr>
                  <p:cNvPr id="657" name="Freeform 345">
                    <a:extLst>
                      <a:ext uri="{FF2B5EF4-FFF2-40B4-BE49-F238E27FC236}">
                        <a16:creationId xmlns:a16="http://schemas.microsoft.com/office/drawing/2014/main" id="{987EFFEA-B52E-A247-9E38-8AD9337C607A}"/>
                      </a:ext>
                    </a:extLst>
                  </p:cNvPr>
                  <p:cNvSpPr>
                    <a:spLocks/>
                  </p:cNvSpPr>
                  <p:nvPr/>
                </p:nvSpPr>
                <p:spPr bwMode="auto">
                  <a:xfrm>
                    <a:off x="4652" y="2713"/>
                    <a:ext cx="343" cy="67"/>
                  </a:xfrm>
                  <a:custGeom>
                    <a:avLst/>
                    <a:gdLst/>
                    <a:ahLst/>
                    <a:cxnLst>
                      <a:cxn ang="0">
                        <a:pos x="686" y="134"/>
                      </a:cxn>
                      <a:cxn ang="0">
                        <a:pos x="86" y="134"/>
                      </a:cxn>
                      <a:cxn ang="0">
                        <a:pos x="43" y="98"/>
                      </a:cxn>
                      <a:cxn ang="0">
                        <a:pos x="43" y="43"/>
                      </a:cxn>
                      <a:cxn ang="0">
                        <a:pos x="0" y="0"/>
                      </a:cxn>
                      <a:cxn ang="0">
                        <a:pos x="686" y="0"/>
                      </a:cxn>
                      <a:cxn ang="0">
                        <a:pos x="686" y="134"/>
                      </a:cxn>
                    </a:cxnLst>
                    <a:rect l="0" t="0" r="r" b="b"/>
                    <a:pathLst>
                      <a:path w="686" h="134">
                        <a:moveTo>
                          <a:pt x="686" y="134"/>
                        </a:moveTo>
                        <a:lnTo>
                          <a:pt x="86" y="134"/>
                        </a:lnTo>
                        <a:lnTo>
                          <a:pt x="43" y="98"/>
                        </a:lnTo>
                        <a:lnTo>
                          <a:pt x="43" y="43"/>
                        </a:lnTo>
                        <a:lnTo>
                          <a:pt x="0" y="0"/>
                        </a:lnTo>
                        <a:lnTo>
                          <a:pt x="686" y="0"/>
                        </a:lnTo>
                        <a:lnTo>
                          <a:pt x="686"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346">
                    <a:extLst>
                      <a:ext uri="{FF2B5EF4-FFF2-40B4-BE49-F238E27FC236}">
                        <a16:creationId xmlns:a16="http://schemas.microsoft.com/office/drawing/2014/main" id="{F70986E2-4B68-E84C-A31D-BB9658759D7E}"/>
                      </a:ext>
                    </a:extLst>
                  </p:cNvPr>
                  <p:cNvSpPr>
                    <a:spLocks/>
                  </p:cNvSpPr>
                  <p:nvPr/>
                </p:nvSpPr>
                <p:spPr bwMode="auto">
                  <a:xfrm>
                    <a:off x="4984" y="2713"/>
                    <a:ext cx="370" cy="67"/>
                  </a:xfrm>
                  <a:custGeom>
                    <a:avLst/>
                    <a:gdLst/>
                    <a:ahLst/>
                    <a:cxnLst>
                      <a:cxn ang="0">
                        <a:pos x="0" y="134"/>
                      </a:cxn>
                      <a:cxn ang="0">
                        <a:pos x="648" y="134"/>
                      </a:cxn>
                      <a:cxn ang="0">
                        <a:pos x="693" y="98"/>
                      </a:cxn>
                      <a:cxn ang="0">
                        <a:pos x="693" y="43"/>
                      </a:cxn>
                      <a:cxn ang="0">
                        <a:pos x="741" y="0"/>
                      </a:cxn>
                      <a:cxn ang="0">
                        <a:pos x="0" y="0"/>
                      </a:cxn>
                      <a:cxn ang="0">
                        <a:pos x="0" y="134"/>
                      </a:cxn>
                    </a:cxnLst>
                    <a:rect l="0" t="0" r="r" b="b"/>
                    <a:pathLst>
                      <a:path w="741" h="134">
                        <a:moveTo>
                          <a:pt x="0" y="134"/>
                        </a:moveTo>
                        <a:lnTo>
                          <a:pt x="648" y="134"/>
                        </a:lnTo>
                        <a:lnTo>
                          <a:pt x="693" y="98"/>
                        </a:lnTo>
                        <a:lnTo>
                          <a:pt x="693" y="43"/>
                        </a:lnTo>
                        <a:lnTo>
                          <a:pt x="741" y="0"/>
                        </a:lnTo>
                        <a:lnTo>
                          <a:pt x="0" y="0"/>
                        </a:lnTo>
                        <a:lnTo>
                          <a:pt x="0"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53" name="Rectangle 348">
                  <a:extLst>
                    <a:ext uri="{FF2B5EF4-FFF2-40B4-BE49-F238E27FC236}">
                      <a16:creationId xmlns:a16="http://schemas.microsoft.com/office/drawing/2014/main" id="{B0A253FB-8D2F-E945-A59B-5B6BB4B9A0A3}"/>
                    </a:ext>
                  </a:extLst>
                </p:cNvPr>
                <p:cNvSpPr>
                  <a:spLocks noChangeArrowheads="1"/>
                </p:cNvSpPr>
                <p:nvPr/>
              </p:nvSpPr>
              <p:spPr bwMode="auto">
                <a:xfrm>
                  <a:off x="4673" y="2751"/>
                  <a:ext cx="657" cy="1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4" name="Rectangle 349">
                  <a:extLst>
                    <a:ext uri="{FF2B5EF4-FFF2-40B4-BE49-F238E27FC236}">
                      <a16:creationId xmlns:a16="http://schemas.microsoft.com/office/drawing/2014/main" id="{56F4FD84-0069-7B4E-AD5C-9D51859BC05C}"/>
                    </a:ext>
                  </a:extLst>
                </p:cNvPr>
                <p:cNvSpPr>
                  <a:spLocks noChangeArrowheads="1"/>
                </p:cNvSpPr>
                <p:nvPr/>
              </p:nvSpPr>
              <p:spPr bwMode="auto">
                <a:xfrm>
                  <a:off x="4673" y="2734"/>
                  <a:ext cx="657" cy="7"/>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5" name="Rectangle 350">
                  <a:extLst>
                    <a:ext uri="{FF2B5EF4-FFF2-40B4-BE49-F238E27FC236}">
                      <a16:creationId xmlns:a16="http://schemas.microsoft.com/office/drawing/2014/main" id="{E53C1AF0-BCCE-1B45-9460-82C0EC971537}"/>
                    </a:ext>
                  </a:extLst>
                </p:cNvPr>
                <p:cNvSpPr>
                  <a:spLocks noChangeArrowheads="1"/>
                </p:cNvSpPr>
                <p:nvPr/>
              </p:nvSpPr>
              <p:spPr bwMode="auto">
                <a:xfrm>
                  <a:off x="4652" y="2707"/>
                  <a:ext cx="709" cy="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6" name="Rectangle 351">
                  <a:extLst>
                    <a:ext uri="{FF2B5EF4-FFF2-40B4-BE49-F238E27FC236}">
                      <a16:creationId xmlns:a16="http://schemas.microsoft.com/office/drawing/2014/main" id="{540DABF9-FB26-2649-8E69-2A3B4DFE1563}"/>
                    </a:ext>
                  </a:extLst>
                </p:cNvPr>
                <p:cNvSpPr>
                  <a:spLocks noChangeArrowheads="1"/>
                </p:cNvSpPr>
                <p:nvPr/>
              </p:nvSpPr>
              <p:spPr bwMode="auto">
                <a:xfrm>
                  <a:off x="4697" y="2777"/>
                  <a:ext cx="615" cy="222"/>
                </a:xfrm>
                <a:prstGeom prst="rect">
                  <a:avLst/>
                </a:prstGeom>
                <a:solidFill>
                  <a:srgbClr val="FF9F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6" name="Group 365">
                <a:extLst>
                  <a:ext uri="{FF2B5EF4-FFF2-40B4-BE49-F238E27FC236}">
                    <a16:creationId xmlns:a16="http://schemas.microsoft.com/office/drawing/2014/main" id="{BE88BC51-9F5B-FC40-80E8-E5917D14669C}"/>
                  </a:ext>
                </a:extLst>
              </p:cNvPr>
              <p:cNvGrpSpPr>
                <a:grpSpLocks/>
              </p:cNvGrpSpPr>
              <p:nvPr/>
            </p:nvGrpSpPr>
            <p:grpSpPr bwMode="auto">
              <a:xfrm>
                <a:off x="4709" y="3148"/>
                <a:ext cx="591" cy="217"/>
                <a:chOff x="4709" y="3148"/>
                <a:chExt cx="591" cy="217"/>
              </a:xfrm>
            </p:grpSpPr>
            <p:grpSp>
              <p:nvGrpSpPr>
                <p:cNvPr id="639" name="Group 363">
                  <a:extLst>
                    <a:ext uri="{FF2B5EF4-FFF2-40B4-BE49-F238E27FC236}">
                      <a16:creationId xmlns:a16="http://schemas.microsoft.com/office/drawing/2014/main" id="{C4CDEFCC-B8C5-964C-B504-94090936DDEC}"/>
                    </a:ext>
                  </a:extLst>
                </p:cNvPr>
                <p:cNvGrpSpPr>
                  <a:grpSpLocks/>
                </p:cNvGrpSpPr>
                <p:nvPr/>
              </p:nvGrpSpPr>
              <p:grpSpPr bwMode="auto">
                <a:xfrm>
                  <a:off x="4709" y="3194"/>
                  <a:ext cx="591" cy="131"/>
                  <a:chOff x="4709" y="3194"/>
                  <a:chExt cx="591" cy="131"/>
                </a:xfrm>
              </p:grpSpPr>
              <p:grpSp>
                <p:nvGrpSpPr>
                  <p:cNvPr id="641" name="Group 357">
                    <a:extLst>
                      <a:ext uri="{FF2B5EF4-FFF2-40B4-BE49-F238E27FC236}">
                        <a16:creationId xmlns:a16="http://schemas.microsoft.com/office/drawing/2014/main" id="{07CA3ABB-EA15-2A49-A944-16A9CFBC66AA}"/>
                      </a:ext>
                    </a:extLst>
                  </p:cNvPr>
                  <p:cNvGrpSpPr>
                    <a:grpSpLocks/>
                  </p:cNvGrpSpPr>
                  <p:nvPr/>
                </p:nvGrpSpPr>
                <p:grpSpPr bwMode="auto">
                  <a:xfrm>
                    <a:off x="5036" y="3194"/>
                    <a:ext cx="264" cy="131"/>
                    <a:chOff x="5036" y="3194"/>
                    <a:chExt cx="264" cy="131"/>
                  </a:xfrm>
                </p:grpSpPr>
                <p:sp>
                  <p:nvSpPr>
                    <p:cNvPr id="647" name="Rectangle 353">
                      <a:extLst>
                        <a:ext uri="{FF2B5EF4-FFF2-40B4-BE49-F238E27FC236}">
                          <a16:creationId xmlns:a16="http://schemas.microsoft.com/office/drawing/2014/main" id="{4B736918-EE0B-A847-94A8-7759C31AC368}"/>
                        </a:ext>
                      </a:extLst>
                    </p:cNvPr>
                    <p:cNvSpPr>
                      <a:spLocks noChangeArrowheads="1"/>
                    </p:cNvSpPr>
                    <p:nvPr/>
                  </p:nvSpPr>
                  <p:spPr bwMode="auto">
                    <a:xfrm>
                      <a:off x="5282" y="3275"/>
                      <a:ext cx="18" cy="50"/>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8" name="Rectangle 354">
                      <a:extLst>
                        <a:ext uri="{FF2B5EF4-FFF2-40B4-BE49-F238E27FC236}">
                          <a16:creationId xmlns:a16="http://schemas.microsoft.com/office/drawing/2014/main" id="{1A758210-651A-2046-AF76-39D4231ED277}"/>
                        </a:ext>
                      </a:extLst>
                    </p:cNvPr>
                    <p:cNvSpPr>
                      <a:spLocks noChangeArrowheads="1"/>
                    </p:cNvSpPr>
                    <p:nvPr/>
                  </p:nvSpPr>
                  <p:spPr bwMode="auto">
                    <a:xfrm>
                      <a:off x="5282" y="3194"/>
                      <a:ext cx="18" cy="51"/>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9" name="Rectangle 355">
                      <a:extLst>
                        <a:ext uri="{FF2B5EF4-FFF2-40B4-BE49-F238E27FC236}">
                          <a16:creationId xmlns:a16="http://schemas.microsoft.com/office/drawing/2014/main" id="{9FC43A38-D171-3748-9046-CF23338DA8DD}"/>
                        </a:ext>
                      </a:extLst>
                    </p:cNvPr>
                    <p:cNvSpPr>
                      <a:spLocks noChangeArrowheads="1"/>
                    </p:cNvSpPr>
                    <p:nvPr/>
                  </p:nvSpPr>
                  <p:spPr bwMode="auto">
                    <a:xfrm>
                      <a:off x="5036" y="3275"/>
                      <a:ext cx="18" cy="50"/>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0" name="Rectangle 356">
                      <a:extLst>
                        <a:ext uri="{FF2B5EF4-FFF2-40B4-BE49-F238E27FC236}">
                          <a16:creationId xmlns:a16="http://schemas.microsoft.com/office/drawing/2014/main" id="{84FB226B-1B7D-5847-BEC4-1F0E513A4F77}"/>
                        </a:ext>
                      </a:extLst>
                    </p:cNvPr>
                    <p:cNvSpPr>
                      <a:spLocks noChangeArrowheads="1"/>
                    </p:cNvSpPr>
                    <p:nvPr/>
                  </p:nvSpPr>
                  <p:spPr bwMode="auto">
                    <a:xfrm>
                      <a:off x="5036" y="3194"/>
                      <a:ext cx="18" cy="51"/>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42" name="Group 362">
                    <a:extLst>
                      <a:ext uri="{FF2B5EF4-FFF2-40B4-BE49-F238E27FC236}">
                        <a16:creationId xmlns:a16="http://schemas.microsoft.com/office/drawing/2014/main" id="{EAC4C35C-9477-2745-ACA8-0E63C9EAC2D1}"/>
                      </a:ext>
                    </a:extLst>
                  </p:cNvPr>
                  <p:cNvGrpSpPr>
                    <a:grpSpLocks/>
                  </p:cNvGrpSpPr>
                  <p:nvPr/>
                </p:nvGrpSpPr>
                <p:grpSpPr bwMode="auto">
                  <a:xfrm>
                    <a:off x="4709" y="3194"/>
                    <a:ext cx="264" cy="131"/>
                    <a:chOff x="4709" y="3194"/>
                    <a:chExt cx="264" cy="131"/>
                  </a:xfrm>
                </p:grpSpPr>
                <p:sp>
                  <p:nvSpPr>
                    <p:cNvPr id="643" name="Rectangle 358">
                      <a:extLst>
                        <a:ext uri="{FF2B5EF4-FFF2-40B4-BE49-F238E27FC236}">
                          <a16:creationId xmlns:a16="http://schemas.microsoft.com/office/drawing/2014/main" id="{11C8381E-269C-2748-B9B9-4EE946976B83}"/>
                        </a:ext>
                      </a:extLst>
                    </p:cNvPr>
                    <p:cNvSpPr>
                      <a:spLocks noChangeArrowheads="1"/>
                    </p:cNvSpPr>
                    <p:nvPr/>
                  </p:nvSpPr>
                  <p:spPr bwMode="auto">
                    <a:xfrm>
                      <a:off x="4955" y="3275"/>
                      <a:ext cx="18" cy="50"/>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4" name="Rectangle 359">
                      <a:extLst>
                        <a:ext uri="{FF2B5EF4-FFF2-40B4-BE49-F238E27FC236}">
                          <a16:creationId xmlns:a16="http://schemas.microsoft.com/office/drawing/2014/main" id="{5034C770-69E9-514F-8C59-CAE559EE8044}"/>
                        </a:ext>
                      </a:extLst>
                    </p:cNvPr>
                    <p:cNvSpPr>
                      <a:spLocks noChangeArrowheads="1"/>
                    </p:cNvSpPr>
                    <p:nvPr/>
                  </p:nvSpPr>
                  <p:spPr bwMode="auto">
                    <a:xfrm>
                      <a:off x="4955" y="3194"/>
                      <a:ext cx="18" cy="51"/>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5" name="Rectangle 360">
                      <a:extLst>
                        <a:ext uri="{FF2B5EF4-FFF2-40B4-BE49-F238E27FC236}">
                          <a16:creationId xmlns:a16="http://schemas.microsoft.com/office/drawing/2014/main" id="{D208A8F7-E85A-2740-9775-1E3420A5263A}"/>
                        </a:ext>
                      </a:extLst>
                    </p:cNvPr>
                    <p:cNvSpPr>
                      <a:spLocks noChangeArrowheads="1"/>
                    </p:cNvSpPr>
                    <p:nvPr/>
                  </p:nvSpPr>
                  <p:spPr bwMode="auto">
                    <a:xfrm>
                      <a:off x="4709" y="3275"/>
                      <a:ext cx="17" cy="50"/>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6" name="Rectangle 361">
                      <a:extLst>
                        <a:ext uri="{FF2B5EF4-FFF2-40B4-BE49-F238E27FC236}">
                          <a16:creationId xmlns:a16="http://schemas.microsoft.com/office/drawing/2014/main" id="{307DE7D4-374F-FB43-897C-0B18DA6BE645}"/>
                        </a:ext>
                      </a:extLst>
                    </p:cNvPr>
                    <p:cNvSpPr>
                      <a:spLocks noChangeArrowheads="1"/>
                    </p:cNvSpPr>
                    <p:nvPr/>
                  </p:nvSpPr>
                  <p:spPr bwMode="auto">
                    <a:xfrm>
                      <a:off x="4709" y="3194"/>
                      <a:ext cx="17" cy="51"/>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640" name="Rectangle 364">
                  <a:extLst>
                    <a:ext uri="{FF2B5EF4-FFF2-40B4-BE49-F238E27FC236}">
                      <a16:creationId xmlns:a16="http://schemas.microsoft.com/office/drawing/2014/main" id="{38D3DE77-F15D-2649-9BA9-4414287D7D31}"/>
                    </a:ext>
                  </a:extLst>
                </p:cNvPr>
                <p:cNvSpPr>
                  <a:spLocks noChangeArrowheads="1"/>
                </p:cNvSpPr>
                <p:nvPr/>
              </p:nvSpPr>
              <p:spPr bwMode="auto">
                <a:xfrm>
                  <a:off x="4986" y="3148"/>
                  <a:ext cx="35" cy="217"/>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7" name="Group 371">
                <a:extLst>
                  <a:ext uri="{FF2B5EF4-FFF2-40B4-BE49-F238E27FC236}">
                    <a16:creationId xmlns:a16="http://schemas.microsoft.com/office/drawing/2014/main" id="{13BC370A-36A5-0B4D-B747-6EC8445EC97B}"/>
                  </a:ext>
                </a:extLst>
              </p:cNvPr>
              <p:cNvGrpSpPr>
                <a:grpSpLocks/>
              </p:cNvGrpSpPr>
              <p:nvPr/>
            </p:nvGrpSpPr>
            <p:grpSpPr bwMode="auto">
              <a:xfrm>
                <a:off x="4693" y="2997"/>
                <a:ext cx="621" cy="103"/>
                <a:chOff x="4693" y="2997"/>
                <a:chExt cx="621" cy="103"/>
              </a:xfrm>
            </p:grpSpPr>
            <p:sp>
              <p:nvSpPr>
                <p:cNvPr id="634" name="Rectangle 366">
                  <a:extLst>
                    <a:ext uri="{FF2B5EF4-FFF2-40B4-BE49-F238E27FC236}">
                      <a16:creationId xmlns:a16="http://schemas.microsoft.com/office/drawing/2014/main" id="{1A48A55B-0195-C348-9544-11C62648F93A}"/>
                    </a:ext>
                  </a:extLst>
                </p:cNvPr>
                <p:cNvSpPr>
                  <a:spLocks noChangeArrowheads="1"/>
                </p:cNvSpPr>
                <p:nvPr/>
              </p:nvSpPr>
              <p:spPr bwMode="auto">
                <a:xfrm>
                  <a:off x="4697" y="3014"/>
                  <a:ext cx="612" cy="46"/>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367">
                  <a:extLst>
                    <a:ext uri="{FF2B5EF4-FFF2-40B4-BE49-F238E27FC236}">
                      <a16:creationId xmlns:a16="http://schemas.microsoft.com/office/drawing/2014/main" id="{C828906D-892D-3A4C-B5E4-B052431F1791}"/>
                    </a:ext>
                  </a:extLst>
                </p:cNvPr>
                <p:cNvSpPr>
                  <a:spLocks noChangeArrowheads="1"/>
                </p:cNvSpPr>
                <p:nvPr/>
              </p:nvSpPr>
              <p:spPr bwMode="auto">
                <a:xfrm>
                  <a:off x="4693" y="2997"/>
                  <a:ext cx="621" cy="2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Rectangle 368">
                  <a:extLst>
                    <a:ext uri="{FF2B5EF4-FFF2-40B4-BE49-F238E27FC236}">
                      <a16:creationId xmlns:a16="http://schemas.microsoft.com/office/drawing/2014/main" id="{F2614C6C-C43E-FA4D-8E78-EF5CB19263E0}"/>
                    </a:ext>
                  </a:extLst>
                </p:cNvPr>
                <p:cNvSpPr>
                  <a:spLocks noChangeArrowheads="1"/>
                </p:cNvSpPr>
                <p:nvPr/>
              </p:nvSpPr>
              <p:spPr bwMode="auto">
                <a:xfrm>
                  <a:off x="4696" y="3025"/>
                  <a:ext cx="618" cy="1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7" name="Rectangle 369">
                  <a:extLst>
                    <a:ext uri="{FF2B5EF4-FFF2-40B4-BE49-F238E27FC236}">
                      <a16:creationId xmlns:a16="http://schemas.microsoft.com/office/drawing/2014/main" id="{49FBABC0-5C35-7D44-89F1-7EF4A5606B06}"/>
                    </a:ext>
                  </a:extLst>
                </p:cNvPr>
                <p:cNvSpPr>
                  <a:spLocks noChangeArrowheads="1"/>
                </p:cNvSpPr>
                <p:nvPr/>
              </p:nvSpPr>
              <p:spPr bwMode="auto">
                <a:xfrm>
                  <a:off x="4694" y="3057"/>
                  <a:ext cx="620" cy="1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8" name="Rectangle 370">
                  <a:extLst>
                    <a:ext uri="{FF2B5EF4-FFF2-40B4-BE49-F238E27FC236}">
                      <a16:creationId xmlns:a16="http://schemas.microsoft.com/office/drawing/2014/main" id="{4F735106-BCF7-9D47-A0F3-C2FDBB292274}"/>
                    </a:ext>
                  </a:extLst>
                </p:cNvPr>
                <p:cNvSpPr>
                  <a:spLocks noChangeArrowheads="1"/>
                </p:cNvSpPr>
                <p:nvPr/>
              </p:nvSpPr>
              <p:spPr bwMode="auto">
                <a:xfrm>
                  <a:off x="4698" y="3084"/>
                  <a:ext cx="613" cy="1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8" name="Group 479">
                <a:extLst>
                  <a:ext uri="{FF2B5EF4-FFF2-40B4-BE49-F238E27FC236}">
                    <a16:creationId xmlns:a16="http://schemas.microsoft.com/office/drawing/2014/main" id="{8C803912-2C68-8445-964C-A46493297E4B}"/>
                  </a:ext>
                </a:extLst>
              </p:cNvPr>
              <p:cNvGrpSpPr>
                <a:grpSpLocks/>
              </p:cNvGrpSpPr>
              <p:nvPr/>
            </p:nvGrpSpPr>
            <p:grpSpPr bwMode="auto">
              <a:xfrm>
                <a:off x="4726" y="2541"/>
                <a:ext cx="557" cy="901"/>
                <a:chOff x="4726" y="2541"/>
                <a:chExt cx="557" cy="901"/>
              </a:xfrm>
            </p:grpSpPr>
            <p:grpSp>
              <p:nvGrpSpPr>
                <p:cNvPr id="527" name="Group 380">
                  <a:extLst>
                    <a:ext uri="{FF2B5EF4-FFF2-40B4-BE49-F238E27FC236}">
                      <a16:creationId xmlns:a16="http://schemas.microsoft.com/office/drawing/2014/main" id="{3C647B15-B18C-8C42-AB97-BE42E44AF8C4}"/>
                    </a:ext>
                  </a:extLst>
                </p:cNvPr>
                <p:cNvGrpSpPr>
                  <a:grpSpLocks/>
                </p:cNvGrpSpPr>
                <p:nvPr/>
              </p:nvGrpSpPr>
              <p:grpSpPr bwMode="auto">
                <a:xfrm>
                  <a:off x="5062" y="3111"/>
                  <a:ext cx="212" cy="254"/>
                  <a:chOff x="5062" y="3111"/>
                  <a:chExt cx="212" cy="254"/>
                </a:xfrm>
              </p:grpSpPr>
              <p:sp>
                <p:nvSpPr>
                  <p:cNvPr id="626" name="Freeform 372">
                    <a:extLst>
                      <a:ext uri="{FF2B5EF4-FFF2-40B4-BE49-F238E27FC236}">
                        <a16:creationId xmlns:a16="http://schemas.microsoft.com/office/drawing/2014/main" id="{EBC1B394-7C6D-0346-92D5-9D79355DCD6F}"/>
                      </a:ext>
                    </a:extLst>
                  </p:cNvPr>
                  <p:cNvSpPr>
                    <a:spLocks/>
                  </p:cNvSpPr>
                  <p:nvPr/>
                </p:nvSpPr>
                <p:spPr bwMode="auto">
                  <a:xfrm>
                    <a:off x="5062" y="3111"/>
                    <a:ext cx="212" cy="254"/>
                  </a:xfrm>
                  <a:custGeom>
                    <a:avLst/>
                    <a:gdLst/>
                    <a:ahLst/>
                    <a:cxnLst>
                      <a:cxn ang="0">
                        <a:pos x="0" y="82"/>
                      </a:cxn>
                      <a:cxn ang="0">
                        <a:pos x="0" y="506"/>
                      </a:cxn>
                      <a:cxn ang="0">
                        <a:pos x="423" y="506"/>
                      </a:cxn>
                      <a:cxn ang="0">
                        <a:pos x="423" y="82"/>
                      </a:cxn>
                      <a:cxn ang="0">
                        <a:pos x="293" y="0"/>
                      </a:cxn>
                      <a:cxn ang="0">
                        <a:pos x="130" y="0"/>
                      </a:cxn>
                      <a:cxn ang="0">
                        <a:pos x="0" y="82"/>
                      </a:cxn>
                    </a:cxnLst>
                    <a:rect l="0" t="0" r="r" b="b"/>
                    <a:pathLst>
                      <a:path w="423" h="506">
                        <a:moveTo>
                          <a:pt x="0" y="82"/>
                        </a:moveTo>
                        <a:lnTo>
                          <a:pt x="0" y="506"/>
                        </a:lnTo>
                        <a:lnTo>
                          <a:pt x="423" y="506"/>
                        </a:lnTo>
                        <a:lnTo>
                          <a:pt x="423" y="82"/>
                        </a:lnTo>
                        <a:lnTo>
                          <a:pt x="293" y="0"/>
                        </a:lnTo>
                        <a:lnTo>
                          <a:pt x="130" y="0"/>
                        </a:lnTo>
                        <a:lnTo>
                          <a:pt x="0" y="82"/>
                        </a:lnTo>
                        <a:close/>
                      </a:path>
                    </a:pathLst>
                  </a:custGeom>
                  <a:solidFill>
                    <a:srgbClr val="3F5F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Rectangle 373">
                    <a:extLst>
                      <a:ext uri="{FF2B5EF4-FFF2-40B4-BE49-F238E27FC236}">
                        <a16:creationId xmlns:a16="http://schemas.microsoft.com/office/drawing/2014/main" id="{F94EEA02-3FA8-C140-B34F-D4A453BDA574}"/>
                      </a:ext>
                    </a:extLst>
                  </p:cNvPr>
                  <p:cNvSpPr>
                    <a:spLocks noChangeArrowheads="1"/>
                  </p:cNvSpPr>
                  <p:nvPr/>
                </p:nvSpPr>
                <p:spPr bwMode="auto">
                  <a:xfrm>
                    <a:off x="5098" y="3160"/>
                    <a:ext cx="143" cy="202"/>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8" name="Rectangle 374">
                    <a:extLst>
                      <a:ext uri="{FF2B5EF4-FFF2-40B4-BE49-F238E27FC236}">
                        <a16:creationId xmlns:a16="http://schemas.microsoft.com/office/drawing/2014/main" id="{2F22C648-0D1B-8449-86CD-2272D44750D0}"/>
                      </a:ext>
                    </a:extLst>
                  </p:cNvPr>
                  <p:cNvSpPr>
                    <a:spLocks noChangeArrowheads="1"/>
                  </p:cNvSpPr>
                  <p:nvPr/>
                </p:nvSpPr>
                <p:spPr bwMode="auto">
                  <a:xfrm>
                    <a:off x="5171" y="3167"/>
                    <a:ext cx="54" cy="192"/>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9" name="Rectangle 375">
                    <a:extLst>
                      <a:ext uri="{FF2B5EF4-FFF2-40B4-BE49-F238E27FC236}">
                        <a16:creationId xmlns:a16="http://schemas.microsoft.com/office/drawing/2014/main" id="{2B22D43B-24BF-F44E-84CE-F230AA9A6569}"/>
                      </a:ext>
                    </a:extLst>
                  </p:cNvPr>
                  <p:cNvSpPr>
                    <a:spLocks noChangeArrowheads="1"/>
                  </p:cNvSpPr>
                  <p:nvPr/>
                </p:nvSpPr>
                <p:spPr bwMode="auto">
                  <a:xfrm>
                    <a:off x="5113" y="3167"/>
                    <a:ext cx="53" cy="192"/>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0" name="Rectangle 376">
                    <a:extLst>
                      <a:ext uri="{FF2B5EF4-FFF2-40B4-BE49-F238E27FC236}">
                        <a16:creationId xmlns:a16="http://schemas.microsoft.com/office/drawing/2014/main" id="{FA68E076-53D7-994D-8F1C-3B2978341EB4}"/>
                      </a:ext>
                    </a:extLst>
                  </p:cNvPr>
                  <p:cNvSpPr>
                    <a:spLocks noChangeArrowheads="1"/>
                  </p:cNvSpPr>
                  <p:nvPr/>
                </p:nvSpPr>
                <p:spPr bwMode="auto">
                  <a:xfrm>
                    <a:off x="5129" y="3183"/>
                    <a:ext cx="22" cy="78"/>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1" name="Rectangle 377">
                    <a:extLst>
                      <a:ext uri="{FF2B5EF4-FFF2-40B4-BE49-F238E27FC236}">
                        <a16:creationId xmlns:a16="http://schemas.microsoft.com/office/drawing/2014/main" id="{D96D18FC-DC1D-2440-84DE-410B66053C23}"/>
                      </a:ext>
                    </a:extLst>
                  </p:cNvPr>
                  <p:cNvSpPr>
                    <a:spLocks noChangeArrowheads="1"/>
                  </p:cNvSpPr>
                  <p:nvPr/>
                </p:nvSpPr>
                <p:spPr bwMode="auto">
                  <a:xfrm>
                    <a:off x="5187" y="3183"/>
                    <a:ext cx="24" cy="78"/>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2" name="Rectangle 378">
                    <a:extLst>
                      <a:ext uri="{FF2B5EF4-FFF2-40B4-BE49-F238E27FC236}">
                        <a16:creationId xmlns:a16="http://schemas.microsoft.com/office/drawing/2014/main" id="{E2448303-2ED7-DF47-9C18-D7555F8E0CAD}"/>
                      </a:ext>
                    </a:extLst>
                  </p:cNvPr>
                  <p:cNvSpPr>
                    <a:spLocks noChangeArrowheads="1"/>
                  </p:cNvSpPr>
                  <p:nvPr/>
                </p:nvSpPr>
                <p:spPr bwMode="auto">
                  <a:xfrm>
                    <a:off x="5181" y="3340"/>
                    <a:ext cx="35" cy="7"/>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3" name="Oval 379">
                    <a:extLst>
                      <a:ext uri="{FF2B5EF4-FFF2-40B4-BE49-F238E27FC236}">
                        <a16:creationId xmlns:a16="http://schemas.microsoft.com/office/drawing/2014/main" id="{10F0EB4A-FD57-AE4D-B2DB-ACE8B617E03C}"/>
                      </a:ext>
                    </a:extLst>
                  </p:cNvPr>
                  <p:cNvSpPr>
                    <a:spLocks noChangeArrowheads="1"/>
                  </p:cNvSpPr>
                  <p:nvPr/>
                </p:nvSpPr>
                <p:spPr bwMode="auto">
                  <a:xfrm>
                    <a:off x="5149" y="3283"/>
                    <a:ext cx="9" cy="5"/>
                  </a:xfrm>
                  <a:prstGeom prst="ellipse">
                    <a:avLst/>
                  </a:pr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28" name="Group 389">
                  <a:extLst>
                    <a:ext uri="{FF2B5EF4-FFF2-40B4-BE49-F238E27FC236}">
                      <a16:creationId xmlns:a16="http://schemas.microsoft.com/office/drawing/2014/main" id="{E41BBF45-259C-FC43-A814-ADAA2C325E02}"/>
                    </a:ext>
                  </a:extLst>
                </p:cNvPr>
                <p:cNvGrpSpPr>
                  <a:grpSpLocks/>
                </p:cNvGrpSpPr>
                <p:nvPr/>
              </p:nvGrpSpPr>
              <p:grpSpPr bwMode="auto">
                <a:xfrm>
                  <a:off x="4733" y="3111"/>
                  <a:ext cx="214" cy="254"/>
                  <a:chOff x="4733" y="3111"/>
                  <a:chExt cx="214" cy="254"/>
                </a:xfrm>
              </p:grpSpPr>
              <p:sp>
                <p:nvSpPr>
                  <p:cNvPr id="618" name="Freeform 381">
                    <a:extLst>
                      <a:ext uri="{FF2B5EF4-FFF2-40B4-BE49-F238E27FC236}">
                        <a16:creationId xmlns:a16="http://schemas.microsoft.com/office/drawing/2014/main" id="{FF9224D0-F0DF-EB4C-A0C5-8FCE2C0CEFD9}"/>
                      </a:ext>
                    </a:extLst>
                  </p:cNvPr>
                  <p:cNvSpPr>
                    <a:spLocks/>
                  </p:cNvSpPr>
                  <p:nvPr/>
                </p:nvSpPr>
                <p:spPr bwMode="auto">
                  <a:xfrm>
                    <a:off x="4733" y="3111"/>
                    <a:ext cx="214" cy="254"/>
                  </a:xfrm>
                  <a:custGeom>
                    <a:avLst/>
                    <a:gdLst/>
                    <a:ahLst/>
                    <a:cxnLst>
                      <a:cxn ang="0">
                        <a:pos x="0" y="82"/>
                      </a:cxn>
                      <a:cxn ang="0">
                        <a:pos x="0" y="506"/>
                      </a:cxn>
                      <a:cxn ang="0">
                        <a:pos x="427" y="506"/>
                      </a:cxn>
                      <a:cxn ang="0">
                        <a:pos x="427" y="82"/>
                      </a:cxn>
                      <a:cxn ang="0">
                        <a:pos x="293" y="0"/>
                      </a:cxn>
                      <a:cxn ang="0">
                        <a:pos x="132" y="0"/>
                      </a:cxn>
                      <a:cxn ang="0">
                        <a:pos x="0" y="82"/>
                      </a:cxn>
                    </a:cxnLst>
                    <a:rect l="0" t="0" r="r" b="b"/>
                    <a:pathLst>
                      <a:path w="427" h="506">
                        <a:moveTo>
                          <a:pt x="0" y="82"/>
                        </a:moveTo>
                        <a:lnTo>
                          <a:pt x="0" y="506"/>
                        </a:lnTo>
                        <a:lnTo>
                          <a:pt x="427" y="506"/>
                        </a:lnTo>
                        <a:lnTo>
                          <a:pt x="427" y="82"/>
                        </a:lnTo>
                        <a:lnTo>
                          <a:pt x="293" y="0"/>
                        </a:lnTo>
                        <a:lnTo>
                          <a:pt x="132" y="0"/>
                        </a:lnTo>
                        <a:lnTo>
                          <a:pt x="0" y="82"/>
                        </a:lnTo>
                        <a:close/>
                      </a:path>
                    </a:pathLst>
                  </a:custGeom>
                  <a:solidFill>
                    <a:srgbClr val="3F5F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382">
                    <a:extLst>
                      <a:ext uri="{FF2B5EF4-FFF2-40B4-BE49-F238E27FC236}">
                        <a16:creationId xmlns:a16="http://schemas.microsoft.com/office/drawing/2014/main" id="{8299D736-E44D-9242-B80A-D6F9C2289C0F}"/>
                      </a:ext>
                    </a:extLst>
                  </p:cNvPr>
                  <p:cNvSpPr>
                    <a:spLocks noChangeArrowheads="1"/>
                  </p:cNvSpPr>
                  <p:nvPr/>
                </p:nvSpPr>
                <p:spPr bwMode="auto">
                  <a:xfrm>
                    <a:off x="4770" y="3160"/>
                    <a:ext cx="142" cy="202"/>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Rectangle 383">
                    <a:extLst>
                      <a:ext uri="{FF2B5EF4-FFF2-40B4-BE49-F238E27FC236}">
                        <a16:creationId xmlns:a16="http://schemas.microsoft.com/office/drawing/2014/main" id="{3E76C694-677C-984F-9E87-5AC7884AA198}"/>
                      </a:ext>
                    </a:extLst>
                  </p:cNvPr>
                  <p:cNvSpPr>
                    <a:spLocks noChangeArrowheads="1"/>
                  </p:cNvSpPr>
                  <p:nvPr/>
                </p:nvSpPr>
                <p:spPr bwMode="auto">
                  <a:xfrm>
                    <a:off x="4843" y="3167"/>
                    <a:ext cx="55" cy="192"/>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1" name="Rectangle 384">
                    <a:extLst>
                      <a:ext uri="{FF2B5EF4-FFF2-40B4-BE49-F238E27FC236}">
                        <a16:creationId xmlns:a16="http://schemas.microsoft.com/office/drawing/2014/main" id="{B94E61AF-7D0A-4E45-8D1B-058CDFBB161F}"/>
                      </a:ext>
                    </a:extLst>
                  </p:cNvPr>
                  <p:cNvSpPr>
                    <a:spLocks noChangeArrowheads="1"/>
                  </p:cNvSpPr>
                  <p:nvPr/>
                </p:nvSpPr>
                <p:spPr bwMode="auto">
                  <a:xfrm>
                    <a:off x="4784" y="3167"/>
                    <a:ext cx="54" cy="192"/>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2" name="Rectangle 385">
                    <a:extLst>
                      <a:ext uri="{FF2B5EF4-FFF2-40B4-BE49-F238E27FC236}">
                        <a16:creationId xmlns:a16="http://schemas.microsoft.com/office/drawing/2014/main" id="{6AAC5C2C-9AFF-1248-8F11-781F7BC43B86}"/>
                      </a:ext>
                    </a:extLst>
                  </p:cNvPr>
                  <p:cNvSpPr>
                    <a:spLocks noChangeArrowheads="1"/>
                  </p:cNvSpPr>
                  <p:nvPr/>
                </p:nvSpPr>
                <p:spPr bwMode="auto">
                  <a:xfrm>
                    <a:off x="4800" y="3183"/>
                    <a:ext cx="22" cy="78"/>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3" name="Rectangle 386">
                    <a:extLst>
                      <a:ext uri="{FF2B5EF4-FFF2-40B4-BE49-F238E27FC236}">
                        <a16:creationId xmlns:a16="http://schemas.microsoft.com/office/drawing/2014/main" id="{09B7DBF7-89DD-B549-8737-28ECD69666E7}"/>
                      </a:ext>
                    </a:extLst>
                  </p:cNvPr>
                  <p:cNvSpPr>
                    <a:spLocks noChangeArrowheads="1"/>
                  </p:cNvSpPr>
                  <p:nvPr/>
                </p:nvSpPr>
                <p:spPr bwMode="auto">
                  <a:xfrm>
                    <a:off x="4859" y="3183"/>
                    <a:ext cx="23" cy="78"/>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4" name="Rectangle 387">
                    <a:extLst>
                      <a:ext uri="{FF2B5EF4-FFF2-40B4-BE49-F238E27FC236}">
                        <a16:creationId xmlns:a16="http://schemas.microsoft.com/office/drawing/2014/main" id="{94824F71-FE44-2948-9209-B32ADC5E005C}"/>
                      </a:ext>
                    </a:extLst>
                  </p:cNvPr>
                  <p:cNvSpPr>
                    <a:spLocks noChangeArrowheads="1"/>
                  </p:cNvSpPr>
                  <p:nvPr/>
                </p:nvSpPr>
                <p:spPr bwMode="auto">
                  <a:xfrm>
                    <a:off x="4853" y="3340"/>
                    <a:ext cx="34" cy="7"/>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5" name="Oval 388">
                    <a:extLst>
                      <a:ext uri="{FF2B5EF4-FFF2-40B4-BE49-F238E27FC236}">
                        <a16:creationId xmlns:a16="http://schemas.microsoft.com/office/drawing/2014/main" id="{787A284A-F88E-8640-9C72-DD71F02D8440}"/>
                      </a:ext>
                    </a:extLst>
                  </p:cNvPr>
                  <p:cNvSpPr>
                    <a:spLocks noChangeArrowheads="1"/>
                  </p:cNvSpPr>
                  <p:nvPr/>
                </p:nvSpPr>
                <p:spPr bwMode="auto">
                  <a:xfrm>
                    <a:off x="4821" y="3281"/>
                    <a:ext cx="11" cy="10"/>
                  </a:xfrm>
                  <a:prstGeom prst="ellipse">
                    <a:avLst/>
                  </a:pr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29" name="Group 395">
                  <a:extLst>
                    <a:ext uri="{FF2B5EF4-FFF2-40B4-BE49-F238E27FC236}">
                      <a16:creationId xmlns:a16="http://schemas.microsoft.com/office/drawing/2014/main" id="{A0A461FC-06C0-FB46-BC50-06FDB98EEF18}"/>
                    </a:ext>
                  </a:extLst>
                </p:cNvPr>
                <p:cNvGrpSpPr>
                  <a:grpSpLocks/>
                </p:cNvGrpSpPr>
                <p:nvPr/>
              </p:nvGrpSpPr>
              <p:grpSpPr bwMode="auto">
                <a:xfrm>
                  <a:off x="5092" y="2541"/>
                  <a:ext cx="135" cy="154"/>
                  <a:chOff x="5092" y="2541"/>
                  <a:chExt cx="135" cy="154"/>
                </a:xfrm>
              </p:grpSpPr>
              <p:sp>
                <p:nvSpPr>
                  <p:cNvPr id="613" name="Rectangle 390">
                    <a:extLst>
                      <a:ext uri="{FF2B5EF4-FFF2-40B4-BE49-F238E27FC236}">
                        <a16:creationId xmlns:a16="http://schemas.microsoft.com/office/drawing/2014/main" id="{2E97C25B-E8AF-A34F-A213-A35FAF7607A5}"/>
                      </a:ext>
                    </a:extLst>
                  </p:cNvPr>
                  <p:cNvSpPr>
                    <a:spLocks noChangeArrowheads="1"/>
                  </p:cNvSpPr>
                  <p:nvPr/>
                </p:nvSpPr>
                <p:spPr bwMode="auto">
                  <a:xfrm>
                    <a:off x="5105" y="2586"/>
                    <a:ext cx="109" cy="109"/>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Freeform 391">
                    <a:extLst>
                      <a:ext uri="{FF2B5EF4-FFF2-40B4-BE49-F238E27FC236}">
                        <a16:creationId xmlns:a16="http://schemas.microsoft.com/office/drawing/2014/main" id="{7BCDAFA8-2E45-7C45-8259-C73163D54CB7}"/>
                      </a:ext>
                    </a:extLst>
                  </p:cNvPr>
                  <p:cNvSpPr>
                    <a:spLocks/>
                  </p:cNvSpPr>
                  <p:nvPr/>
                </p:nvSpPr>
                <p:spPr bwMode="auto">
                  <a:xfrm>
                    <a:off x="5092" y="2541"/>
                    <a:ext cx="135" cy="47"/>
                  </a:xfrm>
                  <a:custGeom>
                    <a:avLst/>
                    <a:gdLst/>
                    <a:ahLst/>
                    <a:cxnLst>
                      <a:cxn ang="0">
                        <a:pos x="0" y="94"/>
                      </a:cxn>
                      <a:cxn ang="0">
                        <a:pos x="271" y="94"/>
                      </a:cxn>
                      <a:cxn ang="0">
                        <a:pos x="271" y="45"/>
                      </a:cxn>
                      <a:cxn ang="0">
                        <a:pos x="178" y="0"/>
                      </a:cxn>
                      <a:cxn ang="0">
                        <a:pos x="88" y="0"/>
                      </a:cxn>
                      <a:cxn ang="0">
                        <a:pos x="0" y="45"/>
                      </a:cxn>
                      <a:cxn ang="0">
                        <a:pos x="0" y="94"/>
                      </a:cxn>
                    </a:cxnLst>
                    <a:rect l="0" t="0" r="r" b="b"/>
                    <a:pathLst>
                      <a:path w="271" h="94">
                        <a:moveTo>
                          <a:pt x="0" y="94"/>
                        </a:moveTo>
                        <a:lnTo>
                          <a:pt x="271" y="94"/>
                        </a:lnTo>
                        <a:lnTo>
                          <a:pt x="271" y="45"/>
                        </a:lnTo>
                        <a:lnTo>
                          <a:pt x="178" y="0"/>
                        </a:lnTo>
                        <a:lnTo>
                          <a:pt x="88" y="0"/>
                        </a:lnTo>
                        <a:lnTo>
                          <a:pt x="0" y="45"/>
                        </a:lnTo>
                        <a:lnTo>
                          <a:pt x="0" y="94"/>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5" name="Freeform 392">
                    <a:extLst>
                      <a:ext uri="{FF2B5EF4-FFF2-40B4-BE49-F238E27FC236}">
                        <a16:creationId xmlns:a16="http://schemas.microsoft.com/office/drawing/2014/main" id="{4242B761-882A-4046-BD84-B7D97329354B}"/>
                      </a:ext>
                    </a:extLst>
                  </p:cNvPr>
                  <p:cNvSpPr>
                    <a:spLocks/>
                  </p:cNvSpPr>
                  <p:nvPr/>
                </p:nvSpPr>
                <p:spPr bwMode="auto">
                  <a:xfrm>
                    <a:off x="5104" y="2550"/>
                    <a:ext cx="113" cy="34"/>
                  </a:xfrm>
                  <a:custGeom>
                    <a:avLst/>
                    <a:gdLst/>
                    <a:ahLst/>
                    <a:cxnLst>
                      <a:cxn ang="0">
                        <a:pos x="0" y="69"/>
                      </a:cxn>
                      <a:cxn ang="0">
                        <a:pos x="224" y="69"/>
                      </a:cxn>
                      <a:cxn ang="0">
                        <a:pos x="224" y="36"/>
                      </a:cxn>
                      <a:cxn ang="0">
                        <a:pos x="147" y="0"/>
                      </a:cxn>
                      <a:cxn ang="0">
                        <a:pos x="74" y="0"/>
                      </a:cxn>
                      <a:cxn ang="0">
                        <a:pos x="0" y="33"/>
                      </a:cxn>
                      <a:cxn ang="0">
                        <a:pos x="0" y="69"/>
                      </a:cxn>
                    </a:cxnLst>
                    <a:rect l="0" t="0" r="r" b="b"/>
                    <a:pathLst>
                      <a:path w="224" h="69">
                        <a:moveTo>
                          <a:pt x="0" y="69"/>
                        </a:moveTo>
                        <a:lnTo>
                          <a:pt x="224" y="69"/>
                        </a:lnTo>
                        <a:lnTo>
                          <a:pt x="224" y="36"/>
                        </a:lnTo>
                        <a:lnTo>
                          <a:pt x="147" y="0"/>
                        </a:lnTo>
                        <a:lnTo>
                          <a:pt x="74" y="0"/>
                        </a:lnTo>
                        <a:lnTo>
                          <a:pt x="0" y="33"/>
                        </a:lnTo>
                        <a:lnTo>
                          <a:pt x="0" y="6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393">
                    <a:extLst>
                      <a:ext uri="{FF2B5EF4-FFF2-40B4-BE49-F238E27FC236}">
                        <a16:creationId xmlns:a16="http://schemas.microsoft.com/office/drawing/2014/main" id="{B7F36BCC-45C9-E748-A916-BA5DB985E440}"/>
                      </a:ext>
                    </a:extLst>
                  </p:cNvPr>
                  <p:cNvSpPr>
                    <a:spLocks noChangeArrowheads="1"/>
                  </p:cNvSpPr>
                  <p:nvPr/>
                </p:nvSpPr>
                <p:spPr bwMode="auto">
                  <a:xfrm>
                    <a:off x="5115" y="2648"/>
                    <a:ext cx="90" cy="37"/>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7" name="Rectangle 394">
                    <a:extLst>
                      <a:ext uri="{FF2B5EF4-FFF2-40B4-BE49-F238E27FC236}">
                        <a16:creationId xmlns:a16="http://schemas.microsoft.com/office/drawing/2014/main" id="{90E6FBB5-9205-264F-8334-7A4BCADF8B1F}"/>
                      </a:ext>
                    </a:extLst>
                  </p:cNvPr>
                  <p:cNvSpPr>
                    <a:spLocks noChangeArrowheads="1"/>
                  </p:cNvSpPr>
                  <p:nvPr/>
                </p:nvSpPr>
                <p:spPr bwMode="auto">
                  <a:xfrm>
                    <a:off x="5115" y="2598"/>
                    <a:ext cx="90" cy="39"/>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30" name="Group 401">
                  <a:extLst>
                    <a:ext uri="{FF2B5EF4-FFF2-40B4-BE49-F238E27FC236}">
                      <a16:creationId xmlns:a16="http://schemas.microsoft.com/office/drawing/2014/main" id="{D52BB146-777A-4447-AAA7-5C499175DECD}"/>
                    </a:ext>
                  </a:extLst>
                </p:cNvPr>
                <p:cNvGrpSpPr>
                  <a:grpSpLocks/>
                </p:cNvGrpSpPr>
                <p:nvPr/>
              </p:nvGrpSpPr>
              <p:grpSpPr bwMode="auto">
                <a:xfrm>
                  <a:off x="4786" y="2541"/>
                  <a:ext cx="138" cy="154"/>
                  <a:chOff x="4786" y="2541"/>
                  <a:chExt cx="138" cy="154"/>
                </a:xfrm>
              </p:grpSpPr>
              <p:sp>
                <p:nvSpPr>
                  <p:cNvPr id="608" name="Rectangle 396">
                    <a:extLst>
                      <a:ext uri="{FF2B5EF4-FFF2-40B4-BE49-F238E27FC236}">
                        <a16:creationId xmlns:a16="http://schemas.microsoft.com/office/drawing/2014/main" id="{FFECF3FD-5B19-B148-862C-0A32C013C5C6}"/>
                      </a:ext>
                    </a:extLst>
                  </p:cNvPr>
                  <p:cNvSpPr>
                    <a:spLocks noChangeArrowheads="1"/>
                  </p:cNvSpPr>
                  <p:nvPr/>
                </p:nvSpPr>
                <p:spPr bwMode="auto">
                  <a:xfrm>
                    <a:off x="4801" y="2586"/>
                    <a:ext cx="108" cy="109"/>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Freeform 397">
                    <a:extLst>
                      <a:ext uri="{FF2B5EF4-FFF2-40B4-BE49-F238E27FC236}">
                        <a16:creationId xmlns:a16="http://schemas.microsoft.com/office/drawing/2014/main" id="{C5ED342D-B056-0542-B4F4-15490DBA9A01}"/>
                      </a:ext>
                    </a:extLst>
                  </p:cNvPr>
                  <p:cNvSpPr>
                    <a:spLocks/>
                  </p:cNvSpPr>
                  <p:nvPr/>
                </p:nvSpPr>
                <p:spPr bwMode="auto">
                  <a:xfrm>
                    <a:off x="4786" y="2541"/>
                    <a:ext cx="138" cy="47"/>
                  </a:xfrm>
                  <a:custGeom>
                    <a:avLst/>
                    <a:gdLst/>
                    <a:ahLst/>
                    <a:cxnLst>
                      <a:cxn ang="0">
                        <a:pos x="0" y="94"/>
                      </a:cxn>
                      <a:cxn ang="0">
                        <a:pos x="276" y="94"/>
                      </a:cxn>
                      <a:cxn ang="0">
                        <a:pos x="276" y="46"/>
                      </a:cxn>
                      <a:cxn ang="0">
                        <a:pos x="184" y="0"/>
                      </a:cxn>
                      <a:cxn ang="0">
                        <a:pos x="93" y="0"/>
                      </a:cxn>
                      <a:cxn ang="0">
                        <a:pos x="0" y="45"/>
                      </a:cxn>
                      <a:cxn ang="0">
                        <a:pos x="0" y="94"/>
                      </a:cxn>
                    </a:cxnLst>
                    <a:rect l="0" t="0" r="r" b="b"/>
                    <a:pathLst>
                      <a:path w="276" h="94">
                        <a:moveTo>
                          <a:pt x="0" y="94"/>
                        </a:moveTo>
                        <a:lnTo>
                          <a:pt x="276" y="94"/>
                        </a:lnTo>
                        <a:lnTo>
                          <a:pt x="276" y="46"/>
                        </a:lnTo>
                        <a:lnTo>
                          <a:pt x="184" y="0"/>
                        </a:lnTo>
                        <a:lnTo>
                          <a:pt x="93" y="0"/>
                        </a:lnTo>
                        <a:lnTo>
                          <a:pt x="0" y="45"/>
                        </a:lnTo>
                        <a:lnTo>
                          <a:pt x="0" y="94"/>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0" name="Freeform 398">
                    <a:extLst>
                      <a:ext uri="{FF2B5EF4-FFF2-40B4-BE49-F238E27FC236}">
                        <a16:creationId xmlns:a16="http://schemas.microsoft.com/office/drawing/2014/main" id="{2270C2AC-4615-C34D-B53B-C58AADD7E70B}"/>
                      </a:ext>
                    </a:extLst>
                  </p:cNvPr>
                  <p:cNvSpPr>
                    <a:spLocks/>
                  </p:cNvSpPr>
                  <p:nvPr/>
                </p:nvSpPr>
                <p:spPr bwMode="auto">
                  <a:xfrm>
                    <a:off x="4798" y="2551"/>
                    <a:ext cx="114" cy="34"/>
                  </a:xfrm>
                  <a:custGeom>
                    <a:avLst/>
                    <a:gdLst/>
                    <a:ahLst/>
                    <a:cxnLst>
                      <a:cxn ang="0">
                        <a:pos x="0" y="67"/>
                      </a:cxn>
                      <a:cxn ang="0">
                        <a:pos x="226" y="67"/>
                      </a:cxn>
                      <a:cxn ang="0">
                        <a:pos x="226" y="30"/>
                      </a:cxn>
                      <a:cxn ang="0">
                        <a:pos x="151" y="0"/>
                      </a:cxn>
                      <a:cxn ang="0">
                        <a:pos x="79" y="0"/>
                      </a:cxn>
                      <a:cxn ang="0">
                        <a:pos x="0" y="30"/>
                      </a:cxn>
                      <a:cxn ang="0">
                        <a:pos x="0" y="67"/>
                      </a:cxn>
                    </a:cxnLst>
                    <a:rect l="0" t="0" r="r" b="b"/>
                    <a:pathLst>
                      <a:path w="226" h="67">
                        <a:moveTo>
                          <a:pt x="0" y="67"/>
                        </a:moveTo>
                        <a:lnTo>
                          <a:pt x="226" y="67"/>
                        </a:lnTo>
                        <a:lnTo>
                          <a:pt x="226" y="30"/>
                        </a:lnTo>
                        <a:lnTo>
                          <a:pt x="151" y="0"/>
                        </a:lnTo>
                        <a:lnTo>
                          <a:pt x="79" y="0"/>
                        </a:lnTo>
                        <a:lnTo>
                          <a:pt x="0" y="30"/>
                        </a:lnTo>
                        <a:lnTo>
                          <a:pt x="0" y="67"/>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399">
                    <a:extLst>
                      <a:ext uri="{FF2B5EF4-FFF2-40B4-BE49-F238E27FC236}">
                        <a16:creationId xmlns:a16="http://schemas.microsoft.com/office/drawing/2014/main" id="{DA93E87D-35D1-3B47-A169-576B17028EAA}"/>
                      </a:ext>
                    </a:extLst>
                  </p:cNvPr>
                  <p:cNvSpPr>
                    <a:spLocks noChangeArrowheads="1"/>
                  </p:cNvSpPr>
                  <p:nvPr/>
                </p:nvSpPr>
                <p:spPr bwMode="auto">
                  <a:xfrm>
                    <a:off x="4811" y="2649"/>
                    <a:ext cx="88" cy="37"/>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0">
                    <a:extLst>
                      <a:ext uri="{FF2B5EF4-FFF2-40B4-BE49-F238E27FC236}">
                        <a16:creationId xmlns:a16="http://schemas.microsoft.com/office/drawing/2014/main" id="{9BF15DC6-4D54-614D-AA5A-C0216E401784}"/>
                      </a:ext>
                    </a:extLst>
                  </p:cNvPr>
                  <p:cNvSpPr>
                    <a:spLocks noChangeArrowheads="1"/>
                  </p:cNvSpPr>
                  <p:nvPr/>
                </p:nvSpPr>
                <p:spPr bwMode="auto">
                  <a:xfrm>
                    <a:off x="4811" y="2599"/>
                    <a:ext cx="88" cy="38"/>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31" name="Group 411">
                  <a:extLst>
                    <a:ext uri="{FF2B5EF4-FFF2-40B4-BE49-F238E27FC236}">
                      <a16:creationId xmlns:a16="http://schemas.microsoft.com/office/drawing/2014/main" id="{8716747F-EECA-B54C-8310-BC244925B168}"/>
                    </a:ext>
                  </a:extLst>
                </p:cNvPr>
                <p:cNvGrpSpPr>
                  <a:grpSpLocks/>
                </p:cNvGrpSpPr>
                <p:nvPr/>
              </p:nvGrpSpPr>
              <p:grpSpPr bwMode="auto">
                <a:xfrm>
                  <a:off x="5054" y="2819"/>
                  <a:ext cx="206" cy="185"/>
                  <a:chOff x="5054" y="2819"/>
                  <a:chExt cx="206" cy="185"/>
                </a:xfrm>
              </p:grpSpPr>
              <p:grpSp>
                <p:nvGrpSpPr>
                  <p:cNvPr id="599" name="Group 409">
                    <a:extLst>
                      <a:ext uri="{FF2B5EF4-FFF2-40B4-BE49-F238E27FC236}">
                        <a16:creationId xmlns:a16="http://schemas.microsoft.com/office/drawing/2014/main" id="{99670025-B893-824F-B280-BE5D1AAC5657}"/>
                      </a:ext>
                    </a:extLst>
                  </p:cNvPr>
                  <p:cNvGrpSpPr>
                    <a:grpSpLocks/>
                  </p:cNvGrpSpPr>
                  <p:nvPr/>
                </p:nvGrpSpPr>
                <p:grpSpPr bwMode="auto">
                  <a:xfrm>
                    <a:off x="5066" y="2819"/>
                    <a:ext cx="182" cy="178"/>
                    <a:chOff x="5066" y="2819"/>
                    <a:chExt cx="182" cy="178"/>
                  </a:xfrm>
                </p:grpSpPr>
                <p:sp>
                  <p:nvSpPr>
                    <p:cNvPr id="601" name="Freeform 402">
                      <a:extLst>
                        <a:ext uri="{FF2B5EF4-FFF2-40B4-BE49-F238E27FC236}">
                          <a16:creationId xmlns:a16="http://schemas.microsoft.com/office/drawing/2014/main" id="{57494881-4E56-004E-AFD9-E3B7DD945B65}"/>
                        </a:ext>
                      </a:extLst>
                    </p:cNvPr>
                    <p:cNvSpPr>
                      <a:spLocks/>
                    </p:cNvSpPr>
                    <p:nvPr/>
                  </p:nvSpPr>
                  <p:spPr bwMode="auto">
                    <a:xfrm>
                      <a:off x="5066" y="2819"/>
                      <a:ext cx="182" cy="178"/>
                    </a:xfrm>
                    <a:custGeom>
                      <a:avLst/>
                      <a:gdLst/>
                      <a:ahLst/>
                      <a:cxnLst>
                        <a:cxn ang="0">
                          <a:pos x="38" y="0"/>
                        </a:cxn>
                        <a:cxn ang="0">
                          <a:pos x="329" y="0"/>
                        </a:cxn>
                        <a:cxn ang="0">
                          <a:pos x="329" y="314"/>
                        </a:cxn>
                        <a:cxn ang="0">
                          <a:pos x="363" y="355"/>
                        </a:cxn>
                        <a:cxn ang="0">
                          <a:pos x="0" y="355"/>
                        </a:cxn>
                        <a:cxn ang="0">
                          <a:pos x="38" y="314"/>
                        </a:cxn>
                        <a:cxn ang="0">
                          <a:pos x="38" y="0"/>
                        </a:cxn>
                      </a:cxnLst>
                      <a:rect l="0" t="0" r="r" b="b"/>
                      <a:pathLst>
                        <a:path w="363" h="355">
                          <a:moveTo>
                            <a:pt x="38" y="0"/>
                          </a:moveTo>
                          <a:lnTo>
                            <a:pt x="329" y="0"/>
                          </a:lnTo>
                          <a:lnTo>
                            <a:pt x="329" y="314"/>
                          </a:lnTo>
                          <a:lnTo>
                            <a:pt x="363" y="355"/>
                          </a:lnTo>
                          <a:lnTo>
                            <a:pt x="0" y="355"/>
                          </a:lnTo>
                          <a:lnTo>
                            <a:pt x="38" y="314"/>
                          </a:lnTo>
                          <a:lnTo>
                            <a:pt x="38" y="0"/>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02" name="Group 408">
                      <a:extLst>
                        <a:ext uri="{FF2B5EF4-FFF2-40B4-BE49-F238E27FC236}">
                          <a16:creationId xmlns:a16="http://schemas.microsoft.com/office/drawing/2014/main" id="{8BFCFF81-9F75-1A47-8005-301B08EA4289}"/>
                        </a:ext>
                      </a:extLst>
                    </p:cNvPr>
                    <p:cNvGrpSpPr>
                      <a:grpSpLocks/>
                    </p:cNvGrpSpPr>
                    <p:nvPr/>
                  </p:nvGrpSpPr>
                  <p:grpSpPr bwMode="auto">
                    <a:xfrm>
                      <a:off x="5103" y="2836"/>
                      <a:ext cx="111" cy="149"/>
                      <a:chOff x="5103" y="2836"/>
                      <a:chExt cx="111" cy="149"/>
                    </a:xfrm>
                  </p:grpSpPr>
                  <p:sp>
                    <p:nvSpPr>
                      <p:cNvPr id="603" name="Rectangle 403">
                        <a:extLst>
                          <a:ext uri="{FF2B5EF4-FFF2-40B4-BE49-F238E27FC236}">
                            <a16:creationId xmlns:a16="http://schemas.microsoft.com/office/drawing/2014/main" id="{32DA3372-3E97-CF41-834A-2BE9FB912D0F}"/>
                          </a:ext>
                        </a:extLst>
                      </p:cNvPr>
                      <p:cNvSpPr>
                        <a:spLocks noChangeArrowheads="1"/>
                      </p:cNvSpPr>
                      <p:nvPr/>
                    </p:nvSpPr>
                    <p:spPr bwMode="auto">
                      <a:xfrm>
                        <a:off x="5103" y="2836"/>
                        <a:ext cx="111" cy="149"/>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404">
                        <a:extLst>
                          <a:ext uri="{FF2B5EF4-FFF2-40B4-BE49-F238E27FC236}">
                            <a16:creationId xmlns:a16="http://schemas.microsoft.com/office/drawing/2014/main" id="{5C899263-72C6-994F-B99E-92AAB6C49E02}"/>
                          </a:ext>
                        </a:extLst>
                      </p:cNvPr>
                      <p:cNvSpPr>
                        <a:spLocks noChangeArrowheads="1"/>
                      </p:cNvSpPr>
                      <p:nvPr/>
                    </p:nvSpPr>
                    <p:spPr bwMode="auto">
                      <a:xfrm>
                        <a:off x="5164" y="2913"/>
                        <a:ext cx="43" cy="62"/>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405">
                        <a:extLst>
                          <a:ext uri="{FF2B5EF4-FFF2-40B4-BE49-F238E27FC236}">
                            <a16:creationId xmlns:a16="http://schemas.microsoft.com/office/drawing/2014/main" id="{04432A3C-7311-E240-A689-9D85FA755A8C}"/>
                          </a:ext>
                        </a:extLst>
                      </p:cNvPr>
                      <p:cNvSpPr>
                        <a:spLocks noChangeArrowheads="1"/>
                      </p:cNvSpPr>
                      <p:nvPr/>
                    </p:nvSpPr>
                    <p:spPr bwMode="auto">
                      <a:xfrm>
                        <a:off x="5110" y="2913"/>
                        <a:ext cx="43" cy="62"/>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406">
                        <a:extLst>
                          <a:ext uri="{FF2B5EF4-FFF2-40B4-BE49-F238E27FC236}">
                            <a16:creationId xmlns:a16="http://schemas.microsoft.com/office/drawing/2014/main" id="{69E5E6FA-9AAD-6748-B03E-6FA30D7514B7}"/>
                          </a:ext>
                        </a:extLst>
                      </p:cNvPr>
                      <p:cNvSpPr>
                        <a:spLocks noChangeArrowheads="1"/>
                      </p:cNvSpPr>
                      <p:nvPr/>
                    </p:nvSpPr>
                    <p:spPr bwMode="auto">
                      <a:xfrm>
                        <a:off x="5164" y="2843"/>
                        <a:ext cx="43" cy="62"/>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407">
                        <a:extLst>
                          <a:ext uri="{FF2B5EF4-FFF2-40B4-BE49-F238E27FC236}">
                            <a16:creationId xmlns:a16="http://schemas.microsoft.com/office/drawing/2014/main" id="{C3FD993A-A06C-224F-8E5C-3B76521D391B}"/>
                          </a:ext>
                        </a:extLst>
                      </p:cNvPr>
                      <p:cNvSpPr>
                        <a:spLocks noChangeArrowheads="1"/>
                      </p:cNvSpPr>
                      <p:nvPr/>
                    </p:nvSpPr>
                    <p:spPr bwMode="auto">
                      <a:xfrm>
                        <a:off x="5110" y="2843"/>
                        <a:ext cx="43" cy="62"/>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600" name="Rectangle 410">
                    <a:extLst>
                      <a:ext uri="{FF2B5EF4-FFF2-40B4-BE49-F238E27FC236}">
                        <a16:creationId xmlns:a16="http://schemas.microsoft.com/office/drawing/2014/main" id="{04C888AD-22DC-3744-9466-0EC1845C3E4F}"/>
                      </a:ext>
                    </a:extLst>
                  </p:cNvPr>
                  <p:cNvSpPr>
                    <a:spLocks noChangeArrowheads="1"/>
                  </p:cNvSpPr>
                  <p:nvPr/>
                </p:nvSpPr>
                <p:spPr bwMode="auto">
                  <a:xfrm>
                    <a:off x="5054" y="2995"/>
                    <a:ext cx="206" cy="9"/>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32" name="Group 421">
                  <a:extLst>
                    <a:ext uri="{FF2B5EF4-FFF2-40B4-BE49-F238E27FC236}">
                      <a16:creationId xmlns:a16="http://schemas.microsoft.com/office/drawing/2014/main" id="{FFDB5255-CA11-6246-B672-017FB6AB6FDC}"/>
                    </a:ext>
                  </a:extLst>
                </p:cNvPr>
                <p:cNvGrpSpPr>
                  <a:grpSpLocks/>
                </p:cNvGrpSpPr>
                <p:nvPr/>
              </p:nvGrpSpPr>
              <p:grpSpPr bwMode="auto">
                <a:xfrm>
                  <a:off x="4754" y="2819"/>
                  <a:ext cx="205" cy="185"/>
                  <a:chOff x="4754" y="2819"/>
                  <a:chExt cx="205" cy="185"/>
                </a:xfrm>
              </p:grpSpPr>
              <p:grpSp>
                <p:nvGrpSpPr>
                  <p:cNvPr id="590" name="Group 419">
                    <a:extLst>
                      <a:ext uri="{FF2B5EF4-FFF2-40B4-BE49-F238E27FC236}">
                        <a16:creationId xmlns:a16="http://schemas.microsoft.com/office/drawing/2014/main" id="{E4F03816-0FC1-F14C-82D0-7DF7C5AB40EF}"/>
                      </a:ext>
                    </a:extLst>
                  </p:cNvPr>
                  <p:cNvGrpSpPr>
                    <a:grpSpLocks/>
                  </p:cNvGrpSpPr>
                  <p:nvPr/>
                </p:nvGrpSpPr>
                <p:grpSpPr bwMode="auto">
                  <a:xfrm>
                    <a:off x="4768" y="2819"/>
                    <a:ext cx="179" cy="178"/>
                    <a:chOff x="4768" y="2819"/>
                    <a:chExt cx="179" cy="178"/>
                  </a:xfrm>
                </p:grpSpPr>
                <p:sp>
                  <p:nvSpPr>
                    <p:cNvPr id="592" name="Freeform 412">
                      <a:extLst>
                        <a:ext uri="{FF2B5EF4-FFF2-40B4-BE49-F238E27FC236}">
                          <a16:creationId xmlns:a16="http://schemas.microsoft.com/office/drawing/2014/main" id="{090F13CF-8530-C74F-B5BD-970DA2E1A966}"/>
                        </a:ext>
                      </a:extLst>
                    </p:cNvPr>
                    <p:cNvSpPr>
                      <a:spLocks/>
                    </p:cNvSpPr>
                    <p:nvPr/>
                  </p:nvSpPr>
                  <p:spPr bwMode="auto">
                    <a:xfrm>
                      <a:off x="4768" y="2819"/>
                      <a:ext cx="179" cy="178"/>
                    </a:xfrm>
                    <a:custGeom>
                      <a:avLst/>
                      <a:gdLst/>
                      <a:ahLst/>
                      <a:cxnLst>
                        <a:cxn ang="0">
                          <a:pos x="36" y="0"/>
                        </a:cxn>
                        <a:cxn ang="0">
                          <a:pos x="326" y="0"/>
                        </a:cxn>
                        <a:cxn ang="0">
                          <a:pos x="326" y="314"/>
                        </a:cxn>
                        <a:cxn ang="0">
                          <a:pos x="359" y="355"/>
                        </a:cxn>
                        <a:cxn ang="0">
                          <a:pos x="0" y="355"/>
                        </a:cxn>
                        <a:cxn ang="0">
                          <a:pos x="36" y="314"/>
                        </a:cxn>
                        <a:cxn ang="0">
                          <a:pos x="36" y="0"/>
                        </a:cxn>
                      </a:cxnLst>
                      <a:rect l="0" t="0" r="r" b="b"/>
                      <a:pathLst>
                        <a:path w="359" h="355">
                          <a:moveTo>
                            <a:pt x="36" y="0"/>
                          </a:moveTo>
                          <a:lnTo>
                            <a:pt x="326" y="0"/>
                          </a:lnTo>
                          <a:lnTo>
                            <a:pt x="326" y="314"/>
                          </a:lnTo>
                          <a:lnTo>
                            <a:pt x="359" y="355"/>
                          </a:lnTo>
                          <a:lnTo>
                            <a:pt x="0" y="355"/>
                          </a:lnTo>
                          <a:lnTo>
                            <a:pt x="36" y="314"/>
                          </a:lnTo>
                          <a:lnTo>
                            <a:pt x="36" y="0"/>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3" name="Group 418">
                      <a:extLst>
                        <a:ext uri="{FF2B5EF4-FFF2-40B4-BE49-F238E27FC236}">
                          <a16:creationId xmlns:a16="http://schemas.microsoft.com/office/drawing/2014/main" id="{8EC93942-E934-FD41-921D-034BD690937E}"/>
                        </a:ext>
                      </a:extLst>
                    </p:cNvPr>
                    <p:cNvGrpSpPr>
                      <a:grpSpLocks/>
                    </p:cNvGrpSpPr>
                    <p:nvPr/>
                  </p:nvGrpSpPr>
                  <p:grpSpPr bwMode="auto">
                    <a:xfrm>
                      <a:off x="4803" y="2836"/>
                      <a:ext cx="110" cy="149"/>
                      <a:chOff x="4803" y="2836"/>
                      <a:chExt cx="110" cy="149"/>
                    </a:xfrm>
                  </p:grpSpPr>
                  <p:sp>
                    <p:nvSpPr>
                      <p:cNvPr id="594" name="Rectangle 413">
                        <a:extLst>
                          <a:ext uri="{FF2B5EF4-FFF2-40B4-BE49-F238E27FC236}">
                            <a16:creationId xmlns:a16="http://schemas.microsoft.com/office/drawing/2014/main" id="{AE83A2F6-8593-B44D-83C5-F1C9A21299F0}"/>
                          </a:ext>
                        </a:extLst>
                      </p:cNvPr>
                      <p:cNvSpPr>
                        <a:spLocks noChangeArrowheads="1"/>
                      </p:cNvSpPr>
                      <p:nvPr/>
                    </p:nvSpPr>
                    <p:spPr bwMode="auto">
                      <a:xfrm>
                        <a:off x="4803" y="2836"/>
                        <a:ext cx="110" cy="149"/>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414">
                        <a:extLst>
                          <a:ext uri="{FF2B5EF4-FFF2-40B4-BE49-F238E27FC236}">
                            <a16:creationId xmlns:a16="http://schemas.microsoft.com/office/drawing/2014/main" id="{AC08AA6E-05AE-EF46-BDBA-88321DA9646C}"/>
                          </a:ext>
                        </a:extLst>
                      </p:cNvPr>
                      <p:cNvSpPr>
                        <a:spLocks noChangeArrowheads="1"/>
                      </p:cNvSpPr>
                      <p:nvPr/>
                    </p:nvSpPr>
                    <p:spPr bwMode="auto">
                      <a:xfrm>
                        <a:off x="4865" y="2913"/>
                        <a:ext cx="41" cy="62"/>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415">
                        <a:extLst>
                          <a:ext uri="{FF2B5EF4-FFF2-40B4-BE49-F238E27FC236}">
                            <a16:creationId xmlns:a16="http://schemas.microsoft.com/office/drawing/2014/main" id="{E4A7960F-6F5E-FE4C-9816-0F6EE79D1518}"/>
                          </a:ext>
                        </a:extLst>
                      </p:cNvPr>
                      <p:cNvSpPr>
                        <a:spLocks noChangeArrowheads="1"/>
                      </p:cNvSpPr>
                      <p:nvPr/>
                    </p:nvSpPr>
                    <p:spPr bwMode="auto">
                      <a:xfrm>
                        <a:off x="4811" y="2913"/>
                        <a:ext cx="43" cy="62"/>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416">
                        <a:extLst>
                          <a:ext uri="{FF2B5EF4-FFF2-40B4-BE49-F238E27FC236}">
                            <a16:creationId xmlns:a16="http://schemas.microsoft.com/office/drawing/2014/main" id="{19B19EBD-1053-4647-A500-D127ACE8E165}"/>
                          </a:ext>
                        </a:extLst>
                      </p:cNvPr>
                      <p:cNvSpPr>
                        <a:spLocks noChangeArrowheads="1"/>
                      </p:cNvSpPr>
                      <p:nvPr/>
                    </p:nvSpPr>
                    <p:spPr bwMode="auto">
                      <a:xfrm>
                        <a:off x="4865" y="2843"/>
                        <a:ext cx="41" cy="62"/>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417">
                        <a:extLst>
                          <a:ext uri="{FF2B5EF4-FFF2-40B4-BE49-F238E27FC236}">
                            <a16:creationId xmlns:a16="http://schemas.microsoft.com/office/drawing/2014/main" id="{A1495F1A-9D8A-9B42-8FFB-B79753330100}"/>
                          </a:ext>
                        </a:extLst>
                      </p:cNvPr>
                      <p:cNvSpPr>
                        <a:spLocks noChangeArrowheads="1"/>
                      </p:cNvSpPr>
                      <p:nvPr/>
                    </p:nvSpPr>
                    <p:spPr bwMode="auto">
                      <a:xfrm>
                        <a:off x="4811" y="2843"/>
                        <a:ext cx="43" cy="62"/>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91" name="Rectangle 420">
                    <a:extLst>
                      <a:ext uri="{FF2B5EF4-FFF2-40B4-BE49-F238E27FC236}">
                        <a16:creationId xmlns:a16="http://schemas.microsoft.com/office/drawing/2014/main" id="{B3BC26D1-D22C-0742-9F72-01FD4C72E273}"/>
                      </a:ext>
                    </a:extLst>
                  </p:cNvPr>
                  <p:cNvSpPr>
                    <a:spLocks noChangeArrowheads="1"/>
                  </p:cNvSpPr>
                  <p:nvPr/>
                </p:nvSpPr>
                <p:spPr bwMode="auto">
                  <a:xfrm>
                    <a:off x="4754" y="2995"/>
                    <a:ext cx="205" cy="9"/>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33" name="Group 478">
                  <a:extLst>
                    <a:ext uri="{FF2B5EF4-FFF2-40B4-BE49-F238E27FC236}">
                      <a16:creationId xmlns:a16="http://schemas.microsoft.com/office/drawing/2014/main" id="{3AD61282-8299-A44C-9EE8-96FE287F1720}"/>
                    </a:ext>
                  </a:extLst>
                </p:cNvPr>
                <p:cNvGrpSpPr>
                  <a:grpSpLocks/>
                </p:cNvGrpSpPr>
                <p:nvPr/>
              </p:nvGrpSpPr>
              <p:grpSpPr bwMode="auto">
                <a:xfrm>
                  <a:off x="4726" y="3315"/>
                  <a:ext cx="557" cy="127"/>
                  <a:chOff x="4726" y="3315"/>
                  <a:chExt cx="557" cy="127"/>
                </a:xfrm>
              </p:grpSpPr>
              <p:grpSp>
                <p:nvGrpSpPr>
                  <p:cNvPr id="534" name="Group 449">
                    <a:extLst>
                      <a:ext uri="{FF2B5EF4-FFF2-40B4-BE49-F238E27FC236}">
                        <a16:creationId xmlns:a16="http://schemas.microsoft.com/office/drawing/2014/main" id="{FA9C2085-1AF0-6949-953D-65F572B9F22E}"/>
                      </a:ext>
                    </a:extLst>
                  </p:cNvPr>
                  <p:cNvGrpSpPr>
                    <a:grpSpLocks/>
                  </p:cNvGrpSpPr>
                  <p:nvPr/>
                </p:nvGrpSpPr>
                <p:grpSpPr bwMode="auto">
                  <a:xfrm>
                    <a:off x="4726" y="3315"/>
                    <a:ext cx="228" cy="127"/>
                    <a:chOff x="4726" y="3315"/>
                    <a:chExt cx="228" cy="127"/>
                  </a:xfrm>
                </p:grpSpPr>
                <p:sp>
                  <p:nvSpPr>
                    <p:cNvPr id="563" name="Rectangle 422">
                      <a:extLst>
                        <a:ext uri="{FF2B5EF4-FFF2-40B4-BE49-F238E27FC236}">
                          <a16:creationId xmlns:a16="http://schemas.microsoft.com/office/drawing/2014/main" id="{141311E4-AE7C-7B47-BA26-BF5A0FF91604}"/>
                        </a:ext>
                      </a:extLst>
                    </p:cNvPr>
                    <p:cNvSpPr>
                      <a:spLocks noChangeArrowheads="1"/>
                    </p:cNvSpPr>
                    <p:nvPr/>
                  </p:nvSpPr>
                  <p:spPr bwMode="auto">
                    <a:xfrm>
                      <a:off x="4770" y="3374"/>
                      <a:ext cx="140" cy="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423">
                      <a:extLst>
                        <a:ext uri="{FF2B5EF4-FFF2-40B4-BE49-F238E27FC236}">
                          <a16:creationId xmlns:a16="http://schemas.microsoft.com/office/drawing/2014/main" id="{FAB98432-3C26-DF4C-8018-7DB3B50E4F5F}"/>
                        </a:ext>
                      </a:extLst>
                    </p:cNvPr>
                    <p:cNvSpPr>
                      <a:spLocks noChangeArrowheads="1"/>
                    </p:cNvSpPr>
                    <p:nvPr/>
                  </p:nvSpPr>
                  <p:spPr bwMode="auto">
                    <a:xfrm>
                      <a:off x="4760" y="3387"/>
                      <a:ext cx="160" cy="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424">
                      <a:extLst>
                        <a:ext uri="{FF2B5EF4-FFF2-40B4-BE49-F238E27FC236}">
                          <a16:creationId xmlns:a16="http://schemas.microsoft.com/office/drawing/2014/main" id="{56A8FEF5-56C6-AD42-8473-9DAFFFA8A81C}"/>
                        </a:ext>
                      </a:extLst>
                    </p:cNvPr>
                    <p:cNvSpPr>
                      <a:spLocks noChangeArrowheads="1"/>
                    </p:cNvSpPr>
                    <p:nvPr/>
                  </p:nvSpPr>
                  <p:spPr bwMode="auto">
                    <a:xfrm>
                      <a:off x="4747" y="3403"/>
                      <a:ext cx="184" cy="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425">
                      <a:extLst>
                        <a:ext uri="{FF2B5EF4-FFF2-40B4-BE49-F238E27FC236}">
                          <a16:creationId xmlns:a16="http://schemas.microsoft.com/office/drawing/2014/main" id="{974E52C7-45C5-5247-BBC6-3ED8C7AAF207}"/>
                        </a:ext>
                      </a:extLst>
                    </p:cNvPr>
                    <p:cNvSpPr>
                      <a:spLocks noChangeArrowheads="1"/>
                    </p:cNvSpPr>
                    <p:nvPr/>
                  </p:nvSpPr>
                  <p:spPr bwMode="auto">
                    <a:xfrm>
                      <a:off x="4735" y="3418"/>
                      <a:ext cx="208" cy="1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426">
                      <a:extLst>
                        <a:ext uri="{FF2B5EF4-FFF2-40B4-BE49-F238E27FC236}">
                          <a16:creationId xmlns:a16="http://schemas.microsoft.com/office/drawing/2014/main" id="{F7C69D98-4BCF-E04E-8794-F5C9F6C2EC6B}"/>
                        </a:ext>
                      </a:extLst>
                    </p:cNvPr>
                    <p:cNvSpPr>
                      <a:spLocks noChangeArrowheads="1"/>
                    </p:cNvSpPr>
                    <p:nvPr/>
                  </p:nvSpPr>
                  <p:spPr bwMode="auto">
                    <a:xfrm>
                      <a:off x="4729" y="3433"/>
                      <a:ext cx="219" cy="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427">
                      <a:extLst>
                        <a:ext uri="{FF2B5EF4-FFF2-40B4-BE49-F238E27FC236}">
                          <a16:creationId xmlns:a16="http://schemas.microsoft.com/office/drawing/2014/main" id="{8F0FF30D-0102-914D-A3CD-36F695A04E1F}"/>
                        </a:ext>
                      </a:extLst>
                    </p:cNvPr>
                    <p:cNvSpPr>
                      <a:spLocks/>
                    </p:cNvSpPr>
                    <p:nvPr/>
                  </p:nvSpPr>
                  <p:spPr bwMode="auto">
                    <a:xfrm>
                      <a:off x="4773" y="3366"/>
                      <a:ext cx="135" cy="8"/>
                    </a:xfrm>
                    <a:custGeom>
                      <a:avLst/>
                      <a:gdLst/>
                      <a:ahLst/>
                      <a:cxnLst>
                        <a:cxn ang="0">
                          <a:pos x="0" y="17"/>
                        </a:cxn>
                        <a:cxn ang="0">
                          <a:pos x="17" y="0"/>
                        </a:cxn>
                        <a:cxn ang="0">
                          <a:pos x="253" y="0"/>
                        </a:cxn>
                        <a:cxn ang="0">
                          <a:pos x="270" y="17"/>
                        </a:cxn>
                        <a:cxn ang="0">
                          <a:pos x="0" y="17"/>
                        </a:cxn>
                      </a:cxnLst>
                      <a:rect l="0" t="0" r="r" b="b"/>
                      <a:pathLst>
                        <a:path w="270" h="17">
                          <a:moveTo>
                            <a:pt x="0" y="17"/>
                          </a:moveTo>
                          <a:lnTo>
                            <a:pt x="17" y="0"/>
                          </a:lnTo>
                          <a:lnTo>
                            <a:pt x="253" y="0"/>
                          </a:lnTo>
                          <a:lnTo>
                            <a:pt x="270" y="17"/>
                          </a:lnTo>
                          <a:lnTo>
                            <a:pt x="0" y="1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428">
                      <a:extLst>
                        <a:ext uri="{FF2B5EF4-FFF2-40B4-BE49-F238E27FC236}">
                          <a16:creationId xmlns:a16="http://schemas.microsoft.com/office/drawing/2014/main" id="{8E110305-A946-A745-8FFA-5B4CCCB16319}"/>
                        </a:ext>
                      </a:extLst>
                    </p:cNvPr>
                    <p:cNvSpPr>
                      <a:spLocks/>
                    </p:cNvSpPr>
                    <p:nvPr/>
                  </p:nvSpPr>
                  <p:spPr bwMode="auto">
                    <a:xfrm>
                      <a:off x="4760" y="3383"/>
                      <a:ext cx="158" cy="4"/>
                    </a:xfrm>
                    <a:custGeom>
                      <a:avLst/>
                      <a:gdLst/>
                      <a:ahLst/>
                      <a:cxnLst>
                        <a:cxn ang="0">
                          <a:pos x="20" y="0"/>
                        </a:cxn>
                        <a:cxn ang="0">
                          <a:pos x="298" y="0"/>
                        </a:cxn>
                        <a:cxn ang="0">
                          <a:pos x="315" y="9"/>
                        </a:cxn>
                        <a:cxn ang="0">
                          <a:pos x="0" y="9"/>
                        </a:cxn>
                        <a:cxn ang="0">
                          <a:pos x="20" y="0"/>
                        </a:cxn>
                      </a:cxnLst>
                      <a:rect l="0" t="0" r="r" b="b"/>
                      <a:pathLst>
                        <a:path w="315" h="9">
                          <a:moveTo>
                            <a:pt x="20" y="0"/>
                          </a:moveTo>
                          <a:lnTo>
                            <a:pt x="298" y="0"/>
                          </a:lnTo>
                          <a:lnTo>
                            <a:pt x="315" y="9"/>
                          </a:lnTo>
                          <a:lnTo>
                            <a:pt x="0" y="9"/>
                          </a:lnTo>
                          <a:lnTo>
                            <a:pt x="2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429">
                      <a:extLst>
                        <a:ext uri="{FF2B5EF4-FFF2-40B4-BE49-F238E27FC236}">
                          <a16:creationId xmlns:a16="http://schemas.microsoft.com/office/drawing/2014/main" id="{CAAE290C-84A7-F14E-B256-11AE864484F5}"/>
                        </a:ext>
                      </a:extLst>
                    </p:cNvPr>
                    <p:cNvSpPr>
                      <a:spLocks/>
                    </p:cNvSpPr>
                    <p:nvPr/>
                  </p:nvSpPr>
                  <p:spPr bwMode="auto">
                    <a:xfrm>
                      <a:off x="4751" y="3396"/>
                      <a:ext cx="176" cy="7"/>
                    </a:xfrm>
                    <a:custGeom>
                      <a:avLst/>
                      <a:gdLst/>
                      <a:ahLst/>
                      <a:cxnLst>
                        <a:cxn ang="0">
                          <a:pos x="13" y="0"/>
                        </a:cxn>
                        <a:cxn ang="0">
                          <a:pos x="337" y="0"/>
                        </a:cxn>
                        <a:cxn ang="0">
                          <a:pos x="351" y="12"/>
                        </a:cxn>
                        <a:cxn ang="0">
                          <a:pos x="0" y="12"/>
                        </a:cxn>
                        <a:cxn ang="0">
                          <a:pos x="13" y="0"/>
                        </a:cxn>
                      </a:cxnLst>
                      <a:rect l="0" t="0" r="r" b="b"/>
                      <a:pathLst>
                        <a:path w="351" h="12">
                          <a:moveTo>
                            <a:pt x="13" y="0"/>
                          </a:moveTo>
                          <a:lnTo>
                            <a:pt x="337" y="0"/>
                          </a:lnTo>
                          <a:lnTo>
                            <a:pt x="351" y="12"/>
                          </a:lnTo>
                          <a:lnTo>
                            <a:pt x="0" y="12"/>
                          </a:lnTo>
                          <a:lnTo>
                            <a:pt x="13"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430">
                      <a:extLst>
                        <a:ext uri="{FF2B5EF4-FFF2-40B4-BE49-F238E27FC236}">
                          <a16:creationId xmlns:a16="http://schemas.microsoft.com/office/drawing/2014/main" id="{9C1A17CC-430A-6341-9A51-45CC60CF8704}"/>
                        </a:ext>
                      </a:extLst>
                    </p:cNvPr>
                    <p:cNvSpPr>
                      <a:spLocks/>
                    </p:cNvSpPr>
                    <p:nvPr/>
                  </p:nvSpPr>
                  <p:spPr bwMode="auto">
                    <a:xfrm>
                      <a:off x="4736" y="3412"/>
                      <a:ext cx="207" cy="6"/>
                    </a:xfrm>
                    <a:custGeom>
                      <a:avLst/>
                      <a:gdLst/>
                      <a:ahLst/>
                      <a:cxnLst>
                        <a:cxn ang="0">
                          <a:pos x="24" y="0"/>
                        </a:cxn>
                        <a:cxn ang="0">
                          <a:pos x="0" y="12"/>
                        </a:cxn>
                        <a:cxn ang="0">
                          <a:pos x="415" y="12"/>
                        </a:cxn>
                        <a:cxn ang="0">
                          <a:pos x="391" y="0"/>
                        </a:cxn>
                        <a:cxn ang="0">
                          <a:pos x="24" y="0"/>
                        </a:cxn>
                      </a:cxnLst>
                      <a:rect l="0" t="0" r="r" b="b"/>
                      <a:pathLst>
                        <a:path w="415" h="12">
                          <a:moveTo>
                            <a:pt x="24" y="0"/>
                          </a:moveTo>
                          <a:lnTo>
                            <a:pt x="0" y="12"/>
                          </a:lnTo>
                          <a:lnTo>
                            <a:pt x="415" y="12"/>
                          </a:lnTo>
                          <a:lnTo>
                            <a:pt x="391" y="0"/>
                          </a:lnTo>
                          <a:lnTo>
                            <a:pt x="24"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431">
                      <a:extLst>
                        <a:ext uri="{FF2B5EF4-FFF2-40B4-BE49-F238E27FC236}">
                          <a16:creationId xmlns:a16="http://schemas.microsoft.com/office/drawing/2014/main" id="{A6DDAD3F-4E72-B249-8DA4-C2A65EBF0BA3}"/>
                        </a:ext>
                      </a:extLst>
                    </p:cNvPr>
                    <p:cNvSpPr>
                      <a:spLocks/>
                    </p:cNvSpPr>
                    <p:nvPr/>
                  </p:nvSpPr>
                  <p:spPr bwMode="auto">
                    <a:xfrm>
                      <a:off x="4727" y="3429"/>
                      <a:ext cx="223" cy="4"/>
                    </a:xfrm>
                    <a:custGeom>
                      <a:avLst/>
                      <a:gdLst/>
                      <a:ahLst/>
                      <a:cxnLst>
                        <a:cxn ang="0">
                          <a:pos x="17" y="0"/>
                        </a:cxn>
                        <a:cxn ang="0">
                          <a:pos x="0" y="9"/>
                        </a:cxn>
                        <a:cxn ang="0">
                          <a:pos x="445" y="9"/>
                        </a:cxn>
                        <a:cxn ang="0">
                          <a:pos x="432" y="0"/>
                        </a:cxn>
                        <a:cxn ang="0">
                          <a:pos x="17" y="0"/>
                        </a:cxn>
                      </a:cxnLst>
                      <a:rect l="0" t="0" r="r" b="b"/>
                      <a:pathLst>
                        <a:path w="445" h="9">
                          <a:moveTo>
                            <a:pt x="17" y="0"/>
                          </a:moveTo>
                          <a:lnTo>
                            <a:pt x="0" y="9"/>
                          </a:lnTo>
                          <a:lnTo>
                            <a:pt x="445" y="9"/>
                          </a:lnTo>
                          <a:lnTo>
                            <a:pt x="432" y="0"/>
                          </a:lnTo>
                          <a:lnTo>
                            <a:pt x="1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432">
                      <a:extLst>
                        <a:ext uri="{FF2B5EF4-FFF2-40B4-BE49-F238E27FC236}">
                          <a16:creationId xmlns:a16="http://schemas.microsoft.com/office/drawing/2014/main" id="{38A481B0-294F-C646-9C85-FE0C63E3839A}"/>
                        </a:ext>
                      </a:extLst>
                    </p:cNvPr>
                    <p:cNvSpPr>
                      <a:spLocks noChangeArrowheads="1"/>
                    </p:cNvSpPr>
                    <p:nvPr/>
                  </p:nvSpPr>
                  <p:spPr bwMode="auto">
                    <a:xfrm>
                      <a:off x="4948" y="3378"/>
                      <a:ext cx="6" cy="6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433">
                      <a:extLst>
                        <a:ext uri="{FF2B5EF4-FFF2-40B4-BE49-F238E27FC236}">
                          <a16:creationId xmlns:a16="http://schemas.microsoft.com/office/drawing/2014/main" id="{411DC967-C6C8-3B42-AA55-39298F1042FC}"/>
                        </a:ext>
                      </a:extLst>
                    </p:cNvPr>
                    <p:cNvSpPr>
                      <a:spLocks noChangeArrowheads="1"/>
                    </p:cNvSpPr>
                    <p:nvPr/>
                  </p:nvSpPr>
                  <p:spPr bwMode="auto">
                    <a:xfrm>
                      <a:off x="4938" y="3366"/>
                      <a:ext cx="5" cy="6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434">
                      <a:extLst>
                        <a:ext uri="{FF2B5EF4-FFF2-40B4-BE49-F238E27FC236}">
                          <a16:creationId xmlns:a16="http://schemas.microsoft.com/office/drawing/2014/main" id="{B63FC786-5B22-E74E-8BAA-AE0A08D8323D}"/>
                        </a:ext>
                      </a:extLst>
                    </p:cNvPr>
                    <p:cNvSpPr>
                      <a:spLocks noChangeArrowheads="1"/>
                    </p:cNvSpPr>
                    <p:nvPr/>
                  </p:nvSpPr>
                  <p:spPr bwMode="auto">
                    <a:xfrm>
                      <a:off x="4926" y="3353"/>
                      <a:ext cx="5" cy="5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435">
                      <a:extLst>
                        <a:ext uri="{FF2B5EF4-FFF2-40B4-BE49-F238E27FC236}">
                          <a16:creationId xmlns:a16="http://schemas.microsoft.com/office/drawing/2014/main" id="{164BE4B6-A530-F543-AFEF-77A74F24A99B}"/>
                        </a:ext>
                      </a:extLst>
                    </p:cNvPr>
                    <p:cNvSpPr>
                      <a:spLocks noChangeArrowheads="1"/>
                    </p:cNvSpPr>
                    <p:nvPr/>
                  </p:nvSpPr>
                  <p:spPr bwMode="auto">
                    <a:xfrm>
                      <a:off x="4916" y="3341"/>
                      <a:ext cx="4" cy="5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436">
                      <a:extLst>
                        <a:ext uri="{FF2B5EF4-FFF2-40B4-BE49-F238E27FC236}">
                          <a16:creationId xmlns:a16="http://schemas.microsoft.com/office/drawing/2014/main" id="{68B627AA-2299-0748-A598-920569511D6F}"/>
                        </a:ext>
                      </a:extLst>
                    </p:cNvPr>
                    <p:cNvSpPr>
                      <a:spLocks noChangeArrowheads="1"/>
                    </p:cNvSpPr>
                    <p:nvPr/>
                  </p:nvSpPr>
                  <p:spPr bwMode="auto">
                    <a:xfrm>
                      <a:off x="4908" y="3327"/>
                      <a:ext cx="4" cy="5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578" name="Group 440">
                      <a:extLst>
                        <a:ext uri="{FF2B5EF4-FFF2-40B4-BE49-F238E27FC236}">
                          <a16:creationId xmlns:a16="http://schemas.microsoft.com/office/drawing/2014/main" id="{FC9BC7A0-9FCB-1445-9608-F03E30C0E61E}"/>
                        </a:ext>
                      </a:extLst>
                    </p:cNvPr>
                    <p:cNvGrpSpPr>
                      <a:grpSpLocks/>
                    </p:cNvGrpSpPr>
                    <p:nvPr/>
                  </p:nvGrpSpPr>
                  <p:grpSpPr bwMode="auto">
                    <a:xfrm>
                      <a:off x="4898" y="3315"/>
                      <a:ext cx="56" cy="66"/>
                      <a:chOff x="4898" y="3315"/>
                      <a:chExt cx="56" cy="66"/>
                    </a:xfrm>
                  </p:grpSpPr>
                  <p:sp>
                    <p:nvSpPr>
                      <p:cNvPr id="587" name="Freeform 437">
                        <a:extLst>
                          <a:ext uri="{FF2B5EF4-FFF2-40B4-BE49-F238E27FC236}">
                            <a16:creationId xmlns:a16="http://schemas.microsoft.com/office/drawing/2014/main" id="{34D0CEFF-9F9B-534F-B009-9A758093E07A}"/>
                          </a:ext>
                        </a:extLst>
                      </p:cNvPr>
                      <p:cNvSpPr>
                        <a:spLocks/>
                      </p:cNvSpPr>
                      <p:nvPr/>
                    </p:nvSpPr>
                    <p:spPr bwMode="auto">
                      <a:xfrm>
                        <a:off x="4900" y="3316"/>
                        <a:ext cx="48" cy="65"/>
                      </a:xfrm>
                      <a:custGeom>
                        <a:avLst/>
                        <a:gdLst/>
                        <a:ahLst/>
                        <a:cxnLst>
                          <a:cxn ang="0">
                            <a:pos x="96" y="124"/>
                          </a:cxn>
                          <a:cxn ang="0">
                            <a:pos x="0" y="0"/>
                          </a:cxn>
                          <a:cxn ang="0">
                            <a:pos x="0" y="7"/>
                          </a:cxn>
                          <a:cxn ang="0">
                            <a:pos x="96" y="131"/>
                          </a:cxn>
                          <a:cxn ang="0">
                            <a:pos x="96" y="124"/>
                          </a:cxn>
                        </a:cxnLst>
                        <a:rect l="0" t="0" r="r" b="b"/>
                        <a:pathLst>
                          <a:path w="96" h="131">
                            <a:moveTo>
                              <a:pt x="96" y="124"/>
                            </a:moveTo>
                            <a:lnTo>
                              <a:pt x="0" y="0"/>
                            </a:lnTo>
                            <a:lnTo>
                              <a:pt x="0" y="7"/>
                            </a:lnTo>
                            <a:lnTo>
                              <a:pt x="96" y="131"/>
                            </a:lnTo>
                            <a:lnTo>
                              <a:pt x="96" y="12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438">
                        <a:extLst>
                          <a:ext uri="{FF2B5EF4-FFF2-40B4-BE49-F238E27FC236}">
                            <a16:creationId xmlns:a16="http://schemas.microsoft.com/office/drawing/2014/main" id="{C14ED85B-0C5D-FA4E-BA70-7265DD219B62}"/>
                          </a:ext>
                        </a:extLst>
                      </p:cNvPr>
                      <p:cNvSpPr>
                        <a:spLocks/>
                      </p:cNvSpPr>
                      <p:nvPr/>
                    </p:nvSpPr>
                    <p:spPr bwMode="auto">
                      <a:xfrm>
                        <a:off x="4898" y="3315"/>
                        <a:ext cx="56" cy="63"/>
                      </a:xfrm>
                      <a:custGeom>
                        <a:avLst/>
                        <a:gdLst/>
                        <a:ahLst/>
                        <a:cxnLst>
                          <a:cxn ang="0">
                            <a:pos x="111" y="125"/>
                          </a:cxn>
                          <a:cxn ang="0">
                            <a:pos x="101" y="125"/>
                          </a:cxn>
                          <a:cxn ang="0">
                            <a:pos x="0" y="0"/>
                          </a:cxn>
                          <a:cxn ang="0">
                            <a:pos x="7" y="0"/>
                          </a:cxn>
                          <a:cxn ang="0">
                            <a:pos x="111" y="125"/>
                          </a:cxn>
                        </a:cxnLst>
                        <a:rect l="0" t="0" r="r" b="b"/>
                        <a:pathLst>
                          <a:path w="111" h="125">
                            <a:moveTo>
                              <a:pt x="111" y="125"/>
                            </a:moveTo>
                            <a:lnTo>
                              <a:pt x="101" y="125"/>
                            </a:lnTo>
                            <a:lnTo>
                              <a:pt x="0" y="0"/>
                            </a:lnTo>
                            <a:lnTo>
                              <a:pt x="7" y="0"/>
                            </a:lnTo>
                            <a:lnTo>
                              <a:pt x="111" y="12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439">
                        <a:extLst>
                          <a:ext uri="{FF2B5EF4-FFF2-40B4-BE49-F238E27FC236}">
                            <a16:creationId xmlns:a16="http://schemas.microsoft.com/office/drawing/2014/main" id="{724520C4-747E-F34B-9323-7932A6121871}"/>
                          </a:ext>
                        </a:extLst>
                      </p:cNvPr>
                      <p:cNvSpPr>
                        <a:spLocks noChangeArrowheads="1"/>
                      </p:cNvSpPr>
                      <p:nvPr/>
                    </p:nvSpPr>
                    <p:spPr bwMode="auto">
                      <a:xfrm>
                        <a:off x="4948" y="3378"/>
                        <a:ext cx="6"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579" name="Rectangle 441">
                      <a:extLst>
                        <a:ext uri="{FF2B5EF4-FFF2-40B4-BE49-F238E27FC236}">
                          <a16:creationId xmlns:a16="http://schemas.microsoft.com/office/drawing/2014/main" id="{A4C4DC15-EA56-1E4B-8738-4354F9A4AEB5}"/>
                        </a:ext>
                      </a:extLst>
                    </p:cNvPr>
                    <p:cNvSpPr>
                      <a:spLocks noChangeArrowheads="1"/>
                    </p:cNvSpPr>
                    <p:nvPr/>
                  </p:nvSpPr>
                  <p:spPr bwMode="auto">
                    <a:xfrm>
                      <a:off x="4726" y="3379"/>
                      <a:ext cx="6" cy="6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442">
                      <a:extLst>
                        <a:ext uri="{FF2B5EF4-FFF2-40B4-BE49-F238E27FC236}">
                          <a16:creationId xmlns:a16="http://schemas.microsoft.com/office/drawing/2014/main" id="{3BC6545C-F131-E44E-B78B-705D646966C9}"/>
                        </a:ext>
                      </a:extLst>
                    </p:cNvPr>
                    <p:cNvSpPr>
                      <a:spLocks noChangeArrowheads="1"/>
                    </p:cNvSpPr>
                    <p:nvPr/>
                  </p:nvSpPr>
                  <p:spPr bwMode="auto">
                    <a:xfrm>
                      <a:off x="4735" y="3368"/>
                      <a:ext cx="4" cy="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443">
                      <a:extLst>
                        <a:ext uri="{FF2B5EF4-FFF2-40B4-BE49-F238E27FC236}">
                          <a16:creationId xmlns:a16="http://schemas.microsoft.com/office/drawing/2014/main" id="{1CF4BDB1-80EE-9746-ABE6-4103B921EEB5}"/>
                        </a:ext>
                      </a:extLst>
                    </p:cNvPr>
                    <p:cNvSpPr>
                      <a:spLocks noChangeArrowheads="1"/>
                    </p:cNvSpPr>
                    <p:nvPr/>
                  </p:nvSpPr>
                  <p:spPr bwMode="auto">
                    <a:xfrm>
                      <a:off x="4747" y="3354"/>
                      <a:ext cx="4" cy="5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444">
                      <a:extLst>
                        <a:ext uri="{FF2B5EF4-FFF2-40B4-BE49-F238E27FC236}">
                          <a16:creationId xmlns:a16="http://schemas.microsoft.com/office/drawing/2014/main" id="{08E99014-6F9D-1549-8655-4D28A0C71B55}"/>
                        </a:ext>
                      </a:extLst>
                    </p:cNvPr>
                    <p:cNvSpPr>
                      <a:spLocks noChangeArrowheads="1"/>
                    </p:cNvSpPr>
                    <p:nvPr/>
                  </p:nvSpPr>
                  <p:spPr bwMode="auto">
                    <a:xfrm>
                      <a:off x="4758" y="3341"/>
                      <a:ext cx="5" cy="5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445">
                      <a:extLst>
                        <a:ext uri="{FF2B5EF4-FFF2-40B4-BE49-F238E27FC236}">
                          <a16:creationId xmlns:a16="http://schemas.microsoft.com/office/drawing/2014/main" id="{B87E1EFB-9766-D248-8B52-D6D4609A394C}"/>
                        </a:ext>
                      </a:extLst>
                    </p:cNvPr>
                    <p:cNvSpPr>
                      <a:spLocks noChangeArrowheads="1"/>
                    </p:cNvSpPr>
                    <p:nvPr/>
                  </p:nvSpPr>
                  <p:spPr bwMode="auto">
                    <a:xfrm>
                      <a:off x="4769" y="3328"/>
                      <a:ext cx="5" cy="5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446">
                      <a:extLst>
                        <a:ext uri="{FF2B5EF4-FFF2-40B4-BE49-F238E27FC236}">
                          <a16:creationId xmlns:a16="http://schemas.microsoft.com/office/drawing/2014/main" id="{9BE1A797-045D-914D-8EFE-59E62B4506A0}"/>
                        </a:ext>
                      </a:extLst>
                    </p:cNvPr>
                    <p:cNvSpPr>
                      <a:spLocks/>
                    </p:cNvSpPr>
                    <p:nvPr/>
                  </p:nvSpPr>
                  <p:spPr bwMode="auto">
                    <a:xfrm>
                      <a:off x="4730" y="3316"/>
                      <a:ext cx="51" cy="65"/>
                    </a:xfrm>
                    <a:custGeom>
                      <a:avLst/>
                      <a:gdLst/>
                      <a:ahLst/>
                      <a:cxnLst>
                        <a:cxn ang="0">
                          <a:pos x="0" y="124"/>
                        </a:cxn>
                        <a:cxn ang="0">
                          <a:pos x="103" y="0"/>
                        </a:cxn>
                        <a:cxn ang="0">
                          <a:pos x="103" y="7"/>
                        </a:cxn>
                        <a:cxn ang="0">
                          <a:pos x="0" y="131"/>
                        </a:cxn>
                        <a:cxn ang="0">
                          <a:pos x="0" y="124"/>
                        </a:cxn>
                      </a:cxnLst>
                      <a:rect l="0" t="0" r="r" b="b"/>
                      <a:pathLst>
                        <a:path w="103" h="131">
                          <a:moveTo>
                            <a:pt x="0" y="124"/>
                          </a:moveTo>
                          <a:lnTo>
                            <a:pt x="103" y="0"/>
                          </a:lnTo>
                          <a:lnTo>
                            <a:pt x="103" y="7"/>
                          </a:lnTo>
                          <a:lnTo>
                            <a:pt x="0" y="131"/>
                          </a:lnTo>
                          <a:lnTo>
                            <a:pt x="0" y="12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447">
                      <a:extLst>
                        <a:ext uri="{FF2B5EF4-FFF2-40B4-BE49-F238E27FC236}">
                          <a16:creationId xmlns:a16="http://schemas.microsoft.com/office/drawing/2014/main" id="{F57A5201-B6D5-0F41-A442-66F2EEF68681}"/>
                        </a:ext>
                      </a:extLst>
                    </p:cNvPr>
                    <p:cNvSpPr>
                      <a:spLocks/>
                    </p:cNvSpPr>
                    <p:nvPr/>
                  </p:nvSpPr>
                  <p:spPr bwMode="auto">
                    <a:xfrm>
                      <a:off x="4726" y="3316"/>
                      <a:ext cx="55" cy="63"/>
                    </a:xfrm>
                    <a:custGeom>
                      <a:avLst/>
                      <a:gdLst/>
                      <a:ahLst/>
                      <a:cxnLst>
                        <a:cxn ang="0">
                          <a:pos x="0" y="128"/>
                        </a:cxn>
                        <a:cxn ang="0">
                          <a:pos x="7" y="128"/>
                        </a:cxn>
                        <a:cxn ang="0">
                          <a:pos x="110" y="0"/>
                        </a:cxn>
                        <a:cxn ang="0">
                          <a:pos x="105" y="0"/>
                        </a:cxn>
                        <a:cxn ang="0">
                          <a:pos x="0" y="128"/>
                        </a:cxn>
                      </a:cxnLst>
                      <a:rect l="0" t="0" r="r" b="b"/>
                      <a:pathLst>
                        <a:path w="110" h="128">
                          <a:moveTo>
                            <a:pt x="0" y="128"/>
                          </a:moveTo>
                          <a:lnTo>
                            <a:pt x="7" y="128"/>
                          </a:lnTo>
                          <a:lnTo>
                            <a:pt x="110" y="0"/>
                          </a:lnTo>
                          <a:lnTo>
                            <a:pt x="105" y="0"/>
                          </a:lnTo>
                          <a:lnTo>
                            <a:pt x="0" y="1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448">
                      <a:extLst>
                        <a:ext uri="{FF2B5EF4-FFF2-40B4-BE49-F238E27FC236}">
                          <a16:creationId xmlns:a16="http://schemas.microsoft.com/office/drawing/2014/main" id="{6DE2D52A-E0D1-254C-B254-7F3283D64722}"/>
                        </a:ext>
                      </a:extLst>
                    </p:cNvPr>
                    <p:cNvSpPr>
                      <a:spLocks noChangeArrowheads="1"/>
                    </p:cNvSpPr>
                    <p:nvPr/>
                  </p:nvSpPr>
                  <p:spPr bwMode="auto">
                    <a:xfrm>
                      <a:off x="4726" y="3379"/>
                      <a:ext cx="6"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35" name="Group 477">
                    <a:extLst>
                      <a:ext uri="{FF2B5EF4-FFF2-40B4-BE49-F238E27FC236}">
                        <a16:creationId xmlns:a16="http://schemas.microsoft.com/office/drawing/2014/main" id="{2382C01A-9102-9641-816F-701579D34518}"/>
                      </a:ext>
                    </a:extLst>
                  </p:cNvPr>
                  <p:cNvGrpSpPr>
                    <a:grpSpLocks/>
                  </p:cNvGrpSpPr>
                  <p:nvPr/>
                </p:nvGrpSpPr>
                <p:grpSpPr bwMode="auto">
                  <a:xfrm>
                    <a:off x="5055" y="3315"/>
                    <a:ext cx="228" cy="127"/>
                    <a:chOff x="5055" y="3315"/>
                    <a:chExt cx="228" cy="127"/>
                  </a:xfrm>
                </p:grpSpPr>
                <p:sp>
                  <p:nvSpPr>
                    <p:cNvPr id="536" name="Rectangle 450">
                      <a:extLst>
                        <a:ext uri="{FF2B5EF4-FFF2-40B4-BE49-F238E27FC236}">
                          <a16:creationId xmlns:a16="http://schemas.microsoft.com/office/drawing/2014/main" id="{DE3CA9E3-E296-1D43-A462-79A15D67AD06}"/>
                        </a:ext>
                      </a:extLst>
                    </p:cNvPr>
                    <p:cNvSpPr>
                      <a:spLocks noChangeArrowheads="1"/>
                    </p:cNvSpPr>
                    <p:nvPr/>
                  </p:nvSpPr>
                  <p:spPr bwMode="auto">
                    <a:xfrm>
                      <a:off x="5100" y="3374"/>
                      <a:ext cx="139" cy="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451">
                      <a:extLst>
                        <a:ext uri="{FF2B5EF4-FFF2-40B4-BE49-F238E27FC236}">
                          <a16:creationId xmlns:a16="http://schemas.microsoft.com/office/drawing/2014/main" id="{7C0FA280-2083-BD4B-8982-72D925F35405}"/>
                        </a:ext>
                      </a:extLst>
                    </p:cNvPr>
                    <p:cNvSpPr>
                      <a:spLocks noChangeArrowheads="1"/>
                    </p:cNvSpPr>
                    <p:nvPr/>
                  </p:nvSpPr>
                  <p:spPr bwMode="auto">
                    <a:xfrm>
                      <a:off x="5088" y="3387"/>
                      <a:ext cx="161" cy="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452">
                      <a:extLst>
                        <a:ext uri="{FF2B5EF4-FFF2-40B4-BE49-F238E27FC236}">
                          <a16:creationId xmlns:a16="http://schemas.microsoft.com/office/drawing/2014/main" id="{1A153BBA-9C39-9143-A61F-80D52349388E}"/>
                        </a:ext>
                      </a:extLst>
                    </p:cNvPr>
                    <p:cNvSpPr>
                      <a:spLocks noChangeArrowheads="1"/>
                    </p:cNvSpPr>
                    <p:nvPr/>
                  </p:nvSpPr>
                  <p:spPr bwMode="auto">
                    <a:xfrm>
                      <a:off x="5076" y="3403"/>
                      <a:ext cx="183" cy="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453">
                      <a:extLst>
                        <a:ext uri="{FF2B5EF4-FFF2-40B4-BE49-F238E27FC236}">
                          <a16:creationId xmlns:a16="http://schemas.microsoft.com/office/drawing/2014/main" id="{6EE25443-EDD7-0946-8C00-D4B7660A25B5}"/>
                        </a:ext>
                      </a:extLst>
                    </p:cNvPr>
                    <p:cNvSpPr>
                      <a:spLocks noChangeArrowheads="1"/>
                    </p:cNvSpPr>
                    <p:nvPr/>
                  </p:nvSpPr>
                  <p:spPr bwMode="auto">
                    <a:xfrm>
                      <a:off x="5064" y="3418"/>
                      <a:ext cx="207" cy="1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454">
                      <a:extLst>
                        <a:ext uri="{FF2B5EF4-FFF2-40B4-BE49-F238E27FC236}">
                          <a16:creationId xmlns:a16="http://schemas.microsoft.com/office/drawing/2014/main" id="{BD950CB4-8AFD-4B42-8FEC-330F664E699E}"/>
                        </a:ext>
                      </a:extLst>
                    </p:cNvPr>
                    <p:cNvSpPr>
                      <a:spLocks noChangeArrowheads="1"/>
                    </p:cNvSpPr>
                    <p:nvPr/>
                  </p:nvSpPr>
                  <p:spPr bwMode="auto">
                    <a:xfrm>
                      <a:off x="5057" y="3433"/>
                      <a:ext cx="221" cy="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455">
                      <a:extLst>
                        <a:ext uri="{FF2B5EF4-FFF2-40B4-BE49-F238E27FC236}">
                          <a16:creationId xmlns:a16="http://schemas.microsoft.com/office/drawing/2014/main" id="{C0A39341-4ECB-7747-813C-0F9FC5CF999D}"/>
                        </a:ext>
                      </a:extLst>
                    </p:cNvPr>
                    <p:cNvSpPr>
                      <a:spLocks/>
                    </p:cNvSpPr>
                    <p:nvPr/>
                  </p:nvSpPr>
                  <p:spPr bwMode="auto">
                    <a:xfrm>
                      <a:off x="5101" y="3366"/>
                      <a:ext cx="135" cy="8"/>
                    </a:xfrm>
                    <a:custGeom>
                      <a:avLst/>
                      <a:gdLst/>
                      <a:ahLst/>
                      <a:cxnLst>
                        <a:cxn ang="0">
                          <a:pos x="0" y="17"/>
                        </a:cxn>
                        <a:cxn ang="0">
                          <a:pos x="19" y="0"/>
                        </a:cxn>
                        <a:cxn ang="0">
                          <a:pos x="252" y="0"/>
                        </a:cxn>
                        <a:cxn ang="0">
                          <a:pos x="271" y="17"/>
                        </a:cxn>
                        <a:cxn ang="0">
                          <a:pos x="0" y="17"/>
                        </a:cxn>
                      </a:cxnLst>
                      <a:rect l="0" t="0" r="r" b="b"/>
                      <a:pathLst>
                        <a:path w="271" h="17">
                          <a:moveTo>
                            <a:pt x="0" y="17"/>
                          </a:moveTo>
                          <a:lnTo>
                            <a:pt x="19" y="0"/>
                          </a:lnTo>
                          <a:lnTo>
                            <a:pt x="252" y="0"/>
                          </a:lnTo>
                          <a:lnTo>
                            <a:pt x="271" y="17"/>
                          </a:lnTo>
                          <a:lnTo>
                            <a:pt x="0" y="1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456">
                      <a:extLst>
                        <a:ext uri="{FF2B5EF4-FFF2-40B4-BE49-F238E27FC236}">
                          <a16:creationId xmlns:a16="http://schemas.microsoft.com/office/drawing/2014/main" id="{F7CBF1D8-FA87-8F48-B25D-1167BE261AF9}"/>
                        </a:ext>
                      </a:extLst>
                    </p:cNvPr>
                    <p:cNvSpPr>
                      <a:spLocks/>
                    </p:cNvSpPr>
                    <p:nvPr/>
                  </p:nvSpPr>
                  <p:spPr bwMode="auto">
                    <a:xfrm>
                      <a:off x="5088" y="3383"/>
                      <a:ext cx="159" cy="4"/>
                    </a:xfrm>
                    <a:custGeom>
                      <a:avLst/>
                      <a:gdLst/>
                      <a:ahLst/>
                      <a:cxnLst>
                        <a:cxn ang="0">
                          <a:pos x="21" y="0"/>
                        </a:cxn>
                        <a:cxn ang="0">
                          <a:pos x="300" y="0"/>
                        </a:cxn>
                        <a:cxn ang="0">
                          <a:pos x="317" y="9"/>
                        </a:cxn>
                        <a:cxn ang="0">
                          <a:pos x="0" y="9"/>
                        </a:cxn>
                        <a:cxn ang="0">
                          <a:pos x="21" y="0"/>
                        </a:cxn>
                      </a:cxnLst>
                      <a:rect l="0" t="0" r="r" b="b"/>
                      <a:pathLst>
                        <a:path w="317" h="9">
                          <a:moveTo>
                            <a:pt x="21" y="0"/>
                          </a:moveTo>
                          <a:lnTo>
                            <a:pt x="300" y="0"/>
                          </a:lnTo>
                          <a:lnTo>
                            <a:pt x="317" y="9"/>
                          </a:lnTo>
                          <a:lnTo>
                            <a:pt x="0" y="9"/>
                          </a:lnTo>
                          <a:lnTo>
                            <a:pt x="21"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457">
                      <a:extLst>
                        <a:ext uri="{FF2B5EF4-FFF2-40B4-BE49-F238E27FC236}">
                          <a16:creationId xmlns:a16="http://schemas.microsoft.com/office/drawing/2014/main" id="{0FCB5B17-1E58-F848-B2E6-7FE86B525F42}"/>
                        </a:ext>
                      </a:extLst>
                    </p:cNvPr>
                    <p:cNvSpPr>
                      <a:spLocks/>
                    </p:cNvSpPr>
                    <p:nvPr/>
                  </p:nvSpPr>
                  <p:spPr bwMode="auto">
                    <a:xfrm>
                      <a:off x="5080" y="3396"/>
                      <a:ext cx="175" cy="7"/>
                    </a:xfrm>
                    <a:custGeom>
                      <a:avLst/>
                      <a:gdLst/>
                      <a:ahLst/>
                      <a:cxnLst>
                        <a:cxn ang="0">
                          <a:pos x="17" y="0"/>
                        </a:cxn>
                        <a:cxn ang="0">
                          <a:pos x="340" y="0"/>
                        </a:cxn>
                        <a:cxn ang="0">
                          <a:pos x="352" y="12"/>
                        </a:cxn>
                        <a:cxn ang="0">
                          <a:pos x="0" y="12"/>
                        </a:cxn>
                        <a:cxn ang="0">
                          <a:pos x="17" y="0"/>
                        </a:cxn>
                      </a:cxnLst>
                      <a:rect l="0" t="0" r="r" b="b"/>
                      <a:pathLst>
                        <a:path w="352" h="12">
                          <a:moveTo>
                            <a:pt x="17" y="0"/>
                          </a:moveTo>
                          <a:lnTo>
                            <a:pt x="340" y="0"/>
                          </a:lnTo>
                          <a:lnTo>
                            <a:pt x="352" y="12"/>
                          </a:lnTo>
                          <a:lnTo>
                            <a:pt x="0" y="12"/>
                          </a:lnTo>
                          <a:lnTo>
                            <a:pt x="1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458">
                      <a:extLst>
                        <a:ext uri="{FF2B5EF4-FFF2-40B4-BE49-F238E27FC236}">
                          <a16:creationId xmlns:a16="http://schemas.microsoft.com/office/drawing/2014/main" id="{283C7C85-B177-9E43-9DA5-D6EEB413FBF2}"/>
                        </a:ext>
                      </a:extLst>
                    </p:cNvPr>
                    <p:cNvSpPr>
                      <a:spLocks/>
                    </p:cNvSpPr>
                    <p:nvPr/>
                  </p:nvSpPr>
                  <p:spPr bwMode="auto">
                    <a:xfrm>
                      <a:off x="5065" y="3412"/>
                      <a:ext cx="206" cy="6"/>
                    </a:xfrm>
                    <a:custGeom>
                      <a:avLst/>
                      <a:gdLst/>
                      <a:ahLst/>
                      <a:cxnLst>
                        <a:cxn ang="0">
                          <a:pos x="21" y="0"/>
                        </a:cxn>
                        <a:cxn ang="0">
                          <a:pos x="0" y="12"/>
                        </a:cxn>
                        <a:cxn ang="0">
                          <a:pos x="411" y="12"/>
                        </a:cxn>
                        <a:cxn ang="0">
                          <a:pos x="391" y="0"/>
                        </a:cxn>
                        <a:cxn ang="0">
                          <a:pos x="21" y="0"/>
                        </a:cxn>
                      </a:cxnLst>
                      <a:rect l="0" t="0" r="r" b="b"/>
                      <a:pathLst>
                        <a:path w="411" h="12">
                          <a:moveTo>
                            <a:pt x="21" y="0"/>
                          </a:moveTo>
                          <a:lnTo>
                            <a:pt x="0" y="12"/>
                          </a:lnTo>
                          <a:lnTo>
                            <a:pt x="411" y="12"/>
                          </a:lnTo>
                          <a:lnTo>
                            <a:pt x="391" y="0"/>
                          </a:lnTo>
                          <a:lnTo>
                            <a:pt x="21"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459">
                      <a:extLst>
                        <a:ext uri="{FF2B5EF4-FFF2-40B4-BE49-F238E27FC236}">
                          <a16:creationId xmlns:a16="http://schemas.microsoft.com/office/drawing/2014/main" id="{2B697DC1-9772-324B-BCC6-FE3E44E11E65}"/>
                        </a:ext>
                      </a:extLst>
                    </p:cNvPr>
                    <p:cNvSpPr>
                      <a:spLocks/>
                    </p:cNvSpPr>
                    <p:nvPr/>
                  </p:nvSpPr>
                  <p:spPr bwMode="auto">
                    <a:xfrm>
                      <a:off x="5057" y="3429"/>
                      <a:ext cx="222" cy="4"/>
                    </a:xfrm>
                    <a:custGeom>
                      <a:avLst/>
                      <a:gdLst/>
                      <a:ahLst/>
                      <a:cxnLst>
                        <a:cxn ang="0">
                          <a:pos x="13" y="0"/>
                        </a:cxn>
                        <a:cxn ang="0">
                          <a:pos x="0" y="9"/>
                        </a:cxn>
                        <a:cxn ang="0">
                          <a:pos x="444" y="9"/>
                        </a:cxn>
                        <a:cxn ang="0">
                          <a:pos x="426" y="0"/>
                        </a:cxn>
                        <a:cxn ang="0">
                          <a:pos x="13" y="0"/>
                        </a:cxn>
                      </a:cxnLst>
                      <a:rect l="0" t="0" r="r" b="b"/>
                      <a:pathLst>
                        <a:path w="444" h="9">
                          <a:moveTo>
                            <a:pt x="13" y="0"/>
                          </a:moveTo>
                          <a:lnTo>
                            <a:pt x="0" y="9"/>
                          </a:lnTo>
                          <a:lnTo>
                            <a:pt x="444" y="9"/>
                          </a:lnTo>
                          <a:lnTo>
                            <a:pt x="426" y="0"/>
                          </a:lnTo>
                          <a:lnTo>
                            <a:pt x="13"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460">
                      <a:extLst>
                        <a:ext uri="{FF2B5EF4-FFF2-40B4-BE49-F238E27FC236}">
                          <a16:creationId xmlns:a16="http://schemas.microsoft.com/office/drawing/2014/main" id="{4106E745-8652-5547-8CE2-9DCE7200709B}"/>
                        </a:ext>
                      </a:extLst>
                    </p:cNvPr>
                    <p:cNvSpPr>
                      <a:spLocks noChangeArrowheads="1"/>
                    </p:cNvSpPr>
                    <p:nvPr/>
                  </p:nvSpPr>
                  <p:spPr bwMode="auto">
                    <a:xfrm>
                      <a:off x="5277" y="3378"/>
                      <a:ext cx="3" cy="6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461">
                      <a:extLst>
                        <a:ext uri="{FF2B5EF4-FFF2-40B4-BE49-F238E27FC236}">
                          <a16:creationId xmlns:a16="http://schemas.microsoft.com/office/drawing/2014/main" id="{9B65A3D2-CA52-CE42-9DEB-093968857C87}"/>
                        </a:ext>
                      </a:extLst>
                    </p:cNvPr>
                    <p:cNvSpPr>
                      <a:spLocks noChangeArrowheads="1"/>
                    </p:cNvSpPr>
                    <p:nvPr/>
                  </p:nvSpPr>
                  <p:spPr bwMode="auto">
                    <a:xfrm>
                      <a:off x="5267" y="3366"/>
                      <a:ext cx="5" cy="6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462">
                      <a:extLst>
                        <a:ext uri="{FF2B5EF4-FFF2-40B4-BE49-F238E27FC236}">
                          <a16:creationId xmlns:a16="http://schemas.microsoft.com/office/drawing/2014/main" id="{4FD0F827-0EE2-6C4D-874C-314A1157FCB2}"/>
                        </a:ext>
                      </a:extLst>
                    </p:cNvPr>
                    <p:cNvSpPr>
                      <a:spLocks noChangeArrowheads="1"/>
                    </p:cNvSpPr>
                    <p:nvPr/>
                  </p:nvSpPr>
                  <p:spPr bwMode="auto">
                    <a:xfrm>
                      <a:off x="5255" y="3353"/>
                      <a:ext cx="5" cy="5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463">
                      <a:extLst>
                        <a:ext uri="{FF2B5EF4-FFF2-40B4-BE49-F238E27FC236}">
                          <a16:creationId xmlns:a16="http://schemas.microsoft.com/office/drawing/2014/main" id="{9F8BBB43-09A3-454A-AD0A-F214821041A4}"/>
                        </a:ext>
                      </a:extLst>
                    </p:cNvPr>
                    <p:cNvSpPr>
                      <a:spLocks noChangeArrowheads="1"/>
                    </p:cNvSpPr>
                    <p:nvPr/>
                  </p:nvSpPr>
                  <p:spPr bwMode="auto">
                    <a:xfrm>
                      <a:off x="5245" y="3341"/>
                      <a:ext cx="4" cy="5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464">
                      <a:extLst>
                        <a:ext uri="{FF2B5EF4-FFF2-40B4-BE49-F238E27FC236}">
                          <a16:creationId xmlns:a16="http://schemas.microsoft.com/office/drawing/2014/main" id="{D8D44F42-154C-6C43-A2E9-B4F7894F9483}"/>
                        </a:ext>
                      </a:extLst>
                    </p:cNvPr>
                    <p:cNvSpPr>
                      <a:spLocks noChangeArrowheads="1"/>
                    </p:cNvSpPr>
                    <p:nvPr/>
                  </p:nvSpPr>
                  <p:spPr bwMode="auto">
                    <a:xfrm>
                      <a:off x="5236" y="3327"/>
                      <a:ext cx="4" cy="5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551" name="Group 468">
                      <a:extLst>
                        <a:ext uri="{FF2B5EF4-FFF2-40B4-BE49-F238E27FC236}">
                          <a16:creationId xmlns:a16="http://schemas.microsoft.com/office/drawing/2014/main" id="{C42E560C-99F9-A748-8B7D-B665DB49529D}"/>
                        </a:ext>
                      </a:extLst>
                    </p:cNvPr>
                    <p:cNvGrpSpPr>
                      <a:grpSpLocks/>
                    </p:cNvGrpSpPr>
                    <p:nvPr/>
                  </p:nvGrpSpPr>
                  <p:grpSpPr bwMode="auto">
                    <a:xfrm>
                      <a:off x="5227" y="3315"/>
                      <a:ext cx="56" cy="66"/>
                      <a:chOff x="5227" y="3315"/>
                      <a:chExt cx="56" cy="66"/>
                    </a:xfrm>
                  </p:grpSpPr>
                  <p:sp>
                    <p:nvSpPr>
                      <p:cNvPr id="560" name="Freeform 465">
                        <a:extLst>
                          <a:ext uri="{FF2B5EF4-FFF2-40B4-BE49-F238E27FC236}">
                            <a16:creationId xmlns:a16="http://schemas.microsoft.com/office/drawing/2014/main" id="{085C1769-456B-1243-8CD2-647657101C41}"/>
                          </a:ext>
                        </a:extLst>
                      </p:cNvPr>
                      <p:cNvSpPr>
                        <a:spLocks/>
                      </p:cNvSpPr>
                      <p:nvPr/>
                    </p:nvSpPr>
                    <p:spPr bwMode="auto">
                      <a:xfrm>
                        <a:off x="5227" y="3316"/>
                        <a:ext cx="51" cy="65"/>
                      </a:xfrm>
                      <a:custGeom>
                        <a:avLst/>
                        <a:gdLst/>
                        <a:ahLst/>
                        <a:cxnLst>
                          <a:cxn ang="0">
                            <a:pos x="101" y="124"/>
                          </a:cxn>
                          <a:cxn ang="0">
                            <a:pos x="0" y="0"/>
                          </a:cxn>
                          <a:cxn ang="0">
                            <a:pos x="0" y="7"/>
                          </a:cxn>
                          <a:cxn ang="0">
                            <a:pos x="101" y="131"/>
                          </a:cxn>
                          <a:cxn ang="0">
                            <a:pos x="101" y="124"/>
                          </a:cxn>
                        </a:cxnLst>
                        <a:rect l="0" t="0" r="r" b="b"/>
                        <a:pathLst>
                          <a:path w="101" h="131">
                            <a:moveTo>
                              <a:pt x="101" y="124"/>
                            </a:moveTo>
                            <a:lnTo>
                              <a:pt x="0" y="0"/>
                            </a:lnTo>
                            <a:lnTo>
                              <a:pt x="0" y="7"/>
                            </a:lnTo>
                            <a:lnTo>
                              <a:pt x="101" y="131"/>
                            </a:lnTo>
                            <a:lnTo>
                              <a:pt x="101" y="12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466">
                        <a:extLst>
                          <a:ext uri="{FF2B5EF4-FFF2-40B4-BE49-F238E27FC236}">
                            <a16:creationId xmlns:a16="http://schemas.microsoft.com/office/drawing/2014/main" id="{6213B73D-7F38-234B-97F1-08250A8F46F1}"/>
                          </a:ext>
                        </a:extLst>
                      </p:cNvPr>
                      <p:cNvSpPr>
                        <a:spLocks/>
                      </p:cNvSpPr>
                      <p:nvPr/>
                    </p:nvSpPr>
                    <p:spPr bwMode="auto">
                      <a:xfrm>
                        <a:off x="5227" y="3315"/>
                        <a:ext cx="56" cy="63"/>
                      </a:xfrm>
                      <a:custGeom>
                        <a:avLst/>
                        <a:gdLst/>
                        <a:ahLst/>
                        <a:cxnLst>
                          <a:cxn ang="0">
                            <a:pos x="111" y="125"/>
                          </a:cxn>
                          <a:cxn ang="0">
                            <a:pos x="101" y="125"/>
                          </a:cxn>
                          <a:cxn ang="0">
                            <a:pos x="0" y="0"/>
                          </a:cxn>
                          <a:cxn ang="0">
                            <a:pos x="7" y="0"/>
                          </a:cxn>
                          <a:cxn ang="0">
                            <a:pos x="111" y="125"/>
                          </a:cxn>
                        </a:cxnLst>
                        <a:rect l="0" t="0" r="r" b="b"/>
                        <a:pathLst>
                          <a:path w="111" h="125">
                            <a:moveTo>
                              <a:pt x="111" y="125"/>
                            </a:moveTo>
                            <a:lnTo>
                              <a:pt x="101" y="125"/>
                            </a:lnTo>
                            <a:lnTo>
                              <a:pt x="0" y="0"/>
                            </a:lnTo>
                            <a:lnTo>
                              <a:pt x="7" y="0"/>
                            </a:lnTo>
                            <a:lnTo>
                              <a:pt x="111" y="12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467">
                        <a:extLst>
                          <a:ext uri="{FF2B5EF4-FFF2-40B4-BE49-F238E27FC236}">
                            <a16:creationId xmlns:a16="http://schemas.microsoft.com/office/drawing/2014/main" id="{5CD9DB14-9D50-0B44-986F-AE45A213DFBB}"/>
                          </a:ext>
                        </a:extLst>
                      </p:cNvPr>
                      <p:cNvSpPr>
                        <a:spLocks noChangeArrowheads="1"/>
                      </p:cNvSpPr>
                      <p:nvPr/>
                    </p:nvSpPr>
                    <p:spPr bwMode="auto">
                      <a:xfrm>
                        <a:off x="5277" y="3378"/>
                        <a:ext cx="6"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552" name="Rectangle 469">
                      <a:extLst>
                        <a:ext uri="{FF2B5EF4-FFF2-40B4-BE49-F238E27FC236}">
                          <a16:creationId xmlns:a16="http://schemas.microsoft.com/office/drawing/2014/main" id="{C73DD1D5-846C-C248-BAF4-FD642FC2C753}"/>
                        </a:ext>
                      </a:extLst>
                    </p:cNvPr>
                    <p:cNvSpPr>
                      <a:spLocks noChangeArrowheads="1"/>
                    </p:cNvSpPr>
                    <p:nvPr/>
                  </p:nvSpPr>
                  <p:spPr bwMode="auto">
                    <a:xfrm>
                      <a:off x="5055" y="3379"/>
                      <a:ext cx="5" cy="6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470">
                      <a:extLst>
                        <a:ext uri="{FF2B5EF4-FFF2-40B4-BE49-F238E27FC236}">
                          <a16:creationId xmlns:a16="http://schemas.microsoft.com/office/drawing/2014/main" id="{92C1F01D-29BE-F244-8E9C-48D97F86C17A}"/>
                        </a:ext>
                      </a:extLst>
                    </p:cNvPr>
                    <p:cNvSpPr>
                      <a:spLocks noChangeArrowheads="1"/>
                    </p:cNvSpPr>
                    <p:nvPr/>
                  </p:nvSpPr>
                  <p:spPr bwMode="auto">
                    <a:xfrm>
                      <a:off x="5064" y="3368"/>
                      <a:ext cx="5" cy="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471">
                      <a:extLst>
                        <a:ext uri="{FF2B5EF4-FFF2-40B4-BE49-F238E27FC236}">
                          <a16:creationId xmlns:a16="http://schemas.microsoft.com/office/drawing/2014/main" id="{91B10C60-9F12-B845-95DB-4EEE43CEBB55}"/>
                        </a:ext>
                      </a:extLst>
                    </p:cNvPr>
                    <p:cNvSpPr>
                      <a:spLocks noChangeArrowheads="1"/>
                    </p:cNvSpPr>
                    <p:nvPr/>
                  </p:nvSpPr>
                  <p:spPr bwMode="auto">
                    <a:xfrm>
                      <a:off x="5076" y="3354"/>
                      <a:ext cx="4" cy="5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472">
                      <a:extLst>
                        <a:ext uri="{FF2B5EF4-FFF2-40B4-BE49-F238E27FC236}">
                          <a16:creationId xmlns:a16="http://schemas.microsoft.com/office/drawing/2014/main" id="{1F687853-58C5-0245-94CC-50057281B5D7}"/>
                        </a:ext>
                      </a:extLst>
                    </p:cNvPr>
                    <p:cNvSpPr>
                      <a:spLocks noChangeArrowheads="1"/>
                    </p:cNvSpPr>
                    <p:nvPr/>
                  </p:nvSpPr>
                  <p:spPr bwMode="auto">
                    <a:xfrm>
                      <a:off x="5086" y="3341"/>
                      <a:ext cx="6" cy="5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473">
                      <a:extLst>
                        <a:ext uri="{FF2B5EF4-FFF2-40B4-BE49-F238E27FC236}">
                          <a16:creationId xmlns:a16="http://schemas.microsoft.com/office/drawing/2014/main" id="{F034DB16-0113-C54F-AEB9-0C8048D9DDAA}"/>
                        </a:ext>
                      </a:extLst>
                    </p:cNvPr>
                    <p:cNvSpPr>
                      <a:spLocks noChangeArrowheads="1"/>
                    </p:cNvSpPr>
                    <p:nvPr/>
                  </p:nvSpPr>
                  <p:spPr bwMode="auto">
                    <a:xfrm>
                      <a:off x="5098" y="3328"/>
                      <a:ext cx="6" cy="5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474">
                      <a:extLst>
                        <a:ext uri="{FF2B5EF4-FFF2-40B4-BE49-F238E27FC236}">
                          <a16:creationId xmlns:a16="http://schemas.microsoft.com/office/drawing/2014/main" id="{ECDE5C53-A275-1141-9512-A2B26D0FE145}"/>
                        </a:ext>
                      </a:extLst>
                    </p:cNvPr>
                    <p:cNvSpPr>
                      <a:spLocks/>
                    </p:cNvSpPr>
                    <p:nvPr/>
                  </p:nvSpPr>
                  <p:spPr bwMode="auto">
                    <a:xfrm>
                      <a:off x="5060" y="3316"/>
                      <a:ext cx="50" cy="65"/>
                    </a:xfrm>
                    <a:custGeom>
                      <a:avLst/>
                      <a:gdLst/>
                      <a:ahLst/>
                      <a:cxnLst>
                        <a:cxn ang="0">
                          <a:pos x="0" y="124"/>
                        </a:cxn>
                        <a:cxn ang="0">
                          <a:pos x="99" y="0"/>
                        </a:cxn>
                        <a:cxn ang="0">
                          <a:pos x="99" y="7"/>
                        </a:cxn>
                        <a:cxn ang="0">
                          <a:pos x="0" y="131"/>
                        </a:cxn>
                        <a:cxn ang="0">
                          <a:pos x="0" y="124"/>
                        </a:cxn>
                      </a:cxnLst>
                      <a:rect l="0" t="0" r="r" b="b"/>
                      <a:pathLst>
                        <a:path w="99" h="131">
                          <a:moveTo>
                            <a:pt x="0" y="124"/>
                          </a:moveTo>
                          <a:lnTo>
                            <a:pt x="99" y="0"/>
                          </a:lnTo>
                          <a:lnTo>
                            <a:pt x="99" y="7"/>
                          </a:lnTo>
                          <a:lnTo>
                            <a:pt x="0" y="131"/>
                          </a:lnTo>
                          <a:lnTo>
                            <a:pt x="0" y="12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475">
                      <a:extLst>
                        <a:ext uri="{FF2B5EF4-FFF2-40B4-BE49-F238E27FC236}">
                          <a16:creationId xmlns:a16="http://schemas.microsoft.com/office/drawing/2014/main" id="{42EDFD8B-D689-3745-9E93-B3773BB0922B}"/>
                        </a:ext>
                      </a:extLst>
                    </p:cNvPr>
                    <p:cNvSpPr>
                      <a:spLocks/>
                    </p:cNvSpPr>
                    <p:nvPr/>
                  </p:nvSpPr>
                  <p:spPr bwMode="auto">
                    <a:xfrm>
                      <a:off x="5055" y="3316"/>
                      <a:ext cx="55" cy="63"/>
                    </a:xfrm>
                    <a:custGeom>
                      <a:avLst/>
                      <a:gdLst/>
                      <a:ahLst/>
                      <a:cxnLst>
                        <a:cxn ang="0">
                          <a:pos x="0" y="128"/>
                        </a:cxn>
                        <a:cxn ang="0">
                          <a:pos x="10" y="128"/>
                        </a:cxn>
                        <a:cxn ang="0">
                          <a:pos x="111" y="0"/>
                        </a:cxn>
                        <a:cxn ang="0">
                          <a:pos x="104" y="0"/>
                        </a:cxn>
                        <a:cxn ang="0">
                          <a:pos x="0" y="128"/>
                        </a:cxn>
                      </a:cxnLst>
                      <a:rect l="0" t="0" r="r" b="b"/>
                      <a:pathLst>
                        <a:path w="111" h="128">
                          <a:moveTo>
                            <a:pt x="0" y="128"/>
                          </a:moveTo>
                          <a:lnTo>
                            <a:pt x="10" y="128"/>
                          </a:lnTo>
                          <a:lnTo>
                            <a:pt x="111" y="0"/>
                          </a:lnTo>
                          <a:lnTo>
                            <a:pt x="104" y="0"/>
                          </a:lnTo>
                          <a:lnTo>
                            <a:pt x="0" y="1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476">
                      <a:extLst>
                        <a:ext uri="{FF2B5EF4-FFF2-40B4-BE49-F238E27FC236}">
                          <a16:creationId xmlns:a16="http://schemas.microsoft.com/office/drawing/2014/main" id="{7C0299F6-8BA4-314D-AA16-F0BC386BCAB2}"/>
                        </a:ext>
                      </a:extLst>
                    </p:cNvPr>
                    <p:cNvSpPr>
                      <a:spLocks noChangeArrowheads="1"/>
                    </p:cNvSpPr>
                    <p:nvPr/>
                  </p:nvSpPr>
                  <p:spPr bwMode="auto">
                    <a:xfrm>
                      <a:off x="5055" y="3379"/>
                      <a:ext cx="6"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sp>
            <p:nvSpPr>
              <p:cNvPr id="509" name="Rectangle 480">
                <a:extLst>
                  <a:ext uri="{FF2B5EF4-FFF2-40B4-BE49-F238E27FC236}">
                    <a16:creationId xmlns:a16="http://schemas.microsoft.com/office/drawing/2014/main" id="{31868B8F-ADCA-5B43-AB69-A0250EEC8F75}"/>
                  </a:ext>
                </a:extLst>
              </p:cNvPr>
              <p:cNvSpPr>
                <a:spLocks noChangeArrowheads="1"/>
              </p:cNvSpPr>
              <p:nvPr/>
            </p:nvSpPr>
            <p:spPr bwMode="auto">
              <a:xfrm>
                <a:off x="4461" y="3254"/>
                <a:ext cx="126" cy="197"/>
              </a:xfrm>
              <a:prstGeom prst="rect">
                <a:avLst/>
              </a:prstGeom>
              <a:solidFill>
                <a:srgbClr val="FFC020"/>
              </a:solidFill>
              <a:ln w="6350">
                <a:solidFill>
                  <a:srgbClr val="804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0" name="Rectangle 481">
                <a:extLst>
                  <a:ext uri="{FF2B5EF4-FFF2-40B4-BE49-F238E27FC236}">
                    <a16:creationId xmlns:a16="http://schemas.microsoft.com/office/drawing/2014/main" id="{E1A9A1F4-84A7-4D44-9C61-D71C5B19F579}"/>
                  </a:ext>
                </a:extLst>
              </p:cNvPr>
              <p:cNvSpPr>
                <a:spLocks noChangeArrowheads="1"/>
              </p:cNvSpPr>
              <p:nvPr/>
            </p:nvSpPr>
            <p:spPr bwMode="auto">
              <a:xfrm>
                <a:off x="4529" y="3262"/>
                <a:ext cx="45" cy="189"/>
              </a:xfrm>
              <a:prstGeom prst="rect">
                <a:avLst/>
              </a:prstGeom>
              <a:solidFill>
                <a:srgbClr val="C08040"/>
              </a:solidFill>
              <a:ln w="6350">
                <a:solidFill>
                  <a:srgbClr val="804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1" name="Rectangle 482">
                <a:extLst>
                  <a:ext uri="{FF2B5EF4-FFF2-40B4-BE49-F238E27FC236}">
                    <a16:creationId xmlns:a16="http://schemas.microsoft.com/office/drawing/2014/main" id="{7FB3ACC3-DB14-D940-A280-2973B492D2D1}"/>
                  </a:ext>
                </a:extLst>
              </p:cNvPr>
              <p:cNvSpPr>
                <a:spLocks noChangeArrowheads="1"/>
              </p:cNvSpPr>
              <p:nvPr/>
            </p:nvSpPr>
            <p:spPr bwMode="auto">
              <a:xfrm>
                <a:off x="4475" y="3262"/>
                <a:ext cx="44" cy="189"/>
              </a:xfrm>
              <a:prstGeom prst="rect">
                <a:avLst/>
              </a:prstGeom>
              <a:solidFill>
                <a:srgbClr val="C08040"/>
              </a:solidFill>
              <a:ln w="6350">
                <a:solidFill>
                  <a:srgbClr val="804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 name="Rectangle 483">
                <a:extLst>
                  <a:ext uri="{FF2B5EF4-FFF2-40B4-BE49-F238E27FC236}">
                    <a16:creationId xmlns:a16="http://schemas.microsoft.com/office/drawing/2014/main" id="{EB1511E8-EC10-374F-9A3D-A41CCA319AF1}"/>
                  </a:ext>
                </a:extLst>
              </p:cNvPr>
              <p:cNvSpPr>
                <a:spLocks noChangeArrowheads="1"/>
              </p:cNvSpPr>
              <p:nvPr/>
            </p:nvSpPr>
            <p:spPr bwMode="auto">
              <a:xfrm>
                <a:off x="4489" y="3277"/>
                <a:ext cx="15" cy="75"/>
              </a:xfrm>
              <a:prstGeom prst="rect">
                <a:avLst/>
              </a:prstGeom>
              <a:solidFill>
                <a:srgbClr val="FFC060"/>
              </a:solidFill>
              <a:ln w="6350">
                <a:solidFill>
                  <a:srgbClr val="FFC06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 name="Rectangle 484">
                <a:extLst>
                  <a:ext uri="{FF2B5EF4-FFF2-40B4-BE49-F238E27FC236}">
                    <a16:creationId xmlns:a16="http://schemas.microsoft.com/office/drawing/2014/main" id="{A91139DE-9250-B949-A075-DD705B4F6F1F}"/>
                  </a:ext>
                </a:extLst>
              </p:cNvPr>
              <p:cNvSpPr>
                <a:spLocks noChangeArrowheads="1"/>
              </p:cNvSpPr>
              <p:nvPr/>
            </p:nvSpPr>
            <p:spPr bwMode="auto">
              <a:xfrm>
                <a:off x="4543" y="3277"/>
                <a:ext cx="16" cy="75"/>
              </a:xfrm>
              <a:prstGeom prst="rect">
                <a:avLst/>
              </a:prstGeom>
              <a:solidFill>
                <a:srgbClr val="FFC060"/>
              </a:solidFill>
              <a:ln w="6350">
                <a:solidFill>
                  <a:srgbClr val="FFC06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4" name="Rectangle 485">
                <a:extLst>
                  <a:ext uri="{FF2B5EF4-FFF2-40B4-BE49-F238E27FC236}">
                    <a16:creationId xmlns:a16="http://schemas.microsoft.com/office/drawing/2014/main" id="{2D6A46E2-614E-1244-96D3-F40AC114D755}"/>
                  </a:ext>
                </a:extLst>
              </p:cNvPr>
              <p:cNvSpPr>
                <a:spLocks noChangeArrowheads="1"/>
              </p:cNvSpPr>
              <p:nvPr/>
            </p:nvSpPr>
            <p:spPr bwMode="auto">
              <a:xfrm>
                <a:off x="4537" y="3433"/>
                <a:ext cx="27" cy="5"/>
              </a:xfrm>
              <a:prstGeom prst="rect">
                <a:avLst/>
              </a:prstGeom>
              <a:solidFill>
                <a:srgbClr val="804000"/>
              </a:solidFill>
              <a:ln w="6350">
                <a:solidFill>
                  <a:srgbClr val="804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5" name="Oval 486">
                <a:extLst>
                  <a:ext uri="{FF2B5EF4-FFF2-40B4-BE49-F238E27FC236}">
                    <a16:creationId xmlns:a16="http://schemas.microsoft.com/office/drawing/2014/main" id="{A73C668B-E354-6946-8DB9-3CA4DA5AFD36}"/>
                  </a:ext>
                </a:extLst>
              </p:cNvPr>
              <p:cNvSpPr>
                <a:spLocks noChangeArrowheads="1"/>
              </p:cNvSpPr>
              <p:nvPr/>
            </p:nvSpPr>
            <p:spPr bwMode="auto">
              <a:xfrm>
                <a:off x="4509" y="3377"/>
                <a:ext cx="6" cy="6"/>
              </a:xfrm>
              <a:prstGeom prst="ellipse">
                <a:avLst/>
              </a:prstGeom>
              <a:solidFill>
                <a:srgbClr val="FFC080"/>
              </a:solidFill>
              <a:ln w="6350">
                <a:solidFill>
                  <a:srgbClr val="FFC0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16" name="Group 494">
                <a:extLst>
                  <a:ext uri="{FF2B5EF4-FFF2-40B4-BE49-F238E27FC236}">
                    <a16:creationId xmlns:a16="http://schemas.microsoft.com/office/drawing/2014/main" id="{A2C2ACA1-3DB8-6C46-816D-8A7077D10105}"/>
                  </a:ext>
                </a:extLst>
              </p:cNvPr>
              <p:cNvGrpSpPr>
                <a:grpSpLocks/>
              </p:cNvGrpSpPr>
              <p:nvPr/>
            </p:nvGrpSpPr>
            <p:grpSpPr bwMode="auto">
              <a:xfrm>
                <a:off x="4456" y="2751"/>
                <a:ext cx="165" cy="178"/>
                <a:chOff x="4456" y="2751"/>
                <a:chExt cx="165" cy="178"/>
              </a:xfrm>
            </p:grpSpPr>
            <p:sp>
              <p:nvSpPr>
                <p:cNvPr id="520" name="Freeform 487">
                  <a:extLst>
                    <a:ext uri="{FF2B5EF4-FFF2-40B4-BE49-F238E27FC236}">
                      <a16:creationId xmlns:a16="http://schemas.microsoft.com/office/drawing/2014/main" id="{65BF0FC3-D4E6-2B47-9A2D-83CA0CE0224A}"/>
                    </a:ext>
                  </a:extLst>
                </p:cNvPr>
                <p:cNvSpPr>
                  <a:spLocks/>
                </p:cNvSpPr>
                <p:nvPr/>
              </p:nvSpPr>
              <p:spPr bwMode="auto">
                <a:xfrm>
                  <a:off x="4456" y="2751"/>
                  <a:ext cx="165" cy="178"/>
                </a:xfrm>
                <a:custGeom>
                  <a:avLst/>
                  <a:gdLst/>
                  <a:ahLst/>
                  <a:cxnLst>
                    <a:cxn ang="0">
                      <a:pos x="36" y="0"/>
                    </a:cxn>
                    <a:cxn ang="0">
                      <a:pos x="302" y="0"/>
                    </a:cxn>
                    <a:cxn ang="0">
                      <a:pos x="302" y="314"/>
                    </a:cxn>
                    <a:cxn ang="0">
                      <a:pos x="331" y="357"/>
                    </a:cxn>
                    <a:cxn ang="0">
                      <a:pos x="0" y="357"/>
                    </a:cxn>
                    <a:cxn ang="0">
                      <a:pos x="36" y="314"/>
                    </a:cxn>
                    <a:cxn ang="0">
                      <a:pos x="36" y="0"/>
                    </a:cxn>
                  </a:cxnLst>
                  <a:rect l="0" t="0" r="r" b="b"/>
                  <a:pathLst>
                    <a:path w="331" h="357">
                      <a:moveTo>
                        <a:pt x="36" y="0"/>
                      </a:moveTo>
                      <a:lnTo>
                        <a:pt x="302" y="0"/>
                      </a:lnTo>
                      <a:lnTo>
                        <a:pt x="302" y="314"/>
                      </a:lnTo>
                      <a:lnTo>
                        <a:pt x="331" y="357"/>
                      </a:lnTo>
                      <a:lnTo>
                        <a:pt x="0" y="357"/>
                      </a:lnTo>
                      <a:lnTo>
                        <a:pt x="36" y="314"/>
                      </a:lnTo>
                      <a:lnTo>
                        <a:pt x="36" y="0"/>
                      </a:lnTo>
                      <a:close/>
                    </a:path>
                  </a:pathLst>
                </a:custGeom>
                <a:solidFill>
                  <a:srgbClr val="C08040"/>
                </a:solidFill>
                <a:ln w="6350">
                  <a:solidFill>
                    <a:srgbClr val="804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21" name="Group 493">
                  <a:extLst>
                    <a:ext uri="{FF2B5EF4-FFF2-40B4-BE49-F238E27FC236}">
                      <a16:creationId xmlns:a16="http://schemas.microsoft.com/office/drawing/2014/main" id="{8675FB2D-78F4-F44A-8D2A-CD38C3F62589}"/>
                    </a:ext>
                  </a:extLst>
                </p:cNvPr>
                <p:cNvGrpSpPr>
                  <a:grpSpLocks/>
                </p:cNvGrpSpPr>
                <p:nvPr/>
              </p:nvGrpSpPr>
              <p:grpSpPr bwMode="auto">
                <a:xfrm>
                  <a:off x="4491" y="2769"/>
                  <a:ext cx="97" cy="143"/>
                  <a:chOff x="4491" y="2769"/>
                  <a:chExt cx="97" cy="143"/>
                </a:xfrm>
              </p:grpSpPr>
              <p:sp>
                <p:nvSpPr>
                  <p:cNvPr id="522" name="Rectangle 488">
                    <a:extLst>
                      <a:ext uri="{FF2B5EF4-FFF2-40B4-BE49-F238E27FC236}">
                        <a16:creationId xmlns:a16="http://schemas.microsoft.com/office/drawing/2014/main" id="{DB36A9F9-C5F4-F342-BEE4-C6E740AC631F}"/>
                      </a:ext>
                    </a:extLst>
                  </p:cNvPr>
                  <p:cNvSpPr>
                    <a:spLocks noChangeArrowheads="1"/>
                  </p:cNvSpPr>
                  <p:nvPr/>
                </p:nvSpPr>
                <p:spPr bwMode="auto">
                  <a:xfrm>
                    <a:off x="4491" y="2769"/>
                    <a:ext cx="97" cy="143"/>
                  </a:xfrm>
                  <a:prstGeom prst="rect">
                    <a:avLst/>
                  </a:prstGeom>
                  <a:solidFill>
                    <a:srgbClr val="FFA020"/>
                  </a:solidFill>
                  <a:ln w="6350">
                    <a:solidFill>
                      <a:srgbClr val="804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3" name="Rectangle 489">
                    <a:extLst>
                      <a:ext uri="{FF2B5EF4-FFF2-40B4-BE49-F238E27FC236}">
                        <a16:creationId xmlns:a16="http://schemas.microsoft.com/office/drawing/2014/main" id="{70C4ABCF-9302-E447-A14D-9ED849B6BB8B}"/>
                      </a:ext>
                    </a:extLst>
                  </p:cNvPr>
                  <p:cNvSpPr>
                    <a:spLocks noChangeArrowheads="1"/>
                  </p:cNvSpPr>
                  <p:nvPr/>
                </p:nvSpPr>
                <p:spPr bwMode="auto">
                  <a:xfrm>
                    <a:off x="4547" y="2847"/>
                    <a:ext cx="35" cy="58"/>
                  </a:xfrm>
                  <a:prstGeom prst="rect">
                    <a:avLst/>
                  </a:prstGeom>
                  <a:solidFill>
                    <a:srgbClr val="FFC060"/>
                  </a:solidFill>
                  <a:ln w="6350">
                    <a:solidFill>
                      <a:srgbClr val="804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4" name="Rectangle 490">
                    <a:extLst>
                      <a:ext uri="{FF2B5EF4-FFF2-40B4-BE49-F238E27FC236}">
                        <a16:creationId xmlns:a16="http://schemas.microsoft.com/office/drawing/2014/main" id="{758F50AC-E0E0-E04B-A5EF-7288C11F1A5A}"/>
                      </a:ext>
                    </a:extLst>
                  </p:cNvPr>
                  <p:cNvSpPr>
                    <a:spLocks noChangeArrowheads="1"/>
                  </p:cNvSpPr>
                  <p:nvPr/>
                </p:nvSpPr>
                <p:spPr bwMode="auto">
                  <a:xfrm>
                    <a:off x="4497" y="2847"/>
                    <a:ext cx="36" cy="58"/>
                  </a:xfrm>
                  <a:prstGeom prst="rect">
                    <a:avLst/>
                  </a:prstGeom>
                  <a:solidFill>
                    <a:srgbClr val="FFC060"/>
                  </a:solidFill>
                  <a:ln w="6350">
                    <a:solidFill>
                      <a:srgbClr val="804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5" name="Rectangle 491">
                    <a:extLst>
                      <a:ext uri="{FF2B5EF4-FFF2-40B4-BE49-F238E27FC236}">
                        <a16:creationId xmlns:a16="http://schemas.microsoft.com/office/drawing/2014/main" id="{3F9ABC9A-5878-F64C-A321-2A2EFCED02FF}"/>
                      </a:ext>
                    </a:extLst>
                  </p:cNvPr>
                  <p:cNvSpPr>
                    <a:spLocks noChangeArrowheads="1"/>
                  </p:cNvSpPr>
                  <p:nvPr/>
                </p:nvSpPr>
                <p:spPr bwMode="auto">
                  <a:xfrm>
                    <a:off x="4547" y="2777"/>
                    <a:ext cx="35" cy="57"/>
                  </a:xfrm>
                  <a:prstGeom prst="rect">
                    <a:avLst/>
                  </a:prstGeom>
                  <a:solidFill>
                    <a:srgbClr val="FFC060"/>
                  </a:solidFill>
                  <a:ln w="6350">
                    <a:solidFill>
                      <a:srgbClr val="804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6" name="Rectangle 492">
                    <a:extLst>
                      <a:ext uri="{FF2B5EF4-FFF2-40B4-BE49-F238E27FC236}">
                        <a16:creationId xmlns:a16="http://schemas.microsoft.com/office/drawing/2014/main" id="{669BD072-AE2B-0941-BCFE-E2B0C30C3775}"/>
                      </a:ext>
                    </a:extLst>
                  </p:cNvPr>
                  <p:cNvSpPr>
                    <a:spLocks noChangeArrowheads="1"/>
                  </p:cNvSpPr>
                  <p:nvPr/>
                </p:nvSpPr>
                <p:spPr bwMode="auto">
                  <a:xfrm>
                    <a:off x="4497" y="2777"/>
                    <a:ext cx="36" cy="57"/>
                  </a:xfrm>
                  <a:prstGeom prst="rect">
                    <a:avLst/>
                  </a:prstGeom>
                  <a:solidFill>
                    <a:srgbClr val="FFC060"/>
                  </a:solidFill>
                  <a:ln w="6350">
                    <a:solidFill>
                      <a:srgbClr val="804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17" name="Rectangle 495">
                <a:extLst>
                  <a:ext uri="{FF2B5EF4-FFF2-40B4-BE49-F238E27FC236}">
                    <a16:creationId xmlns:a16="http://schemas.microsoft.com/office/drawing/2014/main" id="{AD20E756-4AD0-2648-A4D0-3A08297467D7}"/>
                  </a:ext>
                </a:extLst>
              </p:cNvPr>
              <p:cNvSpPr>
                <a:spLocks noChangeArrowheads="1"/>
              </p:cNvSpPr>
              <p:nvPr/>
            </p:nvSpPr>
            <p:spPr bwMode="auto">
              <a:xfrm>
                <a:off x="4445" y="2929"/>
                <a:ext cx="187" cy="4"/>
              </a:xfrm>
              <a:prstGeom prst="rect">
                <a:avLst/>
              </a:prstGeom>
              <a:solidFill>
                <a:srgbClr val="E0A080"/>
              </a:solidFill>
              <a:ln w="6350">
                <a:solidFill>
                  <a:srgbClr val="E0A08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496">
                <a:extLst>
                  <a:ext uri="{FF2B5EF4-FFF2-40B4-BE49-F238E27FC236}">
                    <a16:creationId xmlns:a16="http://schemas.microsoft.com/office/drawing/2014/main" id="{9458F775-D719-5A47-A484-6B0AA90F09FA}"/>
                  </a:ext>
                </a:extLst>
              </p:cNvPr>
              <p:cNvSpPr>
                <a:spLocks/>
              </p:cNvSpPr>
              <p:nvPr/>
            </p:nvSpPr>
            <p:spPr bwMode="auto">
              <a:xfrm>
                <a:off x="4631" y="2835"/>
                <a:ext cx="231" cy="53"/>
              </a:xfrm>
              <a:custGeom>
                <a:avLst/>
                <a:gdLst/>
                <a:ahLst/>
                <a:cxnLst>
                  <a:cxn ang="0">
                    <a:pos x="3" y="0"/>
                  </a:cxn>
                  <a:cxn ang="0">
                    <a:pos x="0" y="16"/>
                  </a:cxn>
                  <a:cxn ang="0">
                    <a:pos x="459" y="107"/>
                  </a:cxn>
                  <a:cxn ang="0">
                    <a:pos x="463" y="91"/>
                  </a:cxn>
                  <a:cxn ang="0">
                    <a:pos x="3" y="0"/>
                  </a:cxn>
                </a:cxnLst>
                <a:rect l="0" t="0" r="r" b="b"/>
                <a:pathLst>
                  <a:path w="463" h="107">
                    <a:moveTo>
                      <a:pt x="3" y="0"/>
                    </a:moveTo>
                    <a:lnTo>
                      <a:pt x="0" y="16"/>
                    </a:lnTo>
                    <a:lnTo>
                      <a:pt x="459" y="107"/>
                    </a:lnTo>
                    <a:lnTo>
                      <a:pt x="463" y="91"/>
                    </a:lnTo>
                    <a:lnTo>
                      <a:pt x="3" y="0"/>
                    </a:lnTo>
                    <a:close/>
                  </a:path>
                </a:pathLst>
              </a:custGeom>
              <a:solidFill>
                <a:srgbClr val="F4011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497">
                <a:extLst>
                  <a:ext uri="{FF2B5EF4-FFF2-40B4-BE49-F238E27FC236}">
                    <a16:creationId xmlns:a16="http://schemas.microsoft.com/office/drawing/2014/main" id="{EC229114-9DA6-5147-AC1D-5B5F64E0AB26}"/>
                  </a:ext>
                </a:extLst>
              </p:cNvPr>
              <p:cNvSpPr>
                <a:spLocks/>
              </p:cNvSpPr>
              <p:nvPr/>
            </p:nvSpPr>
            <p:spPr bwMode="auto">
              <a:xfrm>
                <a:off x="4606" y="3298"/>
                <a:ext cx="229" cy="54"/>
              </a:xfrm>
              <a:custGeom>
                <a:avLst/>
                <a:gdLst/>
                <a:ahLst/>
                <a:cxnLst>
                  <a:cxn ang="0">
                    <a:pos x="460" y="16"/>
                  </a:cxn>
                  <a:cxn ang="0">
                    <a:pos x="456" y="0"/>
                  </a:cxn>
                  <a:cxn ang="0">
                    <a:pos x="0" y="93"/>
                  </a:cxn>
                  <a:cxn ang="0">
                    <a:pos x="4" y="109"/>
                  </a:cxn>
                  <a:cxn ang="0">
                    <a:pos x="460" y="16"/>
                  </a:cxn>
                </a:cxnLst>
                <a:rect l="0" t="0" r="r" b="b"/>
                <a:pathLst>
                  <a:path w="460" h="109">
                    <a:moveTo>
                      <a:pt x="460" y="16"/>
                    </a:moveTo>
                    <a:lnTo>
                      <a:pt x="456" y="0"/>
                    </a:lnTo>
                    <a:lnTo>
                      <a:pt x="0" y="93"/>
                    </a:lnTo>
                    <a:lnTo>
                      <a:pt x="4" y="109"/>
                    </a:lnTo>
                    <a:lnTo>
                      <a:pt x="460" y="16"/>
                    </a:lnTo>
                    <a:close/>
                  </a:path>
                </a:pathLst>
              </a:custGeom>
              <a:solidFill>
                <a:srgbClr val="F4011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 name="Group 647">
              <a:extLst>
                <a:ext uri="{FF2B5EF4-FFF2-40B4-BE49-F238E27FC236}">
                  <a16:creationId xmlns:a16="http://schemas.microsoft.com/office/drawing/2014/main" id="{1668A0F9-CB19-9F41-A78B-751A21C58098}"/>
                </a:ext>
              </a:extLst>
            </p:cNvPr>
            <p:cNvGrpSpPr>
              <a:grpSpLocks/>
            </p:cNvGrpSpPr>
            <p:nvPr/>
          </p:nvGrpSpPr>
          <p:grpSpPr bwMode="auto">
            <a:xfrm>
              <a:off x="963924" y="3925726"/>
              <a:ext cx="1139825" cy="1446213"/>
              <a:chOff x="630" y="2541"/>
              <a:chExt cx="718" cy="911"/>
            </a:xfrm>
          </p:grpSpPr>
          <p:grpSp>
            <p:nvGrpSpPr>
              <p:cNvPr id="356" name="Group 510">
                <a:extLst>
                  <a:ext uri="{FF2B5EF4-FFF2-40B4-BE49-F238E27FC236}">
                    <a16:creationId xmlns:a16="http://schemas.microsoft.com/office/drawing/2014/main" id="{E46906ED-79C9-EE43-AD28-82386C464F09}"/>
                  </a:ext>
                </a:extLst>
              </p:cNvPr>
              <p:cNvGrpSpPr>
                <a:grpSpLocks/>
              </p:cNvGrpSpPr>
              <p:nvPr/>
            </p:nvGrpSpPr>
            <p:grpSpPr bwMode="auto">
              <a:xfrm>
                <a:off x="675" y="3075"/>
                <a:ext cx="625" cy="374"/>
                <a:chOff x="675" y="3075"/>
                <a:chExt cx="625" cy="374"/>
              </a:xfrm>
            </p:grpSpPr>
            <p:grpSp>
              <p:nvGrpSpPr>
                <p:cNvPr id="493" name="Group 508">
                  <a:extLst>
                    <a:ext uri="{FF2B5EF4-FFF2-40B4-BE49-F238E27FC236}">
                      <a16:creationId xmlns:a16="http://schemas.microsoft.com/office/drawing/2014/main" id="{EFDF4240-62CB-334B-AEB6-FEB8B85D5E1D}"/>
                    </a:ext>
                  </a:extLst>
                </p:cNvPr>
                <p:cNvGrpSpPr>
                  <a:grpSpLocks/>
                </p:cNvGrpSpPr>
                <p:nvPr/>
              </p:nvGrpSpPr>
              <p:grpSpPr bwMode="auto">
                <a:xfrm>
                  <a:off x="675" y="3075"/>
                  <a:ext cx="625" cy="374"/>
                  <a:chOff x="675" y="3075"/>
                  <a:chExt cx="625" cy="374"/>
                </a:xfrm>
              </p:grpSpPr>
              <p:grpSp>
                <p:nvGrpSpPr>
                  <p:cNvPr id="495" name="Group 504">
                    <a:extLst>
                      <a:ext uri="{FF2B5EF4-FFF2-40B4-BE49-F238E27FC236}">
                        <a16:creationId xmlns:a16="http://schemas.microsoft.com/office/drawing/2014/main" id="{C4CCE2A4-0BDB-2849-884C-47EDFED57C33}"/>
                      </a:ext>
                    </a:extLst>
                  </p:cNvPr>
                  <p:cNvGrpSpPr>
                    <a:grpSpLocks/>
                  </p:cNvGrpSpPr>
                  <p:nvPr/>
                </p:nvGrpSpPr>
                <p:grpSpPr bwMode="auto">
                  <a:xfrm>
                    <a:off x="679" y="3075"/>
                    <a:ext cx="617" cy="374"/>
                    <a:chOff x="679" y="3075"/>
                    <a:chExt cx="617" cy="374"/>
                  </a:xfrm>
                </p:grpSpPr>
                <p:sp>
                  <p:nvSpPr>
                    <p:cNvPr id="499" name="Rectangle 499">
                      <a:extLst>
                        <a:ext uri="{FF2B5EF4-FFF2-40B4-BE49-F238E27FC236}">
                          <a16:creationId xmlns:a16="http://schemas.microsoft.com/office/drawing/2014/main" id="{9D5712BE-0985-0242-B828-27605B539241}"/>
                        </a:ext>
                      </a:extLst>
                    </p:cNvPr>
                    <p:cNvSpPr>
                      <a:spLocks noChangeArrowheads="1"/>
                    </p:cNvSpPr>
                    <p:nvPr/>
                  </p:nvSpPr>
                  <p:spPr bwMode="auto">
                    <a:xfrm>
                      <a:off x="679" y="3075"/>
                      <a:ext cx="617" cy="374"/>
                    </a:xfrm>
                    <a:prstGeom prst="rect">
                      <a:avLst/>
                    </a:prstGeom>
                    <a:solidFill>
                      <a:srgbClr val="FF9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Rectangle 500">
                      <a:extLst>
                        <a:ext uri="{FF2B5EF4-FFF2-40B4-BE49-F238E27FC236}">
                          <a16:creationId xmlns:a16="http://schemas.microsoft.com/office/drawing/2014/main" id="{B1786B1A-4763-2448-8650-AA3F45212002}"/>
                        </a:ext>
                      </a:extLst>
                    </p:cNvPr>
                    <p:cNvSpPr>
                      <a:spLocks noChangeArrowheads="1"/>
                    </p:cNvSpPr>
                    <p:nvPr/>
                  </p:nvSpPr>
                  <p:spPr bwMode="auto">
                    <a:xfrm>
                      <a:off x="680" y="3141"/>
                      <a:ext cx="614" cy="5"/>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1" name="Rectangle 501">
                      <a:extLst>
                        <a:ext uri="{FF2B5EF4-FFF2-40B4-BE49-F238E27FC236}">
                          <a16:creationId xmlns:a16="http://schemas.microsoft.com/office/drawing/2014/main" id="{E6819A9E-0C1F-E443-B9B6-F933F498FE16}"/>
                        </a:ext>
                      </a:extLst>
                    </p:cNvPr>
                    <p:cNvSpPr>
                      <a:spLocks noChangeArrowheads="1"/>
                    </p:cNvSpPr>
                    <p:nvPr/>
                  </p:nvSpPr>
                  <p:spPr bwMode="auto">
                    <a:xfrm>
                      <a:off x="680" y="3119"/>
                      <a:ext cx="614" cy="5"/>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2" name="Rectangle 502">
                      <a:extLst>
                        <a:ext uri="{FF2B5EF4-FFF2-40B4-BE49-F238E27FC236}">
                          <a16:creationId xmlns:a16="http://schemas.microsoft.com/office/drawing/2014/main" id="{49F2A0C3-29F0-4643-BE4B-7802B08F7DCE}"/>
                        </a:ext>
                      </a:extLst>
                    </p:cNvPr>
                    <p:cNvSpPr>
                      <a:spLocks noChangeArrowheads="1"/>
                    </p:cNvSpPr>
                    <p:nvPr/>
                  </p:nvSpPr>
                  <p:spPr bwMode="auto">
                    <a:xfrm>
                      <a:off x="680" y="3125"/>
                      <a:ext cx="614" cy="5"/>
                    </a:xfrm>
                    <a:prstGeom prst="rect">
                      <a:avLst/>
                    </a:prstGeom>
                    <a:solidFill>
                      <a:srgbClr val="3F5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3" name="Rectangle 503">
                      <a:extLst>
                        <a:ext uri="{FF2B5EF4-FFF2-40B4-BE49-F238E27FC236}">
                          <a16:creationId xmlns:a16="http://schemas.microsoft.com/office/drawing/2014/main" id="{2150E9E2-39DA-FD47-8158-2EBFE0FF4AC4}"/>
                        </a:ext>
                      </a:extLst>
                    </p:cNvPr>
                    <p:cNvSpPr>
                      <a:spLocks noChangeArrowheads="1"/>
                    </p:cNvSpPr>
                    <p:nvPr/>
                  </p:nvSpPr>
                  <p:spPr bwMode="auto">
                    <a:xfrm>
                      <a:off x="680" y="3147"/>
                      <a:ext cx="614" cy="5"/>
                    </a:xfrm>
                    <a:prstGeom prst="rect">
                      <a:avLst/>
                    </a:prstGeom>
                    <a:solidFill>
                      <a:srgbClr val="3F5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96" name="Rectangle 505">
                    <a:extLst>
                      <a:ext uri="{FF2B5EF4-FFF2-40B4-BE49-F238E27FC236}">
                        <a16:creationId xmlns:a16="http://schemas.microsoft.com/office/drawing/2014/main" id="{30DF8D7F-9EE2-EE4E-BD7C-2825E0081004}"/>
                      </a:ext>
                    </a:extLst>
                  </p:cNvPr>
                  <p:cNvSpPr>
                    <a:spLocks noChangeArrowheads="1"/>
                  </p:cNvSpPr>
                  <p:nvPr/>
                </p:nvSpPr>
                <p:spPr bwMode="auto">
                  <a:xfrm>
                    <a:off x="675" y="3388"/>
                    <a:ext cx="624" cy="9"/>
                  </a:xfrm>
                  <a:prstGeom prst="rect">
                    <a:avLst/>
                  </a:prstGeom>
                  <a:solidFill>
                    <a:srgbClr val="3F5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506">
                    <a:extLst>
                      <a:ext uri="{FF2B5EF4-FFF2-40B4-BE49-F238E27FC236}">
                        <a16:creationId xmlns:a16="http://schemas.microsoft.com/office/drawing/2014/main" id="{1B90096A-73E5-6E4B-AAA5-B5EA1685CCE3}"/>
                      </a:ext>
                    </a:extLst>
                  </p:cNvPr>
                  <p:cNvSpPr>
                    <a:spLocks noChangeArrowheads="1"/>
                  </p:cNvSpPr>
                  <p:nvPr/>
                </p:nvSpPr>
                <p:spPr bwMode="auto">
                  <a:xfrm>
                    <a:off x="675" y="3377"/>
                    <a:ext cx="625" cy="9"/>
                  </a:xfrm>
                  <a:prstGeom prst="rect">
                    <a:avLst/>
                  </a:prstGeom>
                  <a:solidFill>
                    <a:srgbClr val="3F5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507">
                    <a:extLst>
                      <a:ext uri="{FF2B5EF4-FFF2-40B4-BE49-F238E27FC236}">
                        <a16:creationId xmlns:a16="http://schemas.microsoft.com/office/drawing/2014/main" id="{E5EC07EB-CA5D-1742-8AA5-3E363C935B99}"/>
                      </a:ext>
                    </a:extLst>
                  </p:cNvPr>
                  <p:cNvSpPr>
                    <a:spLocks noChangeArrowheads="1"/>
                  </p:cNvSpPr>
                  <p:nvPr/>
                </p:nvSpPr>
                <p:spPr bwMode="auto">
                  <a:xfrm>
                    <a:off x="675" y="3400"/>
                    <a:ext cx="625" cy="7"/>
                  </a:xfrm>
                  <a:prstGeom prst="rect">
                    <a:avLst/>
                  </a:prstGeom>
                  <a:solidFill>
                    <a:srgbClr val="3F5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94" name="Rectangle 509">
                  <a:extLst>
                    <a:ext uri="{FF2B5EF4-FFF2-40B4-BE49-F238E27FC236}">
                      <a16:creationId xmlns:a16="http://schemas.microsoft.com/office/drawing/2014/main" id="{1CCA8073-7524-DA45-8910-D25D5D40F36A}"/>
                    </a:ext>
                  </a:extLst>
                </p:cNvPr>
                <p:cNvSpPr>
                  <a:spLocks noChangeArrowheads="1"/>
                </p:cNvSpPr>
                <p:nvPr/>
              </p:nvSpPr>
              <p:spPr bwMode="auto">
                <a:xfrm>
                  <a:off x="679" y="3412"/>
                  <a:ext cx="616" cy="33"/>
                </a:xfrm>
                <a:prstGeom prst="rect">
                  <a:avLst/>
                </a:prstGeom>
                <a:solidFill>
                  <a:srgbClr val="7F3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57" name="Group 519">
                <a:extLst>
                  <a:ext uri="{FF2B5EF4-FFF2-40B4-BE49-F238E27FC236}">
                    <a16:creationId xmlns:a16="http://schemas.microsoft.com/office/drawing/2014/main" id="{32381E93-8EA1-C449-B0F7-6B03600DDC15}"/>
                  </a:ext>
                </a:extLst>
              </p:cNvPr>
              <p:cNvGrpSpPr>
                <a:grpSpLocks/>
              </p:cNvGrpSpPr>
              <p:nvPr/>
            </p:nvGrpSpPr>
            <p:grpSpPr bwMode="auto">
              <a:xfrm>
                <a:off x="630" y="2571"/>
                <a:ext cx="718" cy="434"/>
                <a:chOff x="630" y="2571"/>
                <a:chExt cx="718" cy="434"/>
              </a:xfrm>
            </p:grpSpPr>
            <p:sp>
              <p:nvSpPr>
                <p:cNvPr id="485" name="Freeform 511">
                  <a:extLst>
                    <a:ext uri="{FF2B5EF4-FFF2-40B4-BE49-F238E27FC236}">
                      <a16:creationId xmlns:a16="http://schemas.microsoft.com/office/drawing/2014/main" id="{D297D04F-38AF-4548-A87D-7A91457BAFE0}"/>
                    </a:ext>
                  </a:extLst>
                </p:cNvPr>
                <p:cNvSpPr>
                  <a:spLocks/>
                </p:cNvSpPr>
                <p:nvPr/>
              </p:nvSpPr>
              <p:spPr bwMode="auto">
                <a:xfrm>
                  <a:off x="632" y="2571"/>
                  <a:ext cx="713" cy="137"/>
                </a:xfrm>
                <a:custGeom>
                  <a:avLst/>
                  <a:gdLst/>
                  <a:ahLst/>
                  <a:cxnLst>
                    <a:cxn ang="0">
                      <a:pos x="0" y="275"/>
                    </a:cxn>
                    <a:cxn ang="0">
                      <a:pos x="1426" y="275"/>
                    </a:cxn>
                    <a:cxn ang="0">
                      <a:pos x="1328" y="0"/>
                    </a:cxn>
                    <a:cxn ang="0">
                      <a:pos x="94" y="0"/>
                    </a:cxn>
                    <a:cxn ang="0">
                      <a:pos x="0" y="275"/>
                    </a:cxn>
                  </a:cxnLst>
                  <a:rect l="0" t="0" r="r" b="b"/>
                  <a:pathLst>
                    <a:path w="1426" h="275">
                      <a:moveTo>
                        <a:pt x="0" y="275"/>
                      </a:moveTo>
                      <a:lnTo>
                        <a:pt x="1426" y="275"/>
                      </a:lnTo>
                      <a:lnTo>
                        <a:pt x="1328" y="0"/>
                      </a:lnTo>
                      <a:lnTo>
                        <a:pt x="94" y="0"/>
                      </a:lnTo>
                      <a:lnTo>
                        <a:pt x="0" y="275"/>
                      </a:lnTo>
                      <a:close/>
                    </a:path>
                  </a:pathLst>
                </a:custGeom>
                <a:solidFill>
                  <a:srgbClr val="BF7F3F"/>
                </a:solidFill>
                <a:ln w="4763">
                  <a:solidFill>
                    <a:srgbClr val="7F3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86" name="Group 514">
                  <a:extLst>
                    <a:ext uri="{FF2B5EF4-FFF2-40B4-BE49-F238E27FC236}">
                      <a16:creationId xmlns:a16="http://schemas.microsoft.com/office/drawing/2014/main" id="{F5AA27B2-F8C5-A847-8F82-BCB1DDDC7E76}"/>
                    </a:ext>
                  </a:extLst>
                </p:cNvPr>
                <p:cNvGrpSpPr>
                  <a:grpSpLocks/>
                </p:cNvGrpSpPr>
                <p:nvPr/>
              </p:nvGrpSpPr>
              <p:grpSpPr bwMode="auto">
                <a:xfrm>
                  <a:off x="630" y="2714"/>
                  <a:ext cx="711" cy="69"/>
                  <a:chOff x="630" y="2714"/>
                  <a:chExt cx="711" cy="69"/>
                </a:xfrm>
              </p:grpSpPr>
              <p:sp>
                <p:nvSpPr>
                  <p:cNvPr id="491" name="Freeform 512">
                    <a:extLst>
                      <a:ext uri="{FF2B5EF4-FFF2-40B4-BE49-F238E27FC236}">
                        <a16:creationId xmlns:a16="http://schemas.microsoft.com/office/drawing/2014/main" id="{487AE7A9-A575-7A43-A5FD-7C137DC37D44}"/>
                      </a:ext>
                    </a:extLst>
                  </p:cNvPr>
                  <p:cNvSpPr>
                    <a:spLocks/>
                  </p:cNvSpPr>
                  <p:nvPr/>
                </p:nvSpPr>
                <p:spPr bwMode="auto">
                  <a:xfrm>
                    <a:off x="630" y="2714"/>
                    <a:ext cx="349" cy="69"/>
                  </a:xfrm>
                  <a:custGeom>
                    <a:avLst/>
                    <a:gdLst/>
                    <a:ahLst/>
                    <a:cxnLst>
                      <a:cxn ang="0">
                        <a:pos x="698" y="137"/>
                      </a:cxn>
                      <a:cxn ang="0">
                        <a:pos x="90" y="137"/>
                      </a:cxn>
                      <a:cxn ang="0">
                        <a:pos x="47" y="101"/>
                      </a:cxn>
                      <a:cxn ang="0">
                        <a:pos x="47" y="43"/>
                      </a:cxn>
                      <a:cxn ang="0">
                        <a:pos x="0" y="0"/>
                      </a:cxn>
                      <a:cxn ang="0">
                        <a:pos x="698" y="0"/>
                      </a:cxn>
                      <a:cxn ang="0">
                        <a:pos x="698" y="137"/>
                      </a:cxn>
                    </a:cxnLst>
                    <a:rect l="0" t="0" r="r" b="b"/>
                    <a:pathLst>
                      <a:path w="698" h="137">
                        <a:moveTo>
                          <a:pt x="698" y="137"/>
                        </a:moveTo>
                        <a:lnTo>
                          <a:pt x="90" y="137"/>
                        </a:lnTo>
                        <a:lnTo>
                          <a:pt x="47" y="101"/>
                        </a:lnTo>
                        <a:lnTo>
                          <a:pt x="47" y="43"/>
                        </a:lnTo>
                        <a:lnTo>
                          <a:pt x="0" y="0"/>
                        </a:lnTo>
                        <a:lnTo>
                          <a:pt x="698" y="0"/>
                        </a:lnTo>
                        <a:lnTo>
                          <a:pt x="698" y="137"/>
                        </a:lnTo>
                        <a:close/>
                      </a:path>
                    </a:pathLst>
                  </a:custGeom>
                  <a:solidFill>
                    <a:srgbClr val="FF9F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513">
                    <a:extLst>
                      <a:ext uri="{FF2B5EF4-FFF2-40B4-BE49-F238E27FC236}">
                        <a16:creationId xmlns:a16="http://schemas.microsoft.com/office/drawing/2014/main" id="{2B5C6313-8288-1346-863F-D4106AAE4308}"/>
                      </a:ext>
                    </a:extLst>
                  </p:cNvPr>
                  <p:cNvSpPr>
                    <a:spLocks/>
                  </p:cNvSpPr>
                  <p:nvPr/>
                </p:nvSpPr>
                <p:spPr bwMode="auto">
                  <a:xfrm>
                    <a:off x="967" y="2714"/>
                    <a:ext cx="374" cy="69"/>
                  </a:xfrm>
                  <a:custGeom>
                    <a:avLst/>
                    <a:gdLst/>
                    <a:ahLst/>
                    <a:cxnLst>
                      <a:cxn ang="0">
                        <a:pos x="0" y="137"/>
                      </a:cxn>
                      <a:cxn ang="0">
                        <a:pos x="655" y="137"/>
                      </a:cxn>
                      <a:cxn ang="0">
                        <a:pos x="701" y="101"/>
                      </a:cxn>
                      <a:cxn ang="0">
                        <a:pos x="701" y="43"/>
                      </a:cxn>
                      <a:cxn ang="0">
                        <a:pos x="749" y="0"/>
                      </a:cxn>
                      <a:cxn ang="0">
                        <a:pos x="0" y="0"/>
                      </a:cxn>
                      <a:cxn ang="0">
                        <a:pos x="0" y="137"/>
                      </a:cxn>
                    </a:cxnLst>
                    <a:rect l="0" t="0" r="r" b="b"/>
                    <a:pathLst>
                      <a:path w="749" h="137">
                        <a:moveTo>
                          <a:pt x="0" y="137"/>
                        </a:moveTo>
                        <a:lnTo>
                          <a:pt x="655" y="137"/>
                        </a:lnTo>
                        <a:lnTo>
                          <a:pt x="701" y="101"/>
                        </a:lnTo>
                        <a:lnTo>
                          <a:pt x="701" y="43"/>
                        </a:lnTo>
                        <a:lnTo>
                          <a:pt x="749" y="0"/>
                        </a:lnTo>
                        <a:lnTo>
                          <a:pt x="0" y="0"/>
                        </a:lnTo>
                        <a:lnTo>
                          <a:pt x="0" y="137"/>
                        </a:lnTo>
                        <a:close/>
                      </a:path>
                    </a:pathLst>
                  </a:custGeom>
                  <a:solidFill>
                    <a:srgbClr val="FF9F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87" name="Rectangle 515">
                  <a:extLst>
                    <a:ext uri="{FF2B5EF4-FFF2-40B4-BE49-F238E27FC236}">
                      <a16:creationId xmlns:a16="http://schemas.microsoft.com/office/drawing/2014/main" id="{96C89984-8643-534D-A287-D8FAFB5885D6}"/>
                    </a:ext>
                  </a:extLst>
                </p:cNvPr>
                <p:cNvSpPr>
                  <a:spLocks noChangeArrowheads="1"/>
                </p:cNvSpPr>
                <p:nvPr/>
              </p:nvSpPr>
              <p:spPr bwMode="auto">
                <a:xfrm>
                  <a:off x="653" y="2754"/>
                  <a:ext cx="664" cy="9"/>
                </a:xfrm>
                <a:prstGeom prst="rect">
                  <a:avLst/>
                </a:prstGeom>
                <a:solidFill>
                  <a:srgbClr val="FFB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516">
                  <a:extLst>
                    <a:ext uri="{FF2B5EF4-FFF2-40B4-BE49-F238E27FC236}">
                      <a16:creationId xmlns:a16="http://schemas.microsoft.com/office/drawing/2014/main" id="{68DCBFF2-76AA-484E-B88D-0DC6EFC51B80}"/>
                    </a:ext>
                  </a:extLst>
                </p:cNvPr>
                <p:cNvSpPr>
                  <a:spLocks noChangeArrowheads="1"/>
                </p:cNvSpPr>
                <p:nvPr/>
              </p:nvSpPr>
              <p:spPr bwMode="auto">
                <a:xfrm>
                  <a:off x="653" y="2736"/>
                  <a:ext cx="664" cy="8"/>
                </a:xfrm>
                <a:prstGeom prst="rect">
                  <a:avLst/>
                </a:prstGeom>
                <a:solidFill>
                  <a:srgbClr val="FFB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517">
                  <a:extLst>
                    <a:ext uri="{FF2B5EF4-FFF2-40B4-BE49-F238E27FC236}">
                      <a16:creationId xmlns:a16="http://schemas.microsoft.com/office/drawing/2014/main" id="{5519D305-E89C-F64B-BEE5-10A59E37A1BB}"/>
                    </a:ext>
                  </a:extLst>
                </p:cNvPr>
                <p:cNvSpPr>
                  <a:spLocks noChangeArrowheads="1"/>
                </p:cNvSpPr>
                <p:nvPr/>
              </p:nvSpPr>
              <p:spPr bwMode="auto">
                <a:xfrm>
                  <a:off x="630" y="2708"/>
                  <a:ext cx="718" cy="10"/>
                </a:xfrm>
                <a:prstGeom prst="rect">
                  <a:avLst/>
                </a:prstGeom>
                <a:solidFill>
                  <a:srgbClr val="7F3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Rectangle 518">
                  <a:extLst>
                    <a:ext uri="{FF2B5EF4-FFF2-40B4-BE49-F238E27FC236}">
                      <a16:creationId xmlns:a16="http://schemas.microsoft.com/office/drawing/2014/main" id="{A650C782-3752-8D49-8752-FA0EFE557743}"/>
                    </a:ext>
                  </a:extLst>
                </p:cNvPr>
                <p:cNvSpPr>
                  <a:spLocks noChangeArrowheads="1"/>
                </p:cNvSpPr>
                <p:nvPr/>
              </p:nvSpPr>
              <p:spPr bwMode="auto">
                <a:xfrm>
                  <a:off x="676" y="2781"/>
                  <a:ext cx="623" cy="224"/>
                </a:xfrm>
                <a:prstGeom prst="rect">
                  <a:avLst/>
                </a:prstGeom>
                <a:solidFill>
                  <a:srgbClr val="FF9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58" name="Group 532">
                <a:extLst>
                  <a:ext uri="{FF2B5EF4-FFF2-40B4-BE49-F238E27FC236}">
                    <a16:creationId xmlns:a16="http://schemas.microsoft.com/office/drawing/2014/main" id="{2917F123-4E43-7B42-A3F1-F18DAAAAB884}"/>
                  </a:ext>
                </a:extLst>
              </p:cNvPr>
              <p:cNvGrpSpPr>
                <a:grpSpLocks/>
              </p:cNvGrpSpPr>
              <p:nvPr/>
            </p:nvGrpSpPr>
            <p:grpSpPr bwMode="auto">
              <a:xfrm>
                <a:off x="688" y="3156"/>
                <a:ext cx="599" cy="219"/>
                <a:chOff x="688" y="3156"/>
                <a:chExt cx="599" cy="219"/>
              </a:xfrm>
            </p:grpSpPr>
            <p:grpSp>
              <p:nvGrpSpPr>
                <p:cNvPr id="473" name="Group 530">
                  <a:extLst>
                    <a:ext uri="{FF2B5EF4-FFF2-40B4-BE49-F238E27FC236}">
                      <a16:creationId xmlns:a16="http://schemas.microsoft.com/office/drawing/2014/main" id="{FF68F2BB-0EA5-ED4E-89FE-99DDC42CFC56}"/>
                    </a:ext>
                  </a:extLst>
                </p:cNvPr>
                <p:cNvGrpSpPr>
                  <a:grpSpLocks/>
                </p:cNvGrpSpPr>
                <p:nvPr/>
              </p:nvGrpSpPr>
              <p:grpSpPr bwMode="auto">
                <a:xfrm>
                  <a:off x="688" y="3202"/>
                  <a:ext cx="599" cy="132"/>
                  <a:chOff x="688" y="3202"/>
                  <a:chExt cx="599" cy="132"/>
                </a:xfrm>
              </p:grpSpPr>
              <p:grpSp>
                <p:nvGrpSpPr>
                  <p:cNvPr id="475" name="Group 524">
                    <a:extLst>
                      <a:ext uri="{FF2B5EF4-FFF2-40B4-BE49-F238E27FC236}">
                        <a16:creationId xmlns:a16="http://schemas.microsoft.com/office/drawing/2014/main" id="{9218D3CE-5002-F047-B3F6-DDF4515ECCFC}"/>
                      </a:ext>
                    </a:extLst>
                  </p:cNvPr>
                  <p:cNvGrpSpPr>
                    <a:grpSpLocks/>
                  </p:cNvGrpSpPr>
                  <p:nvPr/>
                </p:nvGrpSpPr>
                <p:grpSpPr bwMode="auto">
                  <a:xfrm>
                    <a:off x="1019" y="3202"/>
                    <a:ext cx="268" cy="132"/>
                    <a:chOff x="1019" y="3202"/>
                    <a:chExt cx="268" cy="132"/>
                  </a:xfrm>
                </p:grpSpPr>
                <p:sp>
                  <p:nvSpPr>
                    <p:cNvPr id="481" name="Rectangle 520">
                      <a:extLst>
                        <a:ext uri="{FF2B5EF4-FFF2-40B4-BE49-F238E27FC236}">
                          <a16:creationId xmlns:a16="http://schemas.microsoft.com/office/drawing/2014/main" id="{BC824627-DD66-EF4F-A51A-4C526A47C57A}"/>
                        </a:ext>
                      </a:extLst>
                    </p:cNvPr>
                    <p:cNvSpPr>
                      <a:spLocks noChangeArrowheads="1"/>
                    </p:cNvSpPr>
                    <p:nvPr/>
                  </p:nvSpPr>
                  <p:spPr bwMode="auto">
                    <a:xfrm>
                      <a:off x="1269" y="3283"/>
                      <a:ext cx="18" cy="51"/>
                    </a:xfrm>
                    <a:prstGeom prst="rect">
                      <a:avLst/>
                    </a:prstGeom>
                    <a:solidFill>
                      <a:srgbClr val="7F3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2" name="Rectangle 521">
                      <a:extLst>
                        <a:ext uri="{FF2B5EF4-FFF2-40B4-BE49-F238E27FC236}">
                          <a16:creationId xmlns:a16="http://schemas.microsoft.com/office/drawing/2014/main" id="{16D80DB1-321B-0340-AFA2-932FE9B0E4BA}"/>
                        </a:ext>
                      </a:extLst>
                    </p:cNvPr>
                    <p:cNvSpPr>
                      <a:spLocks noChangeArrowheads="1"/>
                    </p:cNvSpPr>
                    <p:nvPr/>
                  </p:nvSpPr>
                  <p:spPr bwMode="auto">
                    <a:xfrm>
                      <a:off x="1269" y="3202"/>
                      <a:ext cx="18" cy="51"/>
                    </a:xfrm>
                    <a:prstGeom prst="rect">
                      <a:avLst/>
                    </a:prstGeom>
                    <a:solidFill>
                      <a:srgbClr val="7F3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3" name="Rectangle 522">
                      <a:extLst>
                        <a:ext uri="{FF2B5EF4-FFF2-40B4-BE49-F238E27FC236}">
                          <a16:creationId xmlns:a16="http://schemas.microsoft.com/office/drawing/2014/main" id="{CEB48B7A-2440-BE4E-A82F-CFD9ABA80BBC}"/>
                        </a:ext>
                      </a:extLst>
                    </p:cNvPr>
                    <p:cNvSpPr>
                      <a:spLocks noChangeArrowheads="1"/>
                    </p:cNvSpPr>
                    <p:nvPr/>
                  </p:nvSpPr>
                  <p:spPr bwMode="auto">
                    <a:xfrm>
                      <a:off x="1019" y="3283"/>
                      <a:ext cx="18" cy="51"/>
                    </a:xfrm>
                    <a:prstGeom prst="rect">
                      <a:avLst/>
                    </a:prstGeom>
                    <a:solidFill>
                      <a:srgbClr val="7F3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523">
                      <a:extLst>
                        <a:ext uri="{FF2B5EF4-FFF2-40B4-BE49-F238E27FC236}">
                          <a16:creationId xmlns:a16="http://schemas.microsoft.com/office/drawing/2014/main" id="{58E340B2-974D-3845-9628-CBCEB20B0587}"/>
                        </a:ext>
                      </a:extLst>
                    </p:cNvPr>
                    <p:cNvSpPr>
                      <a:spLocks noChangeArrowheads="1"/>
                    </p:cNvSpPr>
                    <p:nvPr/>
                  </p:nvSpPr>
                  <p:spPr bwMode="auto">
                    <a:xfrm>
                      <a:off x="1019" y="3202"/>
                      <a:ext cx="18" cy="51"/>
                    </a:xfrm>
                    <a:prstGeom prst="rect">
                      <a:avLst/>
                    </a:prstGeom>
                    <a:solidFill>
                      <a:srgbClr val="7F3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76" name="Group 529">
                    <a:extLst>
                      <a:ext uri="{FF2B5EF4-FFF2-40B4-BE49-F238E27FC236}">
                        <a16:creationId xmlns:a16="http://schemas.microsoft.com/office/drawing/2014/main" id="{F6EEBFFB-7573-C742-9A51-C460677CE04C}"/>
                      </a:ext>
                    </a:extLst>
                  </p:cNvPr>
                  <p:cNvGrpSpPr>
                    <a:grpSpLocks/>
                  </p:cNvGrpSpPr>
                  <p:nvPr/>
                </p:nvGrpSpPr>
                <p:grpSpPr bwMode="auto">
                  <a:xfrm>
                    <a:off x="688" y="3202"/>
                    <a:ext cx="267" cy="132"/>
                    <a:chOff x="688" y="3202"/>
                    <a:chExt cx="267" cy="132"/>
                  </a:xfrm>
                </p:grpSpPr>
                <p:sp>
                  <p:nvSpPr>
                    <p:cNvPr id="477" name="Rectangle 525">
                      <a:extLst>
                        <a:ext uri="{FF2B5EF4-FFF2-40B4-BE49-F238E27FC236}">
                          <a16:creationId xmlns:a16="http://schemas.microsoft.com/office/drawing/2014/main" id="{16747179-01B1-2943-A161-9BADEC4BF479}"/>
                        </a:ext>
                      </a:extLst>
                    </p:cNvPr>
                    <p:cNvSpPr>
                      <a:spLocks noChangeArrowheads="1"/>
                    </p:cNvSpPr>
                    <p:nvPr/>
                  </p:nvSpPr>
                  <p:spPr bwMode="auto">
                    <a:xfrm>
                      <a:off x="938" y="3283"/>
                      <a:ext cx="17" cy="51"/>
                    </a:xfrm>
                    <a:prstGeom prst="rect">
                      <a:avLst/>
                    </a:prstGeom>
                    <a:solidFill>
                      <a:srgbClr val="7F3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526">
                      <a:extLst>
                        <a:ext uri="{FF2B5EF4-FFF2-40B4-BE49-F238E27FC236}">
                          <a16:creationId xmlns:a16="http://schemas.microsoft.com/office/drawing/2014/main" id="{BA91EDE6-92E7-9C46-A5E6-4AFA798AA347}"/>
                        </a:ext>
                      </a:extLst>
                    </p:cNvPr>
                    <p:cNvSpPr>
                      <a:spLocks noChangeArrowheads="1"/>
                    </p:cNvSpPr>
                    <p:nvPr/>
                  </p:nvSpPr>
                  <p:spPr bwMode="auto">
                    <a:xfrm>
                      <a:off x="938" y="3202"/>
                      <a:ext cx="17" cy="51"/>
                    </a:xfrm>
                    <a:prstGeom prst="rect">
                      <a:avLst/>
                    </a:prstGeom>
                    <a:solidFill>
                      <a:srgbClr val="7F3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527">
                      <a:extLst>
                        <a:ext uri="{FF2B5EF4-FFF2-40B4-BE49-F238E27FC236}">
                          <a16:creationId xmlns:a16="http://schemas.microsoft.com/office/drawing/2014/main" id="{B9A41ED2-EF01-AB43-AA28-F3DB2808850C}"/>
                        </a:ext>
                      </a:extLst>
                    </p:cNvPr>
                    <p:cNvSpPr>
                      <a:spLocks noChangeArrowheads="1"/>
                    </p:cNvSpPr>
                    <p:nvPr/>
                  </p:nvSpPr>
                  <p:spPr bwMode="auto">
                    <a:xfrm>
                      <a:off x="688" y="3283"/>
                      <a:ext cx="18" cy="51"/>
                    </a:xfrm>
                    <a:prstGeom prst="rect">
                      <a:avLst/>
                    </a:prstGeom>
                    <a:solidFill>
                      <a:srgbClr val="7F3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Rectangle 528">
                      <a:extLst>
                        <a:ext uri="{FF2B5EF4-FFF2-40B4-BE49-F238E27FC236}">
                          <a16:creationId xmlns:a16="http://schemas.microsoft.com/office/drawing/2014/main" id="{36100825-2882-1D49-8D08-6D91B4E2CA05}"/>
                        </a:ext>
                      </a:extLst>
                    </p:cNvPr>
                    <p:cNvSpPr>
                      <a:spLocks noChangeArrowheads="1"/>
                    </p:cNvSpPr>
                    <p:nvPr/>
                  </p:nvSpPr>
                  <p:spPr bwMode="auto">
                    <a:xfrm>
                      <a:off x="688" y="3202"/>
                      <a:ext cx="18" cy="51"/>
                    </a:xfrm>
                    <a:prstGeom prst="rect">
                      <a:avLst/>
                    </a:prstGeom>
                    <a:solidFill>
                      <a:srgbClr val="7F3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74" name="Rectangle 531">
                  <a:extLst>
                    <a:ext uri="{FF2B5EF4-FFF2-40B4-BE49-F238E27FC236}">
                      <a16:creationId xmlns:a16="http://schemas.microsoft.com/office/drawing/2014/main" id="{AAEC9A03-A970-4C4E-ABFC-60BADA41B611}"/>
                    </a:ext>
                  </a:extLst>
                </p:cNvPr>
                <p:cNvSpPr>
                  <a:spLocks noChangeArrowheads="1"/>
                </p:cNvSpPr>
                <p:nvPr/>
              </p:nvSpPr>
              <p:spPr bwMode="auto">
                <a:xfrm>
                  <a:off x="969" y="3156"/>
                  <a:ext cx="35" cy="219"/>
                </a:xfrm>
                <a:prstGeom prst="rect">
                  <a:avLst/>
                </a:prstGeom>
                <a:solidFill>
                  <a:srgbClr val="7F3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59" name="Group 538">
                <a:extLst>
                  <a:ext uri="{FF2B5EF4-FFF2-40B4-BE49-F238E27FC236}">
                    <a16:creationId xmlns:a16="http://schemas.microsoft.com/office/drawing/2014/main" id="{C6BDBB28-D26E-174C-98D3-889C83B10595}"/>
                  </a:ext>
                </a:extLst>
              </p:cNvPr>
              <p:cNvGrpSpPr>
                <a:grpSpLocks/>
              </p:cNvGrpSpPr>
              <p:nvPr/>
            </p:nvGrpSpPr>
            <p:grpSpPr bwMode="auto">
              <a:xfrm>
                <a:off x="673" y="3002"/>
                <a:ext cx="628" cy="105"/>
                <a:chOff x="673" y="3002"/>
                <a:chExt cx="628" cy="105"/>
              </a:xfrm>
            </p:grpSpPr>
            <p:sp>
              <p:nvSpPr>
                <p:cNvPr id="468" name="Rectangle 533">
                  <a:extLst>
                    <a:ext uri="{FF2B5EF4-FFF2-40B4-BE49-F238E27FC236}">
                      <a16:creationId xmlns:a16="http://schemas.microsoft.com/office/drawing/2014/main" id="{FA8A0B0B-661C-4942-91D8-8BD52117914D}"/>
                    </a:ext>
                  </a:extLst>
                </p:cNvPr>
                <p:cNvSpPr>
                  <a:spLocks noChangeArrowheads="1"/>
                </p:cNvSpPr>
                <p:nvPr/>
              </p:nvSpPr>
              <p:spPr bwMode="auto">
                <a:xfrm>
                  <a:off x="677" y="3019"/>
                  <a:ext cx="618" cy="47"/>
                </a:xfrm>
                <a:prstGeom prst="rect">
                  <a:avLst/>
                </a:prstGeom>
                <a:solidFill>
                  <a:srgbClr val="BF7F3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534">
                  <a:extLst>
                    <a:ext uri="{FF2B5EF4-FFF2-40B4-BE49-F238E27FC236}">
                      <a16:creationId xmlns:a16="http://schemas.microsoft.com/office/drawing/2014/main" id="{F8D04DD1-3EC9-9D47-BD60-5561E8167521}"/>
                    </a:ext>
                  </a:extLst>
                </p:cNvPr>
                <p:cNvSpPr>
                  <a:spLocks noChangeArrowheads="1"/>
                </p:cNvSpPr>
                <p:nvPr/>
              </p:nvSpPr>
              <p:spPr bwMode="auto">
                <a:xfrm>
                  <a:off x="673" y="3002"/>
                  <a:ext cx="628" cy="22"/>
                </a:xfrm>
                <a:prstGeom prst="rect">
                  <a:avLst/>
                </a:prstGeom>
                <a:solidFill>
                  <a:srgbClr val="7F3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535">
                  <a:extLst>
                    <a:ext uri="{FF2B5EF4-FFF2-40B4-BE49-F238E27FC236}">
                      <a16:creationId xmlns:a16="http://schemas.microsoft.com/office/drawing/2014/main" id="{F92445A5-E0AC-4348-87A2-0AB9D6F43101}"/>
                    </a:ext>
                  </a:extLst>
                </p:cNvPr>
                <p:cNvSpPr>
                  <a:spLocks noChangeArrowheads="1"/>
                </p:cNvSpPr>
                <p:nvPr/>
              </p:nvSpPr>
              <p:spPr bwMode="auto">
                <a:xfrm>
                  <a:off x="675" y="3030"/>
                  <a:ext cx="625" cy="11"/>
                </a:xfrm>
                <a:prstGeom prst="rect">
                  <a:avLst/>
                </a:prstGeom>
                <a:solidFill>
                  <a:srgbClr val="7F3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536">
                  <a:extLst>
                    <a:ext uri="{FF2B5EF4-FFF2-40B4-BE49-F238E27FC236}">
                      <a16:creationId xmlns:a16="http://schemas.microsoft.com/office/drawing/2014/main" id="{4DE29304-110D-2041-A2D7-1EE4CBCA7B58}"/>
                    </a:ext>
                  </a:extLst>
                </p:cNvPr>
                <p:cNvSpPr>
                  <a:spLocks noChangeArrowheads="1"/>
                </p:cNvSpPr>
                <p:nvPr/>
              </p:nvSpPr>
              <p:spPr bwMode="auto">
                <a:xfrm>
                  <a:off x="673" y="3064"/>
                  <a:ext cx="627" cy="13"/>
                </a:xfrm>
                <a:prstGeom prst="rect">
                  <a:avLst/>
                </a:prstGeom>
                <a:solidFill>
                  <a:srgbClr val="7F3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537">
                  <a:extLst>
                    <a:ext uri="{FF2B5EF4-FFF2-40B4-BE49-F238E27FC236}">
                      <a16:creationId xmlns:a16="http://schemas.microsoft.com/office/drawing/2014/main" id="{C376DCC9-F535-CE46-8928-19DC406ADE5E}"/>
                    </a:ext>
                  </a:extLst>
                </p:cNvPr>
                <p:cNvSpPr>
                  <a:spLocks noChangeArrowheads="1"/>
                </p:cNvSpPr>
                <p:nvPr/>
              </p:nvSpPr>
              <p:spPr bwMode="auto">
                <a:xfrm>
                  <a:off x="676" y="3090"/>
                  <a:ext cx="620" cy="17"/>
                </a:xfrm>
                <a:prstGeom prst="rect">
                  <a:avLst/>
                </a:prstGeom>
                <a:solidFill>
                  <a:srgbClr val="7F3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0" name="Group 646">
                <a:extLst>
                  <a:ext uri="{FF2B5EF4-FFF2-40B4-BE49-F238E27FC236}">
                    <a16:creationId xmlns:a16="http://schemas.microsoft.com/office/drawing/2014/main" id="{68753F09-31C3-7A40-A555-A3EE7B5080BD}"/>
                  </a:ext>
                </a:extLst>
              </p:cNvPr>
              <p:cNvGrpSpPr>
                <a:grpSpLocks/>
              </p:cNvGrpSpPr>
              <p:nvPr/>
            </p:nvGrpSpPr>
            <p:grpSpPr bwMode="auto">
              <a:xfrm>
                <a:off x="705" y="2541"/>
                <a:ext cx="562" cy="911"/>
                <a:chOff x="705" y="2541"/>
                <a:chExt cx="562" cy="911"/>
              </a:xfrm>
            </p:grpSpPr>
            <p:grpSp>
              <p:nvGrpSpPr>
                <p:cNvPr id="361" name="Group 547">
                  <a:extLst>
                    <a:ext uri="{FF2B5EF4-FFF2-40B4-BE49-F238E27FC236}">
                      <a16:creationId xmlns:a16="http://schemas.microsoft.com/office/drawing/2014/main" id="{B7441795-4730-404C-AEAC-2F5F3DDFF951}"/>
                    </a:ext>
                  </a:extLst>
                </p:cNvPr>
                <p:cNvGrpSpPr>
                  <a:grpSpLocks/>
                </p:cNvGrpSpPr>
                <p:nvPr/>
              </p:nvGrpSpPr>
              <p:grpSpPr bwMode="auto">
                <a:xfrm>
                  <a:off x="1045" y="3117"/>
                  <a:ext cx="215" cy="257"/>
                  <a:chOff x="1045" y="3117"/>
                  <a:chExt cx="215" cy="257"/>
                </a:xfrm>
              </p:grpSpPr>
              <p:sp>
                <p:nvSpPr>
                  <p:cNvPr id="460" name="Freeform 539">
                    <a:extLst>
                      <a:ext uri="{FF2B5EF4-FFF2-40B4-BE49-F238E27FC236}">
                        <a16:creationId xmlns:a16="http://schemas.microsoft.com/office/drawing/2014/main" id="{8B1F64B4-566D-9F40-90E8-F5FD01234C1E}"/>
                      </a:ext>
                    </a:extLst>
                  </p:cNvPr>
                  <p:cNvSpPr>
                    <a:spLocks/>
                  </p:cNvSpPr>
                  <p:nvPr/>
                </p:nvSpPr>
                <p:spPr bwMode="auto">
                  <a:xfrm>
                    <a:off x="1045" y="3117"/>
                    <a:ext cx="215" cy="257"/>
                  </a:xfrm>
                  <a:custGeom>
                    <a:avLst/>
                    <a:gdLst/>
                    <a:ahLst/>
                    <a:cxnLst>
                      <a:cxn ang="0">
                        <a:pos x="0" y="84"/>
                      </a:cxn>
                      <a:cxn ang="0">
                        <a:pos x="0" y="513"/>
                      </a:cxn>
                      <a:cxn ang="0">
                        <a:pos x="430" y="513"/>
                      </a:cxn>
                      <a:cxn ang="0">
                        <a:pos x="430" y="84"/>
                      </a:cxn>
                      <a:cxn ang="0">
                        <a:pos x="298" y="0"/>
                      </a:cxn>
                      <a:cxn ang="0">
                        <a:pos x="135" y="0"/>
                      </a:cxn>
                      <a:cxn ang="0">
                        <a:pos x="0" y="84"/>
                      </a:cxn>
                    </a:cxnLst>
                    <a:rect l="0" t="0" r="r" b="b"/>
                    <a:pathLst>
                      <a:path w="430" h="513">
                        <a:moveTo>
                          <a:pt x="0" y="84"/>
                        </a:moveTo>
                        <a:lnTo>
                          <a:pt x="0" y="513"/>
                        </a:lnTo>
                        <a:lnTo>
                          <a:pt x="430" y="513"/>
                        </a:lnTo>
                        <a:lnTo>
                          <a:pt x="430" y="84"/>
                        </a:lnTo>
                        <a:lnTo>
                          <a:pt x="298" y="0"/>
                        </a:lnTo>
                        <a:lnTo>
                          <a:pt x="135" y="0"/>
                        </a:lnTo>
                        <a:lnTo>
                          <a:pt x="0" y="84"/>
                        </a:lnTo>
                        <a:close/>
                      </a:path>
                    </a:pathLst>
                  </a:custGeom>
                  <a:solidFill>
                    <a:srgbClr val="3F5F00"/>
                  </a:solidFill>
                  <a:ln w="4763">
                    <a:solidFill>
                      <a:srgbClr val="7F3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540">
                    <a:extLst>
                      <a:ext uri="{FF2B5EF4-FFF2-40B4-BE49-F238E27FC236}">
                        <a16:creationId xmlns:a16="http://schemas.microsoft.com/office/drawing/2014/main" id="{1C83372D-4B04-6A43-A2E4-17A85AE9E303}"/>
                      </a:ext>
                    </a:extLst>
                  </p:cNvPr>
                  <p:cNvSpPr>
                    <a:spLocks noChangeArrowheads="1"/>
                  </p:cNvSpPr>
                  <p:nvPr/>
                </p:nvSpPr>
                <p:spPr bwMode="auto">
                  <a:xfrm>
                    <a:off x="1082" y="3166"/>
                    <a:ext cx="145" cy="205"/>
                  </a:xfrm>
                  <a:prstGeom prst="rect">
                    <a:avLst/>
                  </a:prstGeom>
                  <a:solidFill>
                    <a:srgbClr val="FFBF1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541">
                    <a:extLst>
                      <a:ext uri="{FF2B5EF4-FFF2-40B4-BE49-F238E27FC236}">
                        <a16:creationId xmlns:a16="http://schemas.microsoft.com/office/drawing/2014/main" id="{A45A0EB0-6764-434C-9813-BA3C82C4B94B}"/>
                      </a:ext>
                    </a:extLst>
                  </p:cNvPr>
                  <p:cNvSpPr>
                    <a:spLocks noChangeArrowheads="1"/>
                  </p:cNvSpPr>
                  <p:nvPr/>
                </p:nvSpPr>
                <p:spPr bwMode="auto">
                  <a:xfrm>
                    <a:off x="1157" y="3174"/>
                    <a:ext cx="54" cy="195"/>
                  </a:xfrm>
                  <a:prstGeom prst="rect">
                    <a:avLst/>
                  </a:prstGeom>
                  <a:solidFill>
                    <a:srgbClr val="BF7F3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542">
                    <a:extLst>
                      <a:ext uri="{FF2B5EF4-FFF2-40B4-BE49-F238E27FC236}">
                        <a16:creationId xmlns:a16="http://schemas.microsoft.com/office/drawing/2014/main" id="{71ACB772-92C1-2048-B6D8-DDF075855DE3}"/>
                      </a:ext>
                    </a:extLst>
                  </p:cNvPr>
                  <p:cNvSpPr>
                    <a:spLocks noChangeArrowheads="1"/>
                  </p:cNvSpPr>
                  <p:nvPr/>
                </p:nvSpPr>
                <p:spPr bwMode="auto">
                  <a:xfrm>
                    <a:off x="1098" y="3174"/>
                    <a:ext cx="53" cy="195"/>
                  </a:xfrm>
                  <a:prstGeom prst="rect">
                    <a:avLst/>
                  </a:prstGeom>
                  <a:solidFill>
                    <a:srgbClr val="BF7F3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543">
                    <a:extLst>
                      <a:ext uri="{FF2B5EF4-FFF2-40B4-BE49-F238E27FC236}">
                        <a16:creationId xmlns:a16="http://schemas.microsoft.com/office/drawing/2014/main" id="{47CDB23B-7E9B-2A4C-AE14-317E2FE81031}"/>
                      </a:ext>
                    </a:extLst>
                  </p:cNvPr>
                  <p:cNvSpPr>
                    <a:spLocks noChangeArrowheads="1"/>
                  </p:cNvSpPr>
                  <p:nvPr/>
                </p:nvSpPr>
                <p:spPr bwMode="auto">
                  <a:xfrm>
                    <a:off x="1112" y="3190"/>
                    <a:ext cx="23" cy="79"/>
                  </a:xfrm>
                  <a:prstGeom prst="rect">
                    <a:avLst/>
                  </a:prstGeom>
                  <a:solidFill>
                    <a:srgbClr val="FFBF5F"/>
                  </a:solidFill>
                  <a:ln w="4763">
                    <a:solidFill>
                      <a:srgbClr val="FFBF5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Rectangle 544">
                    <a:extLst>
                      <a:ext uri="{FF2B5EF4-FFF2-40B4-BE49-F238E27FC236}">
                        <a16:creationId xmlns:a16="http://schemas.microsoft.com/office/drawing/2014/main" id="{CCEA0074-5BFC-7C4B-98DC-4B80A266B64B}"/>
                      </a:ext>
                    </a:extLst>
                  </p:cNvPr>
                  <p:cNvSpPr>
                    <a:spLocks noChangeArrowheads="1"/>
                  </p:cNvSpPr>
                  <p:nvPr/>
                </p:nvSpPr>
                <p:spPr bwMode="auto">
                  <a:xfrm>
                    <a:off x="1172" y="3190"/>
                    <a:ext cx="25" cy="79"/>
                  </a:xfrm>
                  <a:prstGeom prst="rect">
                    <a:avLst/>
                  </a:prstGeom>
                  <a:solidFill>
                    <a:srgbClr val="FFBF5F"/>
                  </a:solidFill>
                  <a:ln w="4763">
                    <a:solidFill>
                      <a:srgbClr val="FFBF5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6" name="Rectangle 545">
                    <a:extLst>
                      <a:ext uri="{FF2B5EF4-FFF2-40B4-BE49-F238E27FC236}">
                        <a16:creationId xmlns:a16="http://schemas.microsoft.com/office/drawing/2014/main" id="{666FDD95-70DB-604C-9408-0F8C9176CFB9}"/>
                      </a:ext>
                    </a:extLst>
                  </p:cNvPr>
                  <p:cNvSpPr>
                    <a:spLocks noChangeArrowheads="1"/>
                  </p:cNvSpPr>
                  <p:nvPr/>
                </p:nvSpPr>
                <p:spPr bwMode="auto">
                  <a:xfrm>
                    <a:off x="1166" y="3349"/>
                    <a:ext cx="34" cy="7"/>
                  </a:xfrm>
                  <a:prstGeom prst="rect">
                    <a:avLst/>
                  </a:prstGeom>
                  <a:solidFill>
                    <a:srgbClr val="7F3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7" name="Oval 546">
                    <a:extLst>
                      <a:ext uri="{FF2B5EF4-FFF2-40B4-BE49-F238E27FC236}">
                        <a16:creationId xmlns:a16="http://schemas.microsoft.com/office/drawing/2014/main" id="{589D51FF-C549-1B40-AF17-EE2CC0DB550C}"/>
                      </a:ext>
                    </a:extLst>
                  </p:cNvPr>
                  <p:cNvSpPr>
                    <a:spLocks noChangeArrowheads="1"/>
                  </p:cNvSpPr>
                  <p:nvPr/>
                </p:nvSpPr>
                <p:spPr bwMode="auto">
                  <a:xfrm>
                    <a:off x="1134" y="3292"/>
                    <a:ext cx="9" cy="5"/>
                  </a:xfrm>
                  <a:prstGeom prst="ellipse">
                    <a:avLst/>
                  </a:prstGeom>
                  <a:solidFill>
                    <a:srgbClr val="FFBF7F"/>
                  </a:solidFill>
                  <a:ln w="4763">
                    <a:solidFill>
                      <a:srgbClr val="FFBF7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2" name="Group 556">
                  <a:extLst>
                    <a:ext uri="{FF2B5EF4-FFF2-40B4-BE49-F238E27FC236}">
                      <a16:creationId xmlns:a16="http://schemas.microsoft.com/office/drawing/2014/main" id="{63604222-1512-FF46-B72B-E592FC981473}"/>
                    </a:ext>
                  </a:extLst>
                </p:cNvPr>
                <p:cNvGrpSpPr>
                  <a:grpSpLocks/>
                </p:cNvGrpSpPr>
                <p:nvPr/>
              </p:nvGrpSpPr>
              <p:grpSpPr bwMode="auto">
                <a:xfrm>
                  <a:off x="714" y="3117"/>
                  <a:ext cx="213" cy="257"/>
                  <a:chOff x="714" y="3117"/>
                  <a:chExt cx="213" cy="257"/>
                </a:xfrm>
              </p:grpSpPr>
              <p:sp>
                <p:nvSpPr>
                  <p:cNvPr id="452" name="Freeform 548">
                    <a:extLst>
                      <a:ext uri="{FF2B5EF4-FFF2-40B4-BE49-F238E27FC236}">
                        <a16:creationId xmlns:a16="http://schemas.microsoft.com/office/drawing/2014/main" id="{1F2C49CB-F941-474C-B625-463550B24DC4}"/>
                      </a:ext>
                    </a:extLst>
                  </p:cNvPr>
                  <p:cNvSpPr>
                    <a:spLocks/>
                  </p:cNvSpPr>
                  <p:nvPr/>
                </p:nvSpPr>
                <p:spPr bwMode="auto">
                  <a:xfrm>
                    <a:off x="714" y="3117"/>
                    <a:ext cx="213" cy="257"/>
                  </a:xfrm>
                  <a:custGeom>
                    <a:avLst/>
                    <a:gdLst/>
                    <a:ahLst/>
                    <a:cxnLst>
                      <a:cxn ang="0">
                        <a:pos x="0" y="84"/>
                      </a:cxn>
                      <a:cxn ang="0">
                        <a:pos x="0" y="513"/>
                      </a:cxn>
                      <a:cxn ang="0">
                        <a:pos x="427" y="513"/>
                      </a:cxn>
                      <a:cxn ang="0">
                        <a:pos x="427" y="84"/>
                      </a:cxn>
                      <a:cxn ang="0">
                        <a:pos x="295" y="0"/>
                      </a:cxn>
                      <a:cxn ang="0">
                        <a:pos x="132" y="0"/>
                      </a:cxn>
                      <a:cxn ang="0">
                        <a:pos x="0" y="84"/>
                      </a:cxn>
                    </a:cxnLst>
                    <a:rect l="0" t="0" r="r" b="b"/>
                    <a:pathLst>
                      <a:path w="427" h="513">
                        <a:moveTo>
                          <a:pt x="0" y="84"/>
                        </a:moveTo>
                        <a:lnTo>
                          <a:pt x="0" y="513"/>
                        </a:lnTo>
                        <a:lnTo>
                          <a:pt x="427" y="513"/>
                        </a:lnTo>
                        <a:lnTo>
                          <a:pt x="427" y="84"/>
                        </a:lnTo>
                        <a:lnTo>
                          <a:pt x="295" y="0"/>
                        </a:lnTo>
                        <a:lnTo>
                          <a:pt x="132" y="0"/>
                        </a:lnTo>
                        <a:lnTo>
                          <a:pt x="0" y="84"/>
                        </a:lnTo>
                        <a:close/>
                      </a:path>
                    </a:pathLst>
                  </a:custGeom>
                  <a:solidFill>
                    <a:srgbClr val="3F5F00"/>
                  </a:solidFill>
                  <a:ln w="4763">
                    <a:solidFill>
                      <a:srgbClr val="7F3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3" name="Rectangle 549">
                    <a:extLst>
                      <a:ext uri="{FF2B5EF4-FFF2-40B4-BE49-F238E27FC236}">
                        <a16:creationId xmlns:a16="http://schemas.microsoft.com/office/drawing/2014/main" id="{257873B4-45A2-914D-A1F4-2DD57228CF23}"/>
                      </a:ext>
                    </a:extLst>
                  </p:cNvPr>
                  <p:cNvSpPr>
                    <a:spLocks noChangeArrowheads="1"/>
                  </p:cNvSpPr>
                  <p:nvPr/>
                </p:nvSpPr>
                <p:spPr bwMode="auto">
                  <a:xfrm>
                    <a:off x="750" y="3166"/>
                    <a:ext cx="144" cy="205"/>
                  </a:xfrm>
                  <a:prstGeom prst="rect">
                    <a:avLst/>
                  </a:prstGeom>
                  <a:solidFill>
                    <a:srgbClr val="FFBF1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4" name="Rectangle 550">
                    <a:extLst>
                      <a:ext uri="{FF2B5EF4-FFF2-40B4-BE49-F238E27FC236}">
                        <a16:creationId xmlns:a16="http://schemas.microsoft.com/office/drawing/2014/main" id="{1928FDDE-A043-CF4D-878B-7F49CCEABFB8}"/>
                      </a:ext>
                    </a:extLst>
                  </p:cNvPr>
                  <p:cNvSpPr>
                    <a:spLocks noChangeArrowheads="1"/>
                  </p:cNvSpPr>
                  <p:nvPr/>
                </p:nvSpPr>
                <p:spPr bwMode="auto">
                  <a:xfrm>
                    <a:off x="824" y="3174"/>
                    <a:ext cx="54" cy="195"/>
                  </a:xfrm>
                  <a:prstGeom prst="rect">
                    <a:avLst/>
                  </a:prstGeom>
                  <a:solidFill>
                    <a:srgbClr val="BF7F3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5" name="Rectangle 551">
                    <a:extLst>
                      <a:ext uri="{FF2B5EF4-FFF2-40B4-BE49-F238E27FC236}">
                        <a16:creationId xmlns:a16="http://schemas.microsoft.com/office/drawing/2014/main" id="{BF688A79-6919-4648-84D6-C11AC288CD3A}"/>
                      </a:ext>
                    </a:extLst>
                  </p:cNvPr>
                  <p:cNvSpPr>
                    <a:spLocks noChangeArrowheads="1"/>
                  </p:cNvSpPr>
                  <p:nvPr/>
                </p:nvSpPr>
                <p:spPr bwMode="auto">
                  <a:xfrm>
                    <a:off x="765" y="3174"/>
                    <a:ext cx="54" cy="195"/>
                  </a:xfrm>
                  <a:prstGeom prst="rect">
                    <a:avLst/>
                  </a:prstGeom>
                  <a:solidFill>
                    <a:srgbClr val="BF7F3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552">
                    <a:extLst>
                      <a:ext uri="{FF2B5EF4-FFF2-40B4-BE49-F238E27FC236}">
                        <a16:creationId xmlns:a16="http://schemas.microsoft.com/office/drawing/2014/main" id="{D9E0D5C4-4B03-7D48-877F-5C06CE5AE8A8}"/>
                      </a:ext>
                    </a:extLst>
                  </p:cNvPr>
                  <p:cNvSpPr>
                    <a:spLocks noChangeArrowheads="1"/>
                  </p:cNvSpPr>
                  <p:nvPr/>
                </p:nvSpPr>
                <p:spPr bwMode="auto">
                  <a:xfrm>
                    <a:off x="780" y="3190"/>
                    <a:ext cx="23" cy="79"/>
                  </a:xfrm>
                  <a:prstGeom prst="rect">
                    <a:avLst/>
                  </a:prstGeom>
                  <a:solidFill>
                    <a:srgbClr val="FFBF5F"/>
                  </a:solidFill>
                  <a:ln w="4763">
                    <a:solidFill>
                      <a:srgbClr val="FFBF5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553">
                    <a:extLst>
                      <a:ext uri="{FF2B5EF4-FFF2-40B4-BE49-F238E27FC236}">
                        <a16:creationId xmlns:a16="http://schemas.microsoft.com/office/drawing/2014/main" id="{C441E0E5-3BCA-C945-B6C7-EFD0D5D9DE03}"/>
                      </a:ext>
                    </a:extLst>
                  </p:cNvPr>
                  <p:cNvSpPr>
                    <a:spLocks noChangeArrowheads="1"/>
                  </p:cNvSpPr>
                  <p:nvPr/>
                </p:nvSpPr>
                <p:spPr bwMode="auto">
                  <a:xfrm>
                    <a:off x="838" y="3190"/>
                    <a:ext cx="26" cy="79"/>
                  </a:xfrm>
                  <a:prstGeom prst="rect">
                    <a:avLst/>
                  </a:prstGeom>
                  <a:solidFill>
                    <a:srgbClr val="FFBF5F"/>
                  </a:solidFill>
                  <a:ln w="4763">
                    <a:solidFill>
                      <a:srgbClr val="FFBF5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Rectangle 554">
                    <a:extLst>
                      <a:ext uri="{FF2B5EF4-FFF2-40B4-BE49-F238E27FC236}">
                        <a16:creationId xmlns:a16="http://schemas.microsoft.com/office/drawing/2014/main" id="{ECE5C1AF-4D08-D64A-AF8E-C824A7E85327}"/>
                      </a:ext>
                    </a:extLst>
                  </p:cNvPr>
                  <p:cNvSpPr>
                    <a:spLocks noChangeArrowheads="1"/>
                  </p:cNvSpPr>
                  <p:nvPr/>
                </p:nvSpPr>
                <p:spPr bwMode="auto">
                  <a:xfrm>
                    <a:off x="835" y="3349"/>
                    <a:ext cx="32" cy="7"/>
                  </a:xfrm>
                  <a:prstGeom prst="rect">
                    <a:avLst/>
                  </a:prstGeom>
                  <a:solidFill>
                    <a:srgbClr val="7F3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9" name="Oval 555">
                    <a:extLst>
                      <a:ext uri="{FF2B5EF4-FFF2-40B4-BE49-F238E27FC236}">
                        <a16:creationId xmlns:a16="http://schemas.microsoft.com/office/drawing/2014/main" id="{9587EB4C-57EE-EE48-8482-B3EA1E362376}"/>
                      </a:ext>
                    </a:extLst>
                  </p:cNvPr>
                  <p:cNvSpPr>
                    <a:spLocks noChangeArrowheads="1"/>
                  </p:cNvSpPr>
                  <p:nvPr/>
                </p:nvSpPr>
                <p:spPr bwMode="auto">
                  <a:xfrm>
                    <a:off x="801" y="3290"/>
                    <a:ext cx="10" cy="9"/>
                  </a:xfrm>
                  <a:prstGeom prst="ellipse">
                    <a:avLst/>
                  </a:prstGeom>
                  <a:solidFill>
                    <a:srgbClr val="FFB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3" name="Group 562">
                  <a:extLst>
                    <a:ext uri="{FF2B5EF4-FFF2-40B4-BE49-F238E27FC236}">
                      <a16:creationId xmlns:a16="http://schemas.microsoft.com/office/drawing/2014/main" id="{E91C22B0-00EE-F04F-BCF2-262D30303E5A}"/>
                    </a:ext>
                  </a:extLst>
                </p:cNvPr>
                <p:cNvGrpSpPr>
                  <a:grpSpLocks/>
                </p:cNvGrpSpPr>
                <p:nvPr/>
              </p:nvGrpSpPr>
              <p:grpSpPr bwMode="auto">
                <a:xfrm>
                  <a:off x="1074" y="2541"/>
                  <a:ext cx="138" cy="156"/>
                  <a:chOff x="1074" y="2541"/>
                  <a:chExt cx="138" cy="156"/>
                </a:xfrm>
              </p:grpSpPr>
              <p:sp>
                <p:nvSpPr>
                  <p:cNvPr id="447" name="Rectangle 557">
                    <a:extLst>
                      <a:ext uri="{FF2B5EF4-FFF2-40B4-BE49-F238E27FC236}">
                        <a16:creationId xmlns:a16="http://schemas.microsoft.com/office/drawing/2014/main" id="{B1B6D659-5295-8843-A68D-7B70B00353D5}"/>
                      </a:ext>
                    </a:extLst>
                  </p:cNvPr>
                  <p:cNvSpPr>
                    <a:spLocks noChangeArrowheads="1"/>
                  </p:cNvSpPr>
                  <p:nvPr/>
                </p:nvSpPr>
                <p:spPr bwMode="auto">
                  <a:xfrm>
                    <a:off x="1088" y="2587"/>
                    <a:ext cx="112" cy="110"/>
                  </a:xfrm>
                  <a:prstGeom prst="rect">
                    <a:avLst/>
                  </a:prstGeom>
                  <a:solidFill>
                    <a:srgbClr val="FF9F1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558">
                    <a:extLst>
                      <a:ext uri="{FF2B5EF4-FFF2-40B4-BE49-F238E27FC236}">
                        <a16:creationId xmlns:a16="http://schemas.microsoft.com/office/drawing/2014/main" id="{E7EFACCF-642C-FC43-8175-86742A4AD1C0}"/>
                      </a:ext>
                    </a:extLst>
                  </p:cNvPr>
                  <p:cNvSpPr>
                    <a:spLocks/>
                  </p:cNvSpPr>
                  <p:nvPr/>
                </p:nvSpPr>
                <p:spPr bwMode="auto">
                  <a:xfrm>
                    <a:off x="1074" y="2541"/>
                    <a:ext cx="138" cy="48"/>
                  </a:xfrm>
                  <a:custGeom>
                    <a:avLst/>
                    <a:gdLst/>
                    <a:ahLst/>
                    <a:cxnLst>
                      <a:cxn ang="0">
                        <a:pos x="0" y="96"/>
                      </a:cxn>
                      <a:cxn ang="0">
                        <a:pos x="278" y="96"/>
                      </a:cxn>
                      <a:cxn ang="0">
                        <a:pos x="278" y="46"/>
                      </a:cxn>
                      <a:cxn ang="0">
                        <a:pos x="184" y="0"/>
                      </a:cxn>
                      <a:cxn ang="0">
                        <a:pos x="93" y="0"/>
                      </a:cxn>
                      <a:cxn ang="0">
                        <a:pos x="0" y="46"/>
                      </a:cxn>
                      <a:cxn ang="0">
                        <a:pos x="0" y="96"/>
                      </a:cxn>
                    </a:cxnLst>
                    <a:rect l="0" t="0" r="r" b="b"/>
                    <a:pathLst>
                      <a:path w="278" h="96">
                        <a:moveTo>
                          <a:pt x="0" y="96"/>
                        </a:moveTo>
                        <a:lnTo>
                          <a:pt x="278" y="96"/>
                        </a:lnTo>
                        <a:lnTo>
                          <a:pt x="278" y="46"/>
                        </a:lnTo>
                        <a:lnTo>
                          <a:pt x="184" y="0"/>
                        </a:lnTo>
                        <a:lnTo>
                          <a:pt x="93" y="0"/>
                        </a:lnTo>
                        <a:lnTo>
                          <a:pt x="0" y="46"/>
                        </a:lnTo>
                        <a:lnTo>
                          <a:pt x="0" y="96"/>
                        </a:lnTo>
                        <a:close/>
                      </a:path>
                    </a:pathLst>
                  </a:custGeom>
                  <a:solidFill>
                    <a:srgbClr val="BF7F3F"/>
                  </a:solidFill>
                  <a:ln w="4763">
                    <a:solidFill>
                      <a:srgbClr val="7F3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559">
                    <a:extLst>
                      <a:ext uri="{FF2B5EF4-FFF2-40B4-BE49-F238E27FC236}">
                        <a16:creationId xmlns:a16="http://schemas.microsoft.com/office/drawing/2014/main" id="{E42856CF-BDAC-1744-BF37-F7635B3D6967}"/>
                      </a:ext>
                    </a:extLst>
                  </p:cNvPr>
                  <p:cNvSpPr>
                    <a:spLocks/>
                  </p:cNvSpPr>
                  <p:nvPr/>
                </p:nvSpPr>
                <p:spPr bwMode="auto">
                  <a:xfrm>
                    <a:off x="1088" y="2550"/>
                    <a:ext cx="113" cy="34"/>
                  </a:xfrm>
                  <a:custGeom>
                    <a:avLst/>
                    <a:gdLst/>
                    <a:ahLst/>
                    <a:cxnLst>
                      <a:cxn ang="0">
                        <a:pos x="0" y="69"/>
                      </a:cxn>
                      <a:cxn ang="0">
                        <a:pos x="227" y="69"/>
                      </a:cxn>
                      <a:cxn ang="0">
                        <a:pos x="227" y="36"/>
                      </a:cxn>
                      <a:cxn ang="0">
                        <a:pos x="148" y="0"/>
                      </a:cxn>
                      <a:cxn ang="0">
                        <a:pos x="76" y="0"/>
                      </a:cxn>
                      <a:cxn ang="0">
                        <a:pos x="0" y="33"/>
                      </a:cxn>
                      <a:cxn ang="0">
                        <a:pos x="0" y="69"/>
                      </a:cxn>
                    </a:cxnLst>
                    <a:rect l="0" t="0" r="r" b="b"/>
                    <a:pathLst>
                      <a:path w="227" h="69">
                        <a:moveTo>
                          <a:pt x="0" y="69"/>
                        </a:moveTo>
                        <a:lnTo>
                          <a:pt x="227" y="69"/>
                        </a:lnTo>
                        <a:lnTo>
                          <a:pt x="227" y="36"/>
                        </a:lnTo>
                        <a:lnTo>
                          <a:pt x="148" y="0"/>
                        </a:lnTo>
                        <a:lnTo>
                          <a:pt x="76" y="0"/>
                        </a:lnTo>
                        <a:lnTo>
                          <a:pt x="0" y="33"/>
                        </a:lnTo>
                        <a:lnTo>
                          <a:pt x="0" y="69"/>
                        </a:lnTo>
                        <a:close/>
                      </a:path>
                    </a:pathLst>
                  </a:custGeom>
                  <a:solidFill>
                    <a:srgbClr val="FF9F1F"/>
                  </a:solidFill>
                  <a:ln w="4763">
                    <a:solidFill>
                      <a:srgbClr val="FF9F1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560">
                    <a:extLst>
                      <a:ext uri="{FF2B5EF4-FFF2-40B4-BE49-F238E27FC236}">
                        <a16:creationId xmlns:a16="http://schemas.microsoft.com/office/drawing/2014/main" id="{850C2052-10E4-B441-942D-42F5C9197007}"/>
                      </a:ext>
                    </a:extLst>
                  </p:cNvPr>
                  <p:cNvSpPr>
                    <a:spLocks noChangeArrowheads="1"/>
                  </p:cNvSpPr>
                  <p:nvPr/>
                </p:nvSpPr>
                <p:spPr bwMode="auto">
                  <a:xfrm>
                    <a:off x="1099" y="2649"/>
                    <a:ext cx="89" cy="37"/>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561">
                    <a:extLst>
                      <a:ext uri="{FF2B5EF4-FFF2-40B4-BE49-F238E27FC236}">
                        <a16:creationId xmlns:a16="http://schemas.microsoft.com/office/drawing/2014/main" id="{2204EB4D-9C12-3348-BFE7-323F07559A33}"/>
                      </a:ext>
                    </a:extLst>
                  </p:cNvPr>
                  <p:cNvSpPr>
                    <a:spLocks noChangeArrowheads="1"/>
                  </p:cNvSpPr>
                  <p:nvPr/>
                </p:nvSpPr>
                <p:spPr bwMode="auto">
                  <a:xfrm>
                    <a:off x="1099" y="2599"/>
                    <a:ext cx="89" cy="39"/>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4" name="Group 568">
                  <a:extLst>
                    <a:ext uri="{FF2B5EF4-FFF2-40B4-BE49-F238E27FC236}">
                      <a16:creationId xmlns:a16="http://schemas.microsoft.com/office/drawing/2014/main" id="{080B00E3-E4D2-C74A-8E0F-AD21E42590D6}"/>
                    </a:ext>
                  </a:extLst>
                </p:cNvPr>
                <p:cNvGrpSpPr>
                  <a:grpSpLocks/>
                </p:cNvGrpSpPr>
                <p:nvPr/>
              </p:nvGrpSpPr>
              <p:grpSpPr bwMode="auto">
                <a:xfrm>
                  <a:off x="766" y="2541"/>
                  <a:ext cx="139" cy="156"/>
                  <a:chOff x="766" y="2541"/>
                  <a:chExt cx="139" cy="156"/>
                </a:xfrm>
              </p:grpSpPr>
              <p:sp>
                <p:nvSpPr>
                  <p:cNvPr id="442" name="Rectangle 563">
                    <a:extLst>
                      <a:ext uri="{FF2B5EF4-FFF2-40B4-BE49-F238E27FC236}">
                        <a16:creationId xmlns:a16="http://schemas.microsoft.com/office/drawing/2014/main" id="{35BD2691-40F2-BA44-B280-C35D3018A7E9}"/>
                      </a:ext>
                    </a:extLst>
                  </p:cNvPr>
                  <p:cNvSpPr>
                    <a:spLocks noChangeArrowheads="1"/>
                  </p:cNvSpPr>
                  <p:nvPr/>
                </p:nvSpPr>
                <p:spPr bwMode="auto">
                  <a:xfrm>
                    <a:off x="782" y="2587"/>
                    <a:ext cx="108" cy="110"/>
                  </a:xfrm>
                  <a:prstGeom prst="rect">
                    <a:avLst/>
                  </a:prstGeom>
                  <a:solidFill>
                    <a:srgbClr val="FF9F1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Freeform 564">
                    <a:extLst>
                      <a:ext uri="{FF2B5EF4-FFF2-40B4-BE49-F238E27FC236}">
                        <a16:creationId xmlns:a16="http://schemas.microsoft.com/office/drawing/2014/main" id="{B442D6D9-2ECC-EB4C-9862-2BBDFF4D747F}"/>
                      </a:ext>
                    </a:extLst>
                  </p:cNvPr>
                  <p:cNvSpPr>
                    <a:spLocks/>
                  </p:cNvSpPr>
                  <p:nvPr/>
                </p:nvSpPr>
                <p:spPr bwMode="auto">
                  <a:xfrm>
                    <a:off x="766" y="2541"/>
                    <a:ext cx="139" cy="48"/>
                  </a:xfrm>
                  <a:custGeom>
                    <a:avLst/>
                    <a:gdLst/>
                    <a:ahLst/>
                    <a:cxnLst>
                      <a:cxn ang="0">
                        <a:pos x="0" y="96"/>
                      </a:cxn>
                      <a:cxn ang="0">
                        <a:pos x="278" y="96"/>
                      </a:cxn>
                      <a:cxn ang="0">
                        <a:pos x="278" y="48"/>
                      </a:cxn>
                      <a:cxn ang="0">
                        <a:pos x="183" y="0"/>
                      </a:cxn>
                      <a:cxn ang="0">
                        <a:pos x="94" y="0"/>
                      </a:cxn>
                      <a:cxn ang="0">
                        <a:pos x="0" y="46"/>
                      </a:cxn>
                      <a:cxn ang="0">
                        <a:pos x="0" y="96"/>
                      </a:cxn>
                    </a:cxnLst>
                    <a:rect l="0" t="0" r="r" b="b"/>
                    <a:pathLst>
                      <a:path w="278" h="96">
                        <a:moveTo>
                          <a:pt x="0" y="96"/>
                        </a:moveTo>
                        <a:lnTo>
                          <a:pt x="278" y="96"/>
                        </a:lnTo>
                        <a:lnTo>
                          <a:pt x="278" y="48"/>
                        </a:lnTo>
                        <a:lnTo>
                          <a:pt x="183" y="0"/>
                        </a:lnTo>
                        <a:lnTo>
                          <a:pt x="94" y="0"/>
                        </a:lnTo>
                        <a:lnTo>
                          <a:pt x="0" y="46"/>
                        </a:lnTo>
                        <a:lnTo>
                          <a:pt x="0" y="96"/>
                        </a:lnTo>
                        <a:close/>
                      </a:path>
                    </a:pathLst>
                  </a:custGeom>
                  <a:solidFill>
                    <a:srgbClr val="BF7F3F"/>
                  </a:solidFill>
                  <a:ln w="4763">
                    <a:solidFill>
                      <a:srgbClr val="7F3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565">
                    <a:extLst>
                      <a:ext uri="{FF2B5EF4-FFF2-40B4-BE49-F238E27FC236}">
                        <a16:creationId xmlns:a16="http://schemas.microsoft.com/office/drawing/2014/main" id="{5FC50AD2-0BB3-6949-BEDE-CFC5C0F5C22E}"/>
                      </a:ext>
                    </a:extLst>
                  </p:cNvPr>
                  <p:cNvSpPr>
                    <a:spLocks/>
                  </p:cNvSpPr>
                  <p:nvPr/>
                </p:nvSpPr>
                <p:spPr bwMode="auto">
                  <a:xfrm>
                    <a:off x="779" y="2552"/>
                    <a:ext cx="114" cy="34"/>
                  </a:xfrm>
                  <a:custGeom>
                    <a:avLst/>
                    <a:gdLst/>
                    <a:ahLst/>
                    <a:cxnLst>
                      <a:cxn ang="0">
                        <a:pos x="0" y="67"/>
                      </a:cxn>
                      <a:cxn ang="0">
                        <a:pos x="228" y="67"/>
                      </a:cxn>
                      <a:cxn ang="0">
                        <a:pos x="228" y="31"/>
                      </a:cxn>
                      <a:cxn ang="0">
                        <a:pos x="152" y="0"/>
                      </a:cxn>
                      <a:cxn ang="0">
                        <a:pos x="80" y="0"/>
                      </a:cxn>
                      <a:cxn ang="0">
                        <a:pos x="0" y="31"/>
                      </a:cxn>
                      <a:cxn ang="0">
                        <a:pos x="0" y="67"/>
                      </a:cxn>
                    </a:cxnLst>
                    <a:rect l="0" t="0" r="r" b="b"/>
                    <a:pathLst>
                      <a:path w="228" h="67">
                        <a:moveTo>
                          <a:pt x="0" y="67"/>
                        </a:moveTo>
                        <a:lnTo>
                          <a:pt x="228" y="67"/>
                        </a:lnTo>
                        <a:lnTo>
                          <a:pt x="228" y="31"/>
                        </a:lnTo>
                        <a:lnTo>
                          <a:pt x="152" y="0"/>
                        </a:lnTo>
                        <a:lnTo>
                          <a:pt x="80" y="0"/>
                        </a:lnTo>
                        <a:lnTo>
                          <a:pt x="0" y="31"/>
                        </a:lnTo>
                        <a:lnTo>
                          <a:pt x="0" y="67"/>
                        </a:lnTo>
                        <a:close/>
                      </a:path>
                    </a:pathLst>
                  </a:custGeom>
                  <a:solidFill>
                    <a:srgbClr val="FF9F1F"/>
                  </a:solidFill>
                  <a:ln w="4763">
                    <a:solidFill>
                      <a:srgbClr val="FF9F1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566">
                    <a:extLst>
                      <a:ext uri="{FF2B5EF4-FFF2-40B4-BE49-F238E27FC236}">
                        <a16:creationId xmlns:a16="http://schemas.microsoft.com/office/drawing/2014/main" id="{2593E0C2-163C-1940-9E54-9494A4B62683}"/>
                      </a:ext>
                    </a:extLst>
                  </p:cNvPr>
                  <p:cNvSpPr>
                    <a:spLocks noChangeArrowheads="1"/>
                  </p:cNvSpPr>
                  <p:nvPr/>
                </p:nvSpPr>
                <p:spPr bwMode="auto">
                  <a:xfrm>
                    <a:off x="790" y="2650"/>
                    <a:ext cx="92" cy="38"/>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567">
                    <a:extLst>
                      <a:ext uri="{FF2B5EF4-FFF2-40B4-BE49-F238E27FC236}">
                        <a16:creationId xmlns:a16="http://schemas.microsoft.com/office/drawing/2014/main" id="{97A1387D-21E6-5A40-9CEE-388BE0294C88}"/>
                      </a:ext>
                    </a:extLst>
                  </p:cNvPr>
                  <p:cNvSpPr>
                    <a:spLocks noChangeArrowheads="1"/>
                  </p:cNvSpPr>
                  <p:nvPr/>
                </p:nvSpPr>
                <p:spPr bwMode="auto">
                  <a:xfrm>
                    <a:off x="790" y="2600"/>
                    <a:ext cx="92" cy="38"/>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5" name="Group 578">
                  <a:extLst>
                    <a:ext uri="{FF2B5EF4-FFF2-40B4-BE49-F238E27FC236}">
                      <a16:creationId xmlns:a16="http://schemas.microsoft.com/office/drawing/2014/main" id="{773CFFE0-37A9-9D4E-A89C-35B53FCDF17D}"/>
                    </a:ext>
                  </a:extLst>
                </p:cNvPr>
                <p:cNvGrpSpPr>
                  <a:grpSpLocks/>
                </p:cNvGrpSpPr>
                <p:nvPr/>
              </p:nvGrpSpPr>
              <p:grpSpPr bwMode="auto">
                <a:xfrm>
                  <a:off x="1036" y="2823"/>
                  <a:ext cx="210" cy="186"/>
                  <a:chOff x="1036" y="2823"/>
                  <a:chExt cx="210" cy="186"/>
                </a:xfrm>
              </p:grpSpPr>
              <p:grpSp>
                <p:nvGrpSpPr>
                  <p:cNvPr id="433" name="Group 576">
                    <a:extLst>
                      <a:ext uri="{FF2B5EF4-FFF2-40B4-BE49-F238E27FC236}">
                        <a16:creationId xmlns:a16="http://schemas.microsoft.com/office/drawing/2014/main" id="{A2D91C2D-E190-904C-8342-5B42B5BC96C2}"/>
                      </a:ext>
                    </a:extLst>
                  </p:cNvPr>
                  <p:cNvGrpSpPr>
                    <a:grpSpLocks/>
                  </p:cNvGrpSpPr>
                  <p:nvPr/>
                </p:nvGrpSpPr>
                <p:grpSpPr bwMode="auto">
                  <a:xfrm>
                    <a:off x="1050" y="2823"/>
                    <a:ext cx="181" cy="179"/>
                    <a:chOff x="1050" y="2823"/>
                    <a:chExt cx="181" cy="179"/>
                  </a:xfrm>
                </p:grpSpPr>
                <p:sp>
                  <p:nvSpPr>
                    <p:cNvPr id="435" name="Freeform 569">
                      <a:extLst>
                        <a:ext uri="{FF2B5EF4-FFF2-40B4-BE49-F238E27FC236}">
                          <a16:creationId xmlns:a16="http://schemas.microsoft.com/office/drawing/2014/main" id="{9936896A-2AC2-C340-9FDE-D8BB2DD3522F}"/>
                        </a:ext>
                      </a:extLst>
                    </p:cNvPr>
                    <p:cNvSpPr>
                      <a:spLocks/>
                    </p:cNvSpPr>
                    <p:nvPr/>
                  </p:nvSpPr>
                  <p:spPr bwMode="auto">
                    <a:xfrm>
                      <a:off x="1050" y="2823"/>
                      <a:ext cx="181" cy="179"/>
                    </a:xfrm>
                    <a:custGeom>
                      <a:avLst/>
                      <a:gdLst/>
                      <a:ahLst/>
                      <a:cxnLst>
                        <a:cxn ang="0">
                          <a:pos x="36" y="0"/>
                        </a:cxn>
                        <a:cxn ang="0">
                          <a:pos x="329" y="0"/>
                        </a:cxn>
                        <a:cxn ang="0">
                          <a:pos x="329" y="318"/>
                        </a:cxn>
                        <a:cxn ang="0">
                          <a:pos x="364" y="359"/>
                        </a:cxn>
                        <a:cxn ang="0">
                          <a:pos x="0" y="359"/>
                        </a:cxn>
                        <a:cxn ang="0">
                          <a:pos x="36" y="318"/>
                        </a:cxn>
                        <a:cxn ang="0">
                          <a:pos x="36" y="0"/>
                        </a:cxn>
                      </a:cxnLst>
                      <a:rect l="0" t="0" r="r" b="b"/>
                      <a:pathLst>
                        <a:path w="364" h="359">
                          <a:moveTo>
                            <a:pt x="36" y="0"/>
                          </a:moveTo>
                          <a:lnTo>
                            <a:pt x="329" y="0"/>
                          </a:lnTo>
                          <a:lnTo>
                            <a:pt x="329" y="318"/>
                          </a:lnTo>
                          <a:lnTo>
                            <a:pt x="364" y="359"/>
                          </a:lnTo>
                          <a:lnTo>
                            <a:pt x="0" y="359"/>
                          </a:lnTo>
                          <a:lnTo>
                            <a:pt x="36" y="318"/>
                          </a:lnTo>
                          <a:lnTo>
                            <a:pt x="36" y="0"/>
                          </a:lnTo>
                          <a:close/>
                        </a:path>
                      </a:pathLst>
                    </a:custGeom>
                    <a:solidFill>
                      <a:srgbClr val="BF7F3F"/>
                    </a:solidFill>
                    <a:ln w="4763">
                      <a:solidFill>
                        <a:srgbClr val="7F3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36" name="Group 575">
                      <a:extLst>
                        <a:ext uri="{FF2B5EF4-FFF2-40B4-BE49-F238E27FC236}">
                          <a16:creationId xmlns:a16="http://schemas.microsoft.com/office/drawing/2014/main" id="{DBA70C29-BC8D-6E49-A2B7-854E82391BD3}"/>
                        </a:ext>
                      </a:extLst>
                    </p:cNvPr>
                    <p:cNvGrpSpPr>
                      <a:grpSpLocks/>
                    </p:cNvGrpSpPr>
                    <p:nvPr/>
                  </p:nvGrpSpPr>
                  <p:grpSpPr bwMode="auto">
                    <a:xfrm>
                      <a:off x="1087" y="2839"/>
                      <a:ext cx="112" cy="151"/>
                      <a:chOff x="1087" y="2839"/>
                      <a:chExt cx="112" cy="151"/>
                    </a:xfrm>
                  </p:grpSpPr>
                  <p:sp>
                    <p:nvSpPr>
                      <p:cNvPr id="437" name="Rectangle 570">
                        <a:extLst>
                          <a:ext uri="{FF2B5EF4-FFF2-40B4-BE49-F238E27FC236}">
                            <a16:creationId xmlns:a16="http://schemas.microsoft.com/office/drawing/2014/main" id="{74AE1955-DC2A-BE4B-BD35-8D834EAF4ACF}"/>
                          </a:ext>
                        </a:extLst>
                      </p:cNvPr>
                      <p:cNvSpPr>
                        <a:spLocks noChangeArrowheads="1"/>
                      </p:cNvSpPr>
                      <p:nvPr/>
                    </p:nvSpPr>
                    <p:spPr bwMode="auto">
                      <a:xfrm>
                        <a:off x="1087" y="2839"/>
                        <a:ext cx="112" cy="151"/>
                      </a:xfrm>
                      <a:prstGeom prst="rect">
                        <a:avLst/>
                      </a:prstGeom>
                      <a:solidFill>
                        <a:srgbClr val="FF9F1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571">
                        <a:extLst>
                          <a:ext uri="{FF2B5EF4-FFF2-40B4-BE49-F238E27FC236}">
                            <a16:creationId xmlns:a16="http://schemas.microsoft.com/office/drawing/2014/main" id="{59E5173F-8075-4945-81B8-FDF4FDEC7A7D}"/>
                          </a:ext>
                        </a:extLst>
                      </p:cNvPr>
                      <p:cNvSpPr>
                        <a:spLocks noChangeArrowheads="1"/>
                      </p:cNvSpPr>
                      <p:nvPr/>
                    </p:nvSpPr>
                    <p:spPr bwMode="auto">
                      <a:xfrm>
                        <a:off x="1147" y="2917"/>
                        <a:ext cx="45" cy="64"/>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572">
                        <a:extLst>
                          <a:ext uri="{FF2B5EF4-FFF2-40B4-BE49-F238E27FC236}">
                            <a16:creationId xmlns:a16="http://schemas.microsoft.com/office/drawing/2014/main" id="{4E8435C0-6160-BC43-B1A7-A553A6996437}"/>
                          </a:ext>
                        </a:extLst>
                      </p:cNvPr>
                      <p:cNvSpPr>
                        <a:spLocks noChangeArrowheads="1"/>
                      </p:cNvSpPr>
                      <p:nvPr/>
                    </p:nvSpPr>
                    <p:spPr bwMode="auto">
                      <a:xfrm>
                        <a:off x="1094" y="2917"/>
                        <a:ext cx="42" cy="64"/>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573">
                        <a:extLst>
                          <a:ext uri="{FF2B5EF4-FFF2-40B4-BE49-F238E27FC236}">
                            <a16:creationId xmlns:a16="http://schemas.microsoft.com/office/drawing/2014/main" id="{CEEA0695-04B8-5E45-B620-B6621668EEC7}"/>
                          </a:ext>
                        </a:extLst>
                      </p:cNvPr>
                      <p:cNvSpPr>
                        <a:spLocks noChangeArrowheads="1"/>
                      </p:cNvSpPr>
                      <p:nvPr/>
                    </p:nvSpPr>
                    <p:spPr bwMode="auto">
                      <a:xfrm>
                        <a:off x="1147" y="2846"/>
                        <a:ext cx="45" cy="63"/>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Rectangle 574">
                        <a:extLst>
                          <a:ext uri="{FF2B5EF4-FFF2-40B4-BE49-F238E27FC236}">
                            <a16:creationId xmlns:a16="http://schemas.microsoft.com/office/drawing/2014/main" id="{627F16E6-C8AF-BC40-A09D-39769FB97828}"/>
                          </a:ext>
                        </a:extLst>
                      </p:cNvPr>
                      <p:cNvSpPr>
                        <a:spLocks noChangeArrowheads="1"/>
                      </p:cNvSpPr>
                      <p:nvPr/>
                    </p:nvSpPr>
                    <p:spPr bwMode="auto">
                      <a:xfrm>
                        <a:off x="1094" y="2846"/>
                        <a:ext cx="42" cy="63"/>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34" name="Rectangle 577">
                    <a:extLst>
                      <a:ext uri="{FF2B5EF4-FFF2-40B4-BE49-F238E27FC236}">
                        <a16:creationId xmlns:a16="http://schemas.microsoft.com/office/drawing/2014/main" id="{5CCAE2C9-D4A7-9B46-8090-5881CC9CEEC8}"/>
                      </a:ext>
                    </a:extLst>
                  </p:cNvPr>
                  <p:cNvSpPr>
                    <a:spLocks noChangeArrowheads="1"/>
                  </p:cNvSpPr>
                  <p:nvPr/>
                </p:nvSpPr>
                <p:spPr bwMode="auto">
                  <a:xfrm>
                    <a:off x="1036" y="2999"/>
                    <a:ext cx="210" cy="10"/>
                  </a:xfrm>
                  <a:prstGeom prst="rect">
                    <a:avLst/>
                  </a:prstGeom>
                  <a:solidFill>
                    <a:srgbClr val="DF9F7F"/>
                  </a:solidFill>
                  <a:ln w="4763">
                    <a:solidFill>
                      <a:srgbClr val="DF9F7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6" name="Group 588">
                  <a:extLst>
                    <a:ext uri="{FF2B5EF4-FFF2-40B4-BE49-F238E27FC236}">
                      <a16:creationId xmlns:a16="http://schemas.microsoft.com/office/drawing/2014/main" id="{AB989CD8-86CA-0742-8C4B-EA512AF9FD06}"/>
                    </a:ext>
                  </a:extLst>
                </p:cNvPr>
                <p:cNvGrpSpPr>
                  <a:grpSpLocks/>
                </p:cNvGrpSpPr>
                <p:nvPr/>
              </p:nvGrpSpPr>
              <p:grpSpPr bwMode="auto">
                <a:xfrm>
                  <a:off x="733" y="2823"/>
                  <a:ext cx="209" cy="186"/>
                  <a:chOff x="733" y="2823"/>
                  <a:chExt cx="209" cy="186"/>
                </a:xfrm>
              </p:grpSpPr>
              <p:grpSp>
                <p:nvGrpSpPr>
                  <p:cNvPr id="424" name="Group 586">
                    <a:extLst>
                      <a:ext uri="{FF2B5EF4-FFF2-40B4-BE49-F238E27FC236}">
                        <a16:creationId xmlns:a16="http://schemas.microsoft.com/office/drawing/2014/main" id="{2485FE88-DB72-2341-8A0C-308973107B7D}"/>
                      </a:ext>
                    </a:extLst>
                  </p:cNvPr>
                  <p:cNvGrpSpPr>
                    <a:grpSpLocks/>
                  </p:cNvGrpSpPr>
                  <p:nvPr/>
                </p:nvGrpSpPr>
                <p:grpSpPr bwMode="auto">
                  <a:xfrm>
                    <a:off x="746" y="2823"/>
                    <a:ext cx="181" cy="179"/>
                    <a:chOff x="746" y="2823"/>
                    <a:chExt cx="181" cy="179"/>
                  </a:xfrm>
                </p:grpSpPr>
                <p:sp>
                  <p:nvSpPr>
                    <p:cNvPr id="426" name="Freeform 579">
                      <a:extLst>
                        <a:ext uri="{FF2B5EF4-FFF2-40B4-BE49-F238E27FC236}">
                          <a16:creationId xmlns:a16="http://schemas.microsoft.com/office/drawing/2014/main" id="{8EC8AED5-187F-2741-A535-F857D6A0A6BF}"/>
                        </a:ext>
                      </a:extLst>
                    </p:cNvPr>
                    <p:cNvSpPr>
                      <a:spLocks/>
                    </p:cNvSpPr>
                    <p:nvPr/>
                  </p:nvSpPr>
                  <p:spPr bwMode="auto">
                    <a:xfrm>
                      <a:off x="746" y="2823"/>
                      <a:ext cx="181" cy="179"/>
                    </a:xfrm>
                    <a:custGeom>
                      <a:avLst/>
                      <a:gdLst/>
                      <a:ahLst/>
                      <a:cxnLst>
                        <a:cxn ang="0">
                          <a:pos x="36" y="0"/>
                        </a:cxn>
                        <a:cxn ang="0">
                          <a:pos x="327" y="0"/>
                        </a:cxn>
                        <a:cxn ang="0">
                          <a:pos x="327" y="318"/>
                        </a:cxn>
                        <a:cxn ang="0">
                          <a:pos x="361" y="359"/>
                        </a:cxn>
                        <a:cxn ang="0">
                          <a:pos x="0" y="359"/>
                        </a:cxn>
                        <a:cxn ang="0">
                          <a:pos x="36" y="318"/>
                        </a:cxn>
                        <a:cxn ang="0">
                          <a:pos x="36" y="0"/>
                        </a:cxn>
                      </a:cxnLst>
                      <a:rect l="0" t="0" r="r" b="b"/>
                      <a:pathLst>
                        <a:path w="361" h="359">
                          <a:moveTo>
                            <a:pt x="36" y="0"/>
                          </a:moveTo>
                          <a:lnTo>
                            <a:pt x="327" y="0"/>
                          </a:lnTo>
                          <a:lnTo>
                            <a:pt x="327" y="318"/>
                          </a:lnTo>
                          <a:lnTo>
                            <a:pt x="361" y="359"/>
                          </a:lnTo>
                          <a:lnTo>
                            <a:pt x="0" y="359"/>
                          </a:lnTo>
                          <a:lnTo>
                            <a:pt x="36" y="318"/>
                          </a:lnTo>
                          <a:lnTo>
                            <a:pt x="36" y="0"/>
                          </a:lnTo>
                          <a:close/>
                        </a:path>
                      </a:pathLst>
                    </a:custGeom>
                    <a:solidFill>
                      <a:srgbClr val="BF7F3F"/>
                    </a:solidFill>
                    <a:ln w="4763">
                      <a:solidFill>
                        <a:srgbClr val="7F3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27" name="Group 585">
                      <a:extLst>
                        <a:ext uri="{FF2B5EF4-FFF2-40B4-BE49-F238E27FC236}">
                          <a16:creationId xmlns:a16="http://schemas.microsoft.com/office/drawing/2014/main" id="{B4691C41-2564-2E42-BE8D-0D6F627EFF77}"/>
                        </a:ext>
                      </a:extLst>
                    </p:cNvPr>
                    <p:cNvGrpSpPr>
                      <a:grpSpLocks/>
                    </p:cNvGrpSpPr>
                    <p:nvPr/>
                  </p:nvGrpSpPr>
                  <p:grpSpPr bwMode="auto">
                    <a:xfrm>
                      <a:off x="783" y="2839"/>
                      <a:ext cx="111" cy="151"/>
                      <a:chOff x="783" y="2839"/>
                      <a:chExt cx="111" cy="151"/>
                    </a:xfrm>
                  </p:grpSpPr>
                  <p:sp>
                    <p:nvSpPr>
                      <p:cNvPr id="428" name="Rectangle 580">
                        <a:extLst>
                          <a:ext uri="{FF2B5EF4-FFF2-40B4-BE49-F238E27FC236}">
                            <a16:creationId xmlns:a16="http://schemas.microsoft.com/office/drawing/2014/main" id="{D64ADE20-D40D-8F4F-BE3A-AE17D6197D6A}"/>
                          </a:ext>
                        </a:extLst>
                      </p:cNvPr>
                      <p:cNvSpPr>
                        <a:spLocks noChangeArrowheads="1"/>
                      </p:cNvSpPr>
                      <p:nvPr/>
                    </p:nvSpPr>
                    <p:spPr bwMode="auto">
                      <a:xfrm>
                        <a:off x="783" y="2839"/>
                        <a:ext cx="111" cy="151"/>
                      </a:xfrm>
                      <a:prstGeom prst="rect">
                        <a:avLst/>
                      </a:prstGeom>
                      <a:solidFill>
                        <a:srgbClr val="FF9F1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581">
                        <a:extLst>
                          <a:ext uri="{FF2B5EF4-FFF2-40B4-BE49-F238E27FC236}">
                            <a16:creationId xmlns:a16="http://schemas.microsoft.com/office/drawing/2014/main" id="{25DD66DF-1C50-294A-9EE9-F84750EAD487}"/>
                          </a:ext>
                        </a:extLst>
                      </p:cNvPr>
                      <p:cNvSpPr>
                        <a:spLocks noChangeArrowheads="1"/>
                      </p:cNvSpPr>
                      <p:nvPr/>
                    </p:nvSpPr>
                    <p:spPr bwMode="auto">
                      <a:xfrm>
                        <a:off x="844" y="2917"/>
                        <a:ext cx="44" cy="64"/>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582">
                        <a:extLst>
                          <a:ext uri="{FF2B5EF4-FFF2-40B4-BE49-F238E27FC236}">
                            <a16:creationId xmlns:a16="http://schemas.microsoft.com/office/drawing/2014/main" id="{AED11AFD-3D62-C449-B11F-D611289B2D36}"/>
                          </a:ext>
                        </a:extLst>
                      </p:cNvPr>
                      <p:cNvSpPr>
                        <a:spLocks noChangeArrowheads="1"/>
                      </p:cNvSpPr>
                      <p:nvPr/>
                    </p:nvSpPr>
                    <p:spPr bwMode="auto">
                      <a:xfrm>
                        <a:off x="790" y="2917"/>
                        <a:ext cx="44" cy="64"/>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Rectangle 583">
                        <a:extLst>
                          <a:ext uri="{FF2B5EF4-FFF2-40B4-BE49-F238E27FC236}">
                            <a16:creationId xmlns:a16="http://schemas.microsoft.com/office/drawing/2014/main" id="{C0C6D3B5-F8FD-DA4A-8852-C2E187E558D8}"/>
                          </a:ext>
                        </a:extLst>
                      </p:cNvPr>
                      <p:cNvSpPr>
                        <a:spLocks noChangeArrowheads="1"/>
                      </p:cNvSpPr>
                      <p:nvPr/>
                    </p:nvSpPr>
                    <p:spPr bwMode="auto">
                      <a:xfrm>
                        <a:off x="844" y="2846"/>
                        <a:ext cx="44" cy="63"/>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2" name="Rectangle 584">
                        <a:extLst>
                          <a:ext uri="{FF2B5EF4-FFF2-40B4-BE49-F238E27FC236}">
                            <a16:creationId xmlns:a16="http://schemas.microsoft.com/office/drawing/2014/main" id="{4CEB044F-900E-7D4E-9273-7DCAA117547F}"/>
                          </a:ext>
                        </a:extLst>
                      </p:cNvPr>
                      <p:cNvSpPr>
                        <a:spLocks noChangeArrowheads="1"/>
                      </p:cNvSpPr>
                      <p:nvPr/>
                    </p:nvSpPr>
                    <p:spPr bwMode="auto">
                      <a:xfrm>
                        <a:off x="790" y="2846"/>
                        <a:ext cx="44" cy="63"/>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25" name="Rectangle 587">
                    <a:extLst>
                      <a:ext uri="{FF2B5EF4-FFF2-40B4-BE49-F238E27FC236}">
                        <a16:creationId xmlns:a16="http://schemas.microsoft.com/office/drawing/2014/main" id="{6A36DC70-B3FD-7A40-9B5E-11799EE96D78}"/>
                      </a:ext>
                    </a:extLst>
                  </p:cNvPr>
                  <p:cNvSpPr>
                    <a:spLocks noChangeArrowheads="1"/>
                  </p:cNvSpPr>
                  <p:nvPr/>
                </p:nvSpPr>
                <p:spPr bwMode="auto">
                  <a:xfrm>
                    <a:off x="733" y="2999"/>
                    <a:ext cx="209" cy="10"/>
                  </a:xfrm>
                  <a:prstGeom prst="rect">
                    <a:avLst/>
                  </a:prstGeom>
                  <a:solidFill>
                    <a:srgbClr val="DF9F7F"/>
                  </a:solidFill>
                  <a:ln w="4763">
                    <a:solidFill>
                      <a:srgbClr val="DF9F7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7" name="Group 645">
                  <a:extLst>
                    <a:ext uri="{FF2B5EF4-FFF2-40B4-BE49-F238E27FC236}">
                      <a16:creationId xmlns:a16="http://schemas.microsoft.com/office/drawing/2014/main" id="{9CC0F9DF-B5E9-7541-AC73-77D3C5C3950C}"/>
                    </a:ext>
                  </a:extLst>
                </p:cNvPr>
                <p:cNvGrpSpPr>
                  <a:grpSpLocks/>
                </p:cNvGrpSpPr>
                <p:nvPr/>
              </p:nvGrpSpPr>
              <p:grpSpPr bwMode="auto">
                <a:xfrm>
                  <a:off x="705" y="3323"/>
                  <a:ext cx="562" cy="129"/>
                  <a:chOff x="705" y="3323"/>
                  <a:chExt cx="562" cy="129"/>
                </a:xfrm>
              </p:grpSpPr>
              <p:grpSp>
                <p:nvGrpSpPr>
                  <p:cNvPr id="368" name="Group 616">
                    <a:extLst>
                      <a:ext uri="{FF2B5EF4-FFF2-40B4-BE49-F238E27FC236}">
                        <a16:creationId xmlns:a16="http://schemas.microsoft.com/office/drawing/2014/main" id="{235078EA-D944-6440-A05D-71DC6EB4F8AA}"/>
                      </a:ext>
                    </a:extLst>
                  </p:cNvPr>
                  <p:cNvGrpSpPr>
                    <a:grpSpLocks/>
                  </p:cNvGrpSpPr>
                  <p:nvPr/>
                </p:nvGrpSpPr>
                <p:grpSpPr bwMode="auto">
                  <a:xfrm>
                    <a:off x="705" y="3323"/>
                    <a:ext cx="231" cy="129"/>
                    <a:chOff x="705" y="3323"/>
                    <a:chExt cx="231" cy="129"/>
                  </a:xfrm>
                </p:grpSpPr>
                <p:sp>
                  <p:nvSpPr>
                    <p:cNvPr id="397" name="Rectangle 589">
                      <a:extLst>
                        <a:ext uri="{FF2B5EF4-FFF2-40B4-BE49-F238E27FC236}">
                          <a16:creationId xmlns:a16="http://schemas.microsoft.com/office/drawing/2014/main" id="{6955769B-7D5F-304E-8ED1-F48A7B84F51C}"/>
                        </a:ext>
                      </a:extLst>
                    </p:cNvPr>
                    <p:cNvSpPr>
                      <a:spLocks noChangeArrowheads="1"/>
                    </p:cNvSpPr>
                    <p:nvPr/>
                  </p:nvSpPr>
                  <p:spPr bwMode="auto">
                    <a:xfrm>
                      <a:off x="751" y="3384"/>
                      <a:ext cx="140" cy="8"/>
                    </a:xfrm>
                    <a:prstGeom prst="rect">
                      <a:avLst/>
                    </a:prstGeom>
                    <a:solidFill>
                      <a:srgbClr val="5F3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90">
                      <a:extLst>
                        <a:ext uri="{FF2B5EF4-FFF2-40B4-BE49-F238E27FC236}">
                          <a16:creationId xmlns:a16="http://schemas.microsoft.com/office/drawing/2014/main" id="{18EE1DA4-156A-DF47-81AF-816B90DA9A70}"/>
                        </a:ext>
                      </a:extLst>
                    </p:cNvPr>
                    <p:cNvSpPr>
                      <a:spLocks noChangeArrowheads="1"/>
                    </p:cNvSpPr>
                    <p:nvPr/>
                  </p:nvSpPr>
                  <p:spPr bwMode="auto">
                    <a:xfrm>
                      <a:off x="740" y="3397"/>
                      <a:ext cx="162" cy="10"/>
                    </a:xfrm>
                    <a:prstGeom prst="rect">
                      <a:avLst/>
                    </a:prstGeom>
                    <a:solidFill>
                      <a:srgbClr val="5F3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Rectangle 591">
                      <a:extLst>
                        <a:ext uri="{FF2B5EF4-FFF2-40B4-BE49-F238E27FC236}">
                          <a16:creationId xmlns:a16="http://schemas.microsoft.com/office/drawing/2014/main" id="{B06F9985-CAE3-944E-86C9-E0E1357219E9}"/>
                        </a:ext>
                      </a:extLst>
                    </p:cNvPr>
                    <p:cNvSpPr>
                      <a:spLocks noChangeArrowheads="1"/>
                    </p:cNvSpPr>
                    <p:nvPr/>
                  </p:nvSpPr>
                  <p:spPr bwMode="auto">
                    <a:xfrm>
                      <a:off x="727" y="3413"/>
                      <a:ext cx="186" cy="9"/>
                    </a:xfrm>
                    <a:prstGeom prst="rect">
                      <a:avLst/>
                    </a:prstGeom>
                    <a:solidFill>
                      <a:srgbClr val="5F3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0" name="Rectangle 592">
                      <a:extLst>
                        <a:ext uri="{FF2B5EF4-FFF2-40B4-BE49-F238E27FC236}">
                          <a16:creationId xmlns:a16="http://schemas.microsoft.com/office/drawing/2014/main" id="{C7CFC4CF-51E9-8C47-8404-A3597E2FC530}"/>
                        </a:ext>
                      </a:extLst>
                    </p:cNvPr>
                    <p:cNvSpPr>
                      <a:spLocks noChangeArrowheads="1"/>
                    </p:cNvSpPr>
                    <p:nvPr/>
                  </p:nvSpPr>
                  <p:spPr bwMode="auto">
                    <a:xfrm>
                      <a:off x="715" y="3428"/>
                      <a:ext cx="210" cy="12"/>
                    </a:xfrm>
                    <a:prstGeom prst="rect">
                      <a:avLst/>
                    </a:prstGeom>
                    <a:solidFill>
                      <a:srgbClr val="5F3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1" name="Rectangle 593">
                      <a:extLst>
                        <a:ext uri="{FF2B5EF4-FFF2-40B4-BE49-F238E27FC236}">
                          <a16:creationId xmlns:a16="http://schemas.microsoft.com/office/drawing/2014/main" id="{0D720BA4-902D-084F-A8C8-79DFD9EE9A30}"/>
                        </a:ext>
                      </a:extLst>
                    </p:cNvPr>
                    <p:cNvSpPr>
                      <a:spLocks noChangeArrowheads="1"/>
                    </p:cNvSpPr>
                    <p:nvPr/>
                  </p:nvSpPr>
                  <p:spPr bwMode="auto">
                    <a:xfrm>
                      <a:off x="709" y="3444"/>
                      <a:ext cx="222" cy="7"/>
                    </a:xfrm>
                    <a:prstGeom prst="rect">
                      <a:avLst/>
                    </a:prstGeom>
                    <a:solidFill>
                      <a:srgbClr val="5F3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4">
                      <a:extLst>
                        <a:ext uri="{FF2B5EF4-FFF2-40B4-BE49-F238E27FC236}">
                          <a16:creationId xmlns:a16="http://schemas.microsoft.com/office/drawing/2014/main" id="{455CF0D7-696A-6340-9496-438DE7C2102A}"/>
                        </a:ext>
                      </a:extLst>
                    </p:cNvPr>
                    <p:cNvSpPr>
                      <a:spLocks/>
                    </p:cNvSpPr>
                    <p:nvPr/>
                  </p:nvSpPr>
                  <p:spPr bwMode="auto">
                    <a:xfrm>
                      <a:off x="752" y="3375"/>
                      <a:ext cx="138" cy="9"/>
                    </a:xfrm>
                    <a:custGeom>
                      <a:avLst/>
                      <a:gdLst/>
                      <a:ahLst/>
                      <a:cxnLst>
                        <a:cxn ang="0">
                          <a:pos x="0" y="17"/>
                        </a:cxn>
                        <a:cxn ang="0">
                          <a:pos x="18" y="0"/>
                        </a:cxn>
                        <a:cxn ang="0">
                          <a:pos x="257" y="0"/>
                        </a:cxn>
                        <a:cxn ang="0">
                          <a:pos x="275" y="17"/>
                        </a:cxn>
                        <a:cxn ang="0">
                          <a:pos x="0" y="17"/>
                        </a:cxn>
                      </a:cxnLst>
                      <a:rect l="0" t="0" r="r" b="b"/>
                      <a:pathLst>
                        <a:path w="275" h="17">
                          <a:moveTo>
                            <a:pt x="0" y="17"/>
                          </a:moveTo>
                          <a:lnTo>
                            <a:pt x="18" y="0"/>
                          </a:lnTo>
                          <a:lnTo>
                            <a:pt x="257" y="0"/>
                          </a:lnTo>
                          <a:lnTo>
                            <a:pt x="275" y="17"/>
                          </a:lnTo>
                          <a:lnTo>
                            <a:pt x="0" y="17"/>
                          </a:lnTo>
                          <a:close/>
                        </a:path>
                      </a:pathLst>
                    </a:custGeom>
                    <a:solidFill>
                      <a:srgbClr val="9F7F5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595">
                      <a:extLst>
                        <a:ext uri="{FF2B5EF4-FFF2-40B4-BE49-F238E27FC236}">
                          <a16:creationId xmlns:a16="http://schemas.microsoft.com/office/drawing/2014/main" id="{5F4EFC18-A18F-8040-9125-7C74D97288D0}"/>
                        </a:ext>
                      </a:extLst>
                    </p:cNvPr>
                    <p:cNvSpPr>
                      <a:spLocks/>
                    </p:cNvSpPr>
                    <p:nvPr/>
                  </p:nvSpPr>
                  <p:spPr bwMode="auto">
                    <a:xfrm>
                      <a:off x="740" y="3392"/>
                      <a:ext cx="159" cy="5"/>
                    </a:xfrm>
                    <a:custGeom>
                      <a:avLst/>
                      <a:gdLst/>
                      <a:ahLst/>
                      <a:cxnLst>
                        <a:cxn ang="0">
                          <a:pos x="22" y="0"/>
                        </a:cxn>
                        <a:cxn ang="0">
                          <a:pos x="303" y="0"/>
                        </a:cxn>
                        <a:cxn ang="0">
                          <a:pos x="317" y="11"/>
                        </a:cxn>
                        <a:cxn ang="0">
                          <a:pos x="0" y="11"/>
                        </a:cxn>
                        <a:cxn ang="0">
                          <a:pos x="22" y="0"/>
                        </a:cxn>
                      </a:cxnLst>
                      <a:rect l="0" t="0" r="r" b="b"/>
                      <a:pathLst>
                        <a:path w="317" h="11">
                          <a:moveTo>
                            <a:pt x="22" y="0"/>
                          </a:moveTo>
                          <a:lnTo>
                            <a:pt x="303" y="0"/>
                          </a:lnTo>
                          <a:lnTo>
                            <a:pt x="317" y="11"/>
                          </a:lnTo>
                          <a:lnTo>
                            <a:pt x="0" y="11"/>
                          </a:lnTo>
                          <a:lnTo>
                            <a:pt x="22" y="0"/>
                          </a:lnTo>
                          <a:close/>
                        </a:path>
                      </a:pathLst>
                    </a:custGeom>
                    <a:solidFill>
                      <a:srgbClr val="9F7F5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6">
                      <a:extLst>
                        <a:ext uri="{FF2B5EF4-FFF2-40B4-BE49-F238E27FC236}">
                          <a16:creationId xmlns:a16="http://schemas.microsoft.com/office/drawing/2014/main" id="{32CBBDA8-C5DA-BD4F-8632-E7C2C35569F1}"/>
                        </a:ext>
                      </a:extLst>
                    </p:cNvPr>
                    <p:cNvSpPr>
                      <a:spLocks/>
                    </p:cNvSpPr>
                    <p:nvPr/>
                  </p:nvSpPr>
                  <p:spPr bwMode="auto">
                    <a:xfrm>
                      <a:off x="732" y="3407"/>
                      <a:ext cx="177" cy="6"/>
                    </a:xfrm>
                    <a:custGeom>
                      <a:avLst/>
                      <a:gdLst/>
                      <a:ahLst/>
                      <a:cxnLst>
                        <a:cxn ang="0">
                          <a:pos x="14" y="0"/>
                        </a:cxn>
                        <a:cxn ang="0">
                          <a:pos x="341" y="0"/>
                        </a:cxn>
                        <a:cxn ang="0">
                          <a:pos x="355" y="12"/>
                        </a:cxn>
                        <a:cxn ang="0">
                          <a:pos x="0" y="12"/>
                        </a:cxn>
                        <a:cxn ang="0">
                          <a:pos x="14" y="0"/>
                        </a:cxn>
                      </a:cxnLst>
                      <a:rect l="0" t="0" r="r" b="b"/>
                      <a:pathLst>
                        <a:path w="355" h="12">
                          <a:moveTo>
                            <a:pt x="14" y="0"/>
                          </a:moveTo>
                          <a:lnTo>
                            <a:pt x="341" y="0"/>
                          </a:lnTo>
                          <a:lnTo>
                            <a:pt x="355" y="12"/>
                          </a:lnTo>
                          <a:lnTo>
                            <a:pt x="0" y="12"/>
                          </a:lnTo>
                          <a:lnTo>
                            <a:pt x="14" y="0"/>
                          </a:lnTo>
                          <a:close/>
                        </a:path>
                      </a:pathLst>
                    </a:custGeom>
                    <a:solidFill>
                      <a:srgbClr val="9F7F5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7">
                      <a:extLst>
                        <a:ext uri="{FF2B5EF4-FFF2-40B4-BE49-F238E27FC236}">
                          <a16:creationId xmlns:a16="http://schemas.microsoft.com/office/drawing/2014/main" id="{D0180507-016A-C544-A870-B7564368DB86}"/>
                        </a:ext>
                      </a:extLst>
                    </p:cNvPr>
                    <p:cNvSpPr>
                      <a:spLocks/>
                    </p:cNvSpPr>
                    <p:nvPr/>
                  </p:nvSpPr>
                  <p:spPr bwMode="auto">
                    <a:xfrm>
                      <a:off x="716" y="3422"/>
                      <a:ext cx="209" cy="6"/>
                    </a:xfrm>
                    <a:custGeom>
                      <a:avLst/>
                      <a:gdLst/>
                      <a:ahLst/>
                      <a:cxnLst>
                        <a:cxn ang="0">
                          <a:pos x="24" y="0"/>
                        </a:cxn>
                        <a:cxn ang="0">
                          <a:pos x="0" y="12"/>
                        </a:cxn>
                        <a:cxn ang="0">
                          <a:pos x="416" y="12"/>
                        </a:cxn>
                        <a:cxn ang="0">
                          <a:pos x="392" y="0"/>
                        </a:cxn>
                        <a:cxn ang="0">
                          <a:pos x="24" y="0"/>
                        </a:cxn>
                      </a:cxnLst>
                      <a:rect l="0" t="0" r="r" b="b"/>
                      <a:pathLst>
                        <a:path w="416" h="12">
                          <a:moveTo>
                            <a:pt x="24" y="0"/>
                          </a:moveTo>
                          <a:lnTo>
                            <a:pt x="0" y="12"/>
                          </a:lnTo>
                          <a:lnTo>
                            <a:pt x="416" y="12"/>
                          </a:lnTo>
                          <a:lnTo>
                            <a:pt x="392" y="0"/>
                          </a:lnTo>
                          <a:lnTo>
                            <a:pt x="24" y="0"/>
                          </a:lnTo>
                          <a:close/>
                        </a:path>
                      </a:pathLst>
                    </a:custGeom>
                    <a:solidFill>
                      <a:srgbClr val="9F7F5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8">
                      <a:extLst>
                        <a:ext uri="{FF2B5EF4-FFF2-40B4-BE49-F238E27FC236}">
                          <a16:creationId xmlns:a16="http://schemas.microsoft.com/office/drawing/2014/main" id="{81B7B718-FA12-1C45-A51A-E53D30F79076}"/>
                        </a:ext>
                      </a:extLst>
                    </p:cNvPr>
                    <p:cNvSpPr>
                      <a:spLocks/>
                    </p:cNvSpPr>
                    <p:nvPr/>
                  </p:nvSpPr>
                  <p:spPr bwMode="auto">
                    <a:xfrm>
                      <a:off x="706" y="3439"/>
                      <a:ext cx="226" cy="5"/>
                    </a:xfrm>
                    <a:custGeom>
                      <a:avLst/>
                      <a:gdLst/>
                      <a:ahLst/>
                      <a:cxnLst>
                        <a:cxn ang="0">
                          <a:pos x="19" y="0"/>
                        </a:cxn>
                        <a:cxn ang="0">
                          <a:pos x="0" y="8"/>
                        </a:cxn>
                        <a:cxn ang="0">
                          <a:pos x="452" y="8"/>
                        </a:cxn>
                        <a:cxn ang="0">
                          <a:pos x="439" y="0"/>
                        </a:cxn>
                        <a:cxn ang="0">
                          <a:pos x="19" y="0"/>
                        </a:cxn>
                      </a:cxnLst>
                      <a:rect l="0" t="0" r="r" b="b"/>
                      <a:pathLst>
                        <a:path w="452" h="8">
                          <a:moveTo>
                            <a:pt x="19" y="0"/>
                          </a:moveTo>
                          <a:lnTo>
                            <a:pt x="0" y="8"/>
                          </a:lnTo>
                          <a:lnTo>
                            <a:pt x="452" y="8"/>
                          </a:lnTo>
                          <a:lnTo>
                            <a:pt x="439" y="0"/>
                          </a:lnTo>
                          <a:lnTo>
                            <a:pt x="19" y="0"/>
                          </a:lnTo>
                          <a:close/>
                        </a:path>
                      </a:pathLst>
                    </a:custGeom>
                    <a:solidFill>
                      <a:srgbClr val="9F7F5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Rectangle 599">
                      <a:extLst>
                        <a:ext uri="{FF2B5EF4-FFF2-40B4-BE49-F238E27FC236}">
                          <a16:creationId xmlns:a16="http://schemas.microsoft.com/office/drawing/2014/main" id="{87698DA3-1A2F-0441-94E8-811EECE3A8E4}"/>
                        </a:ext>
                      </a:extLst>
                    </p:cNvPr>
                    <p:cNvSpPr>
                      <a:spLocks noChangeArrowheads="1"/>
                    </p:cNvSpPr>
                    <p:nvPr/>
                  </p:nvSpPr>
                  <p:spPr bwMode="auto">
                    <a:xfrm>
                      <a:off x="931" y="3387"/>
                      <a:ext cx="5" cy="64"/>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8" name="Rectangle 600">
                      <a:extLst>
                        <a:ext uri="{FF2B5EF4-FFF2-40B4-BE49-F238E27FC236}">
                          <a16:creationId xmlns:a16="http://schemas.microsoft.com/office/drawing/2014/main" id="{02E26FE1-E590-1A42-979C-D38D0EA1D2E5}"/>
                        </a:ext>
                      </a:extLst>
                    </p:cNvPr>
                    <p:cNvSpPr>
                      <a:spLocks noChangeArrowheads="1"/>
                    </p:cNvSpPr>
                    <p:nvPr/>
                  </p:nvSpPr>
                  <p:spPr bwMode="auto">
                    <a:xfrm>
                      <a:off x="920" y="3375"/>
                      <a:ext cx="5" cy="64"/>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9" name="Rectangle 601">
                      <a:extLst>
                        <a:ext uri="{FF2B5EF4-FFF2-40B4-BE49-F238E27FC236}">
                          <a16:creationId xmlns:a16="http://schemas.microsoft.com/office/drawing/2014/main" id="{D794AEFA-DABC-C64C-8C16-4B2F4DA69D4E}"/>
                        </a:ext>
                      </a:extLst>
                    </p:cNvPr>
                    <p:cNvSpPr>
                      <a:spLocks noChangeArrowheads="1"/>
                    </p:cNvSpPr>
                    <p:nvPr/>
                  </p:nvSpPr>
                  <p:spPr bwMode="auto">
                    <a:xfrm>
                      <a:off x="908" y="3362"/>
                      <a:ext cx="5" cy="60"/>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2">
                      <a:extLst>
                        <a:ext uri="{FF2B5EF4-FFF2-40B4-BE49-F238E27FC236}">
                          <a16:creationId xmlns:a16="http://schemas.microsoft.com/office/drawing/2014/main" id="{802782B1-A995-8449-852A-2F61872EA927}"/>
                        </a:ext>
                      </a:extLst>
                    </p:cNvPr>
                    <p:cNvSpPr>
                      <a:spLocks noChangeArrowheads="1"/>
                    </p:cNvSpPr>
                    <p:nvPr/>
                  </p:nvSpPr>
                  <p:spPr bwMode="auto">
                    <a:xfrm>
                      <a:off x="897" y="3350"/>
                      <a:ext cx="5" cy="57"/>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Rectangle 603">
                      <a:extLst>
                        <a:ext uri="{FF2B5EF4-FFF2-40B4-BE49-F238E27FC236}">
                          <a16:creationId xmlns:a16="http://schemas.microsoft.com/office/drawing/2014/main" id="{986CB3B0-8729-BD45-BA54-C1605D7C904E}"/>
                        </a:ext>
                      </a:extLst>
                    </p:cNvPr>
                    <p:cNvSpPr>
                      <a:spLocks noChangeArrowheads="1"/>
                    </p:cNvSpPr>
                    <p:nvPr/>
                  </p:nvSpPr>
                  <p:spPr bwMode="auto">
                    <a:xfrm>
                      <a:off x="890" y="3336"/>
                      <a:ext cx="3" cy="56"/>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412" name="Group 607">
                      <a:extLst>
                        <a:ext uri="{FF2B5EF4-FFF2-40B4-BE49-F238E27FC236}">
                          <a16:creationId xmlns:a16="http://schemas.microsoft.com/office/drawing/2014/main" id="{0A736CB7-E361-5747-99D6-A7CFCC3B0D72}"/>
                        </a:ext>
                      </a:extLst>
                    </p:cNvPr>
                    <p:cNvGrpSpPr>
                      <a:grpSpLocks/>
                    </p:cNvGrpSpPr>
                    <p:nvPr/>
                  </p:nvGrpSpPr>
                  <p:grpSpPr bwMode="auto">
                    <a:xfrm>
                      <a:off x="879" y="3323"/>
                      <a:ext cx="57" cy="68"/>
                      <a:chOff x="879" y="3323"/>
                      <a:chExt cx="57" cy="68"/>
                    </a:xfrm>
                  </p:grpSpPr>
                  <p:sp>
                    <p:nvSpPr>
                      <p:cNvPr id="421" name="Freeform 604">
                        <a:extLst>
                          <a:ext uri="{FF2B5EF4-FFF2-40B4-BE49-F238E27FC236}">
                            <a16:creationId xmlns:a16="http://schemas.microsoft.com/office/drawing/2014/main" id="{7C7F22F6-8D81-6443-8CE9-1907AFF79700}"/>
                          </a:ext>
                        </a:extLst>
                      </p:cNvPr>
                      <p:cNvSpPr>
                        <a:spLocks/>
                      </p:cNvSpPr>
                      <p:nvPr/>
                    </p:nvSpPr>
                    <p:spPr bwMode="auto">
                      <a:xfrm>
                        <a:off x="880" y="3324"/>
                        <a:ext cx="51" cy="67"/>
                      </a:xfrm>
                      <a:custGeom>
                        <a:avLst/>
                        <a:gdLst/>
                        <a:ahLst/>
                        <a:cxnLst>
                          <a:cxn ang="0">
                            <a:pos x="101" y="127"/>
                          </a:cxn>
                          <a:cxn ang="0">
                            <a:pos x="0" y="0"/>
                          </a:cxn>
                          <a:cxn ang="0">
                            <a:pos x="0" y="7"/>
                          </a:cxn>
                          <a:cxn ang="0">
                            <a:pos x="101" y="134"/>
                          </a:cxn>
                          <a:cxn ang="0">
                            <a:pos x="101" y="127"/>
                          </a:cxn>
                        </a:cxnLst>
                        <a:rect l="0" t="0" r="r" b="b"/>
                        <a:pathLst>
                          <a:path w="101" h="134">
                            <a:moveTo>
                              <a:pt x="101" y="127"/>
                            </a:moveTo>
                            <a:lnTo>
                              <a:pt x="0" y="0"/>
                            </a:lnTo>
                            <a:lnTo>
                              <a:pt x="0" y="7"/>
                            </a:lnTo>
                            <a:lnTo>
                              <a:pt x="101" y="134"/>
                            </a:lnTo>
                            <a:lnTo>
                              <a:pt x="101" y="127"/>
                            </a:lnTo>
                            <a:close/>
                          </a:path>
                        </a:pathLst>
                      </a:custGeom>
                      <a:solidFill>
                        <a:srgbClr val="3F1F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605">
                        <a:extLst>
                          <a:ext uri="{FF2B5EF4-FFF2-40B4-BE49-F238E27FC236}">
                            <a16:creationId xmlns:a16="http://schemas.microsoft.com/office/drawing/2014/main" id="{D4195387-5C4C-7348-BB6E-9AE307CACA50}"/>
                          </a:ext>
                        </a:extLst>
                      </p:cNvPr>
                      <p:cNvSpPr>
                        <a:spLocks/>
                      </p:cNvSpPr>
                      <p:nvPr/>
                    </p:nvSpPr>
                    <p:spPr bwMode="auto">
                      <a:xfrm>
                        <a:off x="879" y="3323"/>
                        <a:ext cx="57" cy="65"/>
                      </a:xfrm>
                      <a:custGeom>
                        <a:avLst/>
                        <a:gdLst/>
                        <a:ahLst/>
                        <a:cxnLst>
                          <a:cxn ang="0">
                            <a:pos x="113" y="129"/>
                          </a:cxn>
                          <a:cxn ang="0">
                            <a:pos x="103" y="129"/>
                          </a:cxn>
                          <a:cxn ang="0">
                            <a:pos x="0" y="0"/>
                          </a:cxn>
                          <a:cxn ang="0">
                            <a:pos x="5" y="0"/>
                          </a:cxn>
                          <a:cxn ang="0">
                            <a:pos x="113" y="129"/>
                          </a:cxn>
                        </a:cxnLst>
                        <a:rect l="0" t="0" r="r" b="b"/>
                        <a:pathLst>
                          <a:path w="113" h="129">
                            <a:moveTo>
                              <a:pt x="113" y="129"/>
                            </a:moveTo>
                            <a:lnTo>
                              <a:pt x="103" y="129"/>
                            </a:lnTo>
                            <a:lnTo>
                              <a:pt x="0" y="0"/>
                            </a:lnTo>
                            <a:lnTo>
                              <a:pt x="5" y="0"/>
                            </a:lnTo>
                            <a:lnTo>
                              <a:pt x="113" y="129"/>
                            </a:lnTo>
                            <a:close/>
                          </a:path>
                        </a:pathLst>
                      </a:custGeom>
                      <a:solidFill>
                        <a:srgbClr val="5F3F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606">
                        <a:extLst>
                          <a:ext uri="{FF2B5EF4-FFF2-40B4-BE49-F238E27FC236}">
                            <a16:creationId xmlns:a16="http://schemas.microsoft.com/office/drawing/2014/main" id="{17A62A26-9C72-3A49-9FBB-2A113C3E1497}"/>
                          </a:ext>
                        </a:extLst>
                      </p:cNvPr>
                      <p:cNvSpPr>
                        <a:spLocks noChangeArrowheads="1"/>
                      </p:cNvSpPr>
                      <p:nvPr/>
                    </p:nvSpPr>
                    <p:spPr bwMode="auto">
                      <a:xfrm>
                        <a:off x="931" y="3388"/>
                        <a:ext cx="5" cy="3"/>
                      </a:xfrm>
                      <a:prstGeom prst="rect">
                        <a:avLst/>
                      </a:prstGeom>
                      <a:solidFill>
                        <a:srgbClr val="7F5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13" name="Rectangle 608">
                      <a:extLst>
                        <a:ext uri="{FF2B5EF4-FFF2-40B4-BE49-F238E27FC236}">
                          <a16:creationId xmlns:a16="http://schemas.microsoft.com/office/drawing/2014/main" id="{8B897321-E2B9-3B40-8D2C-AE00300F0BF1}"/>
                        </a:ext>
                      </a:extLst>
                    </p:cNvPr>
                    <p:cNvSpPr>
                      <a:spLocks noChangeArrowheads="1"/>
                    </p:cNvSpPr>
                    <p:nvPr/>
                  </p:nvSpPr>
                  <p:spPr bwMode="auto">
                    <a:xfrm>
                      <a:off x="705" y="3389"/>
                      <a:ext cx="6" cy="63"/>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4" name="Rectangle 609">
                      <a:extLst>
                        <a:ext uri="{FF2B5EF4-FFF2-40B4-BE49-F238E27FC236}">
                          <a16:creationId xmlns:a16="http://schemas.microsoft.com/office/drawing/2014/main" id="{28149EF9-5493-8443-B040-AF728F440EA1}"/>
                        </a:ext>
                      </a:extLst>
                    </p:cNvPr>
                    <p:cNvSpPr>
                      <a:spLocks noChangeArrowheads="1"/>
                    </p:cNvSpPr>
                    <p:nvPr/>
                  </p:nvSpPr>
                  <p:spPr bwMode="auto">
                    <a:xfrm>
                      <a:off x="715" y="3378"/>
                      <a:ext cx="5" cy="62"/>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10">
                      <a:extLst>
                        <a:ext uri="{FF2B5EF4-FFF2-40B4-BE49-F238E27FC236}">
                          <a16:creationId xmlns:a16="http://schemas.microsoft.com/office/drawing/2014/main" id="{0CF9F8AD-A7FC-BC47-8263-820AA150F9F5}"/>
                        </a:ext>
                      </a:extLst>
                    </p:cNvPr>
                    <p:cNvSpPr>
                      <a:spLocks noChangeArrowheads="1"/>
                    </p:cNvSpPr>
                    <p:nvPr/>
                  </p:nvSpPr>
                  <p:spPr bwMode="auto">
                    <a:xfrm>
                      <a:off x="727" y="3363"/>
                      <a:ext cx="5" cy="59"/>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Rectangle 611">
                      <a:extLst>
                        <a:ext uri="{FF2B5EF4-FFF2-40B4-BE49-F238E27FC236}">
                          <a16:creationId xmlns:a16="http://schemas.microsoft.com/office/drawing/2014/main" id="{0FE0BA08-AFBB-4A44-947A-CB7EEBCA3F73}"/>
                        </a:ext>
                      </a:extLst>
                    </p:cNvPr>
                    <p:cNvSpPr>
                      <a:spLocks noChangeArrowheads="1"/>
                    </p:cNvSpPr>
                    <p:nvPr/>
                  </p:nvSpPr>
                  <p:spPr bwMode="auto">
                    <a:xfrm>
                      <a:off x="739" y="3350"/>
                      <a:ext cx="5" cy="57"/>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7" name="Rectangle 612">
                      <a:extLst>
                        <a:ext uri="{FF2B5EF4-FFF2-40B4-BE49-F238E27FC236}">
                          <a16:creationId xmlns:a16="http://schemas.microsoft.com/office/drawing/2014/main" id="{5C60CF02-D0A6-E14D-8F98-7519D97849AF}"/>
                        </a:ext>
                      </a:extLst>
                    </p:cNvPr>
                    <p:cNvSpPr>
                      <a:spLocks noChangeArrowheads="1"/>
                    </p:cNvSpPr>
                    <p:nvPr/>
                  </p:nvSpPr>
                  <p:spPr bwMode="auto">
                    <a:xfrm>
                      <a:off x="750" y="3336"/>
                      <a:ext cx="4" cy="57"/>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613">
                      <a:extLst>
                        <a:ext uri="{FF2B5EF4-FFF2-40B4-BE49-F238E27FC236}">
                          <a16:creationId xmlns:a16="http://schemas.microsoft.com/office/drawing/2014/main" id="{420AE418-B099-F744-93A7-C6448CA946C8}"/>
                        </a:ext>
                      </a:extLst>
                    </p:cNvPr>
                    <p:cNvSpPr>
                      <a:spLocks/>
                    </p:cNvSpPr>
                    <p:nvPr/>
                  </p:nvSpPr>
                  <p:spPr bwMode="auto">
                    <a:xfrm>
                      <a:off x="710" y="3324"/>
                      <a:ext cx="52" cy="67"/>
                    </a:xfrm>
                    <a:custGeom>
                      <a:avLst/>
                      <a:gdLst/>
                      <a:ahLst/>
                      <a:cxnLst>
                        <a:cxn ang="0">
                          <a:pos x="0" y="127"/>
                        </a:cxn>
                        <a:cxn ang="0">
                          <a:pos x="102" y="0"/>
                        </a:cxn>
                        <a:cxn ang="0">
                          <a:pos x="102" y="7"/>
                        </a:cxn>
                        <a:cxn ang="0">
                          <a:pos x="0" y="134"/>
                        </a:cxn>
                        <a:cxn ang="0">
                          <a:pos x="0" y="127"/>
                        </a:cxn>
                      </a:cxnLst>
                      <a:rect l="0" t="0" r="r" b="b"/>
                      <a:pathLst>
                        <a:path w="102" h="134">
                          <a:moveTo>
                            <a:pt x="0" y="127"/>
                          </a:moveTo>
                          <a:lnTo>
                            <a:pt x="102" y="0"/>
                          </a:lnTo>
                          <a:lnTo>
                            <a:pt x="102" y="7"/>
                          </a:lnTo>
                          <a:lnTo>
                            <a:pt x="0" y="134"/>
                          </a:lnTo>
                          <a:lnTo>
                            <a:pt x="0" y="127"/>
                          </a:lnTo>
                          <a:close/>
                        </a:path>
                      </a:pathLst>
                    </a:custGeom>
                    <a:solidFill>
                      <a:srgbClr val="3F1F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614">
                      <a:extLst>
                        <a:ext uri="{FF2B5EF4-FFF2-40B4-BE49-F238E27FC236}">
                          <a16:creationId xmlns:a16="http://schemas.microsoft.com/office/drawing/2014/main" id="{D918DA1E-5240-074F-BD4D-117460734F25}"/>
                        </a:ext>
                      </a:extLst>
                    </p:cNvPr>
                    <p:cNvSpPr>
                      <a:spLocks/>
                    </p:cNvSpPr>
                    <p:nvPr/>
                  </p:nvSpPr>
                  <p:spPr bwMode="auto">
                    <a:xfrm>
                      <a:off x="705" y="3324"/>
                      <a:ext cx="57" cy="65"/>
                    </a:xfrm>
                    <a:custGeom>
                      <a:avLst/>
                      <a:gdLst/>
                      <a:ahLst/>
                      <a:cxnLst>
                        <a:cxn ang="0">
                          <a:pos x="0" y="129"/>
                        </a:cxn>
                        <a:cxn ang="0">
                          <a:pos x="11" y="129"/>
                        </a:cxn>
                        <a:cxn ang="0">
                          <a:pos x="113" y="0"/>
                        </a:cxn>
                        <a:cxn ang="0">
                          <a:pos x="107" y="0"/>
                        </a:cxn>
                        <a:cxn ang="0">
                          <a:pos x="0" y="129"/>
                        </a:cxn>
                      </a:cxnLst>
                      <a:rect l="0" t="0" r="r" b="b"/>
                      <a:pathLst>
                        <a:path w="113" h="129">
                          <a:moveTo>
                            <a:pt x="0" y="129"/>
                          </a:moveTo>
                          <a:lnTo>
                            <a:pt x="11" y="129"/>
                          </a:lnTo>
                          <a:lnTo>
                            <a:pt x="113" y="0"/>
                          </a:lnTo>
                          <a:lnTo>
                            <a:pt x="107" y="0"/>
                          </a:lnTo>
                          <a:lnTo>
                            <a:pt x="0" y="129"/>
                          </a:lnTo>
                          <a:close/>
                        </a:path>
                      </a:pathLst>
                    </a:custGeom>
                    <a:solidFill>
                      <a:srgbClr val="5F3F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Rectangle 615">
                      <a:extLst>
                        <a:ext uri="{FF2B5EF4-FFF2-40B4-BE49-F238E27FC236}">
                          <a16:creationId xmlns:a16="http://schemas.microsoft.com/office/drawing/2014/main" id="{90D42064-682D-BF42-9933-C3801742805A}"/>
                        </a:ext>
                      </a:extLst>
                    </p:cNvPr>
                    <p:cNvSpPr>
                      <a:spLocks noChangeArrowheads="1"/>
                    </p:cNvSpPr>
                    <p:nvPr/>
                  </p:nvSpPr>
                  <p:spPr bwMode="auto">
                    <a:xfrm>
                      <a:off x="705" y="3389"/>
                      <a:ext cx="6" cy="3"/>
                    </a:xfrm>
                    <a:prstGeom prst="rect">
                      <a:avLst/>
                    </a:prstGeom>
                    <a:solidFill>
                      <a:srgbClr val="7F5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9" name="Group 644">
                    <a:extLst>
                      <a:ext uri="{FF2B5EF4-FFF2-40B4-BE49-F238E27FC236}">
                        <a16:creationId xmlns:a16="http://schemas.microsoft.com/office/drawing/2014/main" id="{43C7FC02-F165-6546-A4B2-B38D3267CDAA}"/>
                      </a:ext>
                    </a:extLst>
                  </p:cNvPr>
                  <p:cNvGrpSpPr>
                    <a:grpSpLocks/>
                  </p:cNvGrpSpPr>
                  <p:nvPr/>
                </p:nvGrpSpPr>
                <p:grpSpPr bwMode="auto">
                  <a:xfrm>
                    <a:off x="1038" y="3323"/>
                    <a:ext cx="229" cy="129"/>
                    <a:chOff x="1038" y="3323"/>
                    <a:chExt cx="229" cy="129"/>
                  </a:xfrm>
                </p:grpSpPr>
                <p:sp>
                  <p:nvSpPr>
                    <p:cNvPr id="370" name="Rectangle 617">
                      <a:extLst>
                        <a:ext uri="{FF2B5EF4-FFF2-40B4-BE49-F238E27FC236}">
                          <a16:creationId xmlns:a16="http://schemas.microsoft.com/office/drawing/2014/main" id="{9C27868F-BBD6-E947-9812-4A225D3CF0AD}"/>
                        </a:ext>
                      </a:extLst>
                    </p:cNvPr>
                    <p:cNvSpPr>
                      <a:spLocks noChangeArrowheads="1"/>
                    </p:cNvSpPr>
                    <p:nvPr/>
                  </p:nvSpPr>
                  <p:spPr bwMode="auto">
                    <a:xfrm>
                      <a:off x="1083" y="3384"/>
                      <a:ext cx="141" cy="8"/>
                    </a:xfrm>
                    <a:prstGeom prst="rect">
                      <a:avLst/>
                    </a:prstGeom>
                    <a:solidFill>
                      <a:srgbClr val="5F3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1" name="Rectangle 618">
                      <a:extLst>
                        <a:ext uri="{FF2B5EF4-FFF2-40B4-BE49-F238E27FC236}">
                          <a16:creationId xmlns:a16="http://schemas.microsoft.com/office/drawing/2014/main" id="{1873FC7A-CFC7-6947-81E0-68D9521679D9}"/>
                        </a:ext>
                      </a:extLst>
                    </p:cNvPr>
                    <p:cNvSpPr>
                      <a:spLocks noChangeArrowheads="1"/>
                    </p:cNvSpPr>
                    <p:nvPr/>
                  </p:nvSpPr>
                  <p:spPr bwMode="auto">
                    <a:xfrm>
                      <a:off x="1071" y="3397"/>
                      <a:ext cx="164" cy="10"/>
                    </a:xfrm>
                    <a:prstGeom prst="rect">
                      <a:avLst/>
                    </a:prstGeom>
                    <a:solidFill>
                      <a:srgbClr val="5F3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2" name="Rectangle 619">
                      <a:extLst>
                        <a:ext uri="{FF2B5EF4-FFF2-40B4-BE49-F238E27FC236}">
                          <a16:creationId xmlns:a16="http://schemas.microsoft.com/office/drawing/2014/main" id="{FB5D5334-B0D4-C147-B6B7-41AEB5B72658}"/>
                        </a:ext>
                      </a:extLst>
                    </p:cNvPr>
                    <p:cNvSpPr>
                      <a:spLocks noChangeArrowheads="1"/>
                    </p:cNvSpPr>
                    <p:nvPr/>
                  </p:nvSpPr>
                  <p:spPr bwMode="auto">
                    <a:xfrm>
                      <a:off x="1059" y="3413"/>
                      <a:ext cx="184" cy="9"/>
                    </a:xfrm>
                    <a:prstGeom prst="rect">
                      <a:avLst/>
                    </a:prstGeom>
                    <a:solidFill>
                      <a:srgbClr val="5F3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3" name="Rectangle 620">
                      <a:extLst>
                        <a:ext uri="{FF2B5EF4-FFF2-40B4-BE49-F238E27FC236}">
                          <a16:creationId xmlns:a16="http://schemas.microsoft.com/office/drawing/2014/main" id="{0BC64C51-049C-4548-B48C-D2E19842B19B}"/>
                        </a:ext>
                      </a:extLst>
                    </p:cNvPr>
                    <p:cNvSpPr>
                      <a:spLocks noChangeArrowheads="1"/>
                    </p:cNvSpPr>
                    <p:nvPr/>
                  </p:nvSpPr>
                  <p:spPr bwMode="auto">
                    <a:xfrm>
                      <a:off x="1047" y="3428"/>
                      <a:ext cx="208" cy="12"/>
                    </a:xfrm>
                    <a:prstGeom prst="rect">
                      <a:avLst/>
                    </a:prstGeom>
                    <a:solidFill>
                      <a:srgbClr val="5F3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4" name="Rectangle 621">
                      <a:extLst>
                        <a:ext uri="{FF2B5EF4-FFF2-40B4-BE49-F238E27FC236}">
                          <a16:creationId xmlns:a16="http://schemas.microsoft.com/office/drawing/2014/main" id="{1356F904-9CA4-A343-9632-C98587EF6E81}"/>
                        </a:ext>
                      </a:extLst>
                    </p:cNvPr>
                    <p:cNvSpPr>
                      <a:spLocks noChangeArrowheads="1"/>
                    </p:cNvSpPr>
                    <p:nvPr/>
                  </p:nvSpPr>
                  <p:spPr bwMode="auto">
                    <a:xfrm>
                      <a:off x="1039" y="3444"/>
                      <a:ext cx="225" cy="7"/>
                    </a:xfrm>
                    <a:prstGeom prst="rect">
                      <a:avLst/>
                    </a:prstGeom>
                    <a:solidFill>
                      <a:srgbClr val="5F3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5" name="Freeform 622">
                      <a:extLst>
                        <a:ext uri="{FF2B5EF4-FFF2-40B4-BE49-F238E27FC236}">
                          <a16:creationId xmlns:a16="http://schemas.microsoft.com/office/drawing/2014/main" id="{EAE22DD8-2532-B640-BB9E-537406C8FF7B}"/>
                        </a:ext>
                      </a:extLst>
                    </p:cNvPr>
                    <p:cNvSpPr>
                      <a:spLocks/>
                    </p:cNvSpPr>
                    <p:nvPr/>
                  </p:nvSpPr>
                  <p:spPr bwMode="auto">
                    <a:xfrm>
                      <a:off x="1085" y="3375"/>
                      <a:ext cx="135" cy="9"/>
                    </a:xfrm>
                    <a:custGeom>
                      <a:avLst/>
                      <a:gdLst/>
                      <a:ahLst/>
                      <a:cxnLst>
                        <a:cxn ang="0">
                          <a:pos x="0" y="17"/>
                        </a:cxn>
                        <a:cxn ang="0">
                          <a:pos x="18" y="0"/>
                        </a:cxn>
                        <a:cxn ang="0">
                          <a:pos x="253" y="0"/>
                        </a:cxn>
                        <a:cxn ang="0">
                          <a:pos x="270" y="17"/>
                        </a:cxn>
                        <a:cxn ang="0">
                          <a:pos x="0" y="17"/>
                        </a:cxn>
                      </a:cxnLst>
                      <a:rect l="0" t="0" r="r" b="b"/>
                      <a:pathLst>
                        <a:path w="270" h="17">
                          <a:moveTo>
                            <a:pt x="0" y="17"/>
                          </a:moveTo>
                          <a:lnTo>
                            <a:pt x="18" y="0"/>
                          </a:lnTo>
                          <a:lnTo>
                            <a:pt x="253" y="0"/>
                          </a:lnTo>
                          <a:lnTo>
                            <a:pt x="270" y="17"/>
                          </a:lnTo>
                          <a:lnTo>
                            <a:pt x="0" y="17"/>
                          </a:lnTo>
                          <a:close/>
                        </a:path>
                      </a:pathLst>
                    </a:custGeom>
                    <a:solidFill>
                      <a:srgbClr val="9F7F5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6" name="Freeform 623">
                      <a:extLst>
                        <a:ext uri="{FF2B5EF4-FFF2-40B4-BE49-F238E27FC236}">
                          <a16:creationId xmlns:a16="http://schemas.microsoft.com/office/drawing/2014/main" id="{3398CF3C-F5D9-3541-9B3C-1AECD752D6DB}"/>
                        </a:ext>
                      </a:extLst>
                    </p:cNvPr>
                    <p:cNvSpPr>
                      <a:spLocks/>
                    </p:cNvSpPr>
                    <p:nvPr/>
                  </p:nvSpPr>
                  <p:spPr bwMode="auto">
                    <a:xfrm>
                      <a:off x="1071" y="3392"/>
                      <a:ext cx="160" cy="5"/>
                    </a:xfrm>
                    <a:custGeom>
                      <a:avLst/>
                      <a:gdLst/>
                      <a:ahLst/>
                      <a:cxnLst>
                        <a:cxn ang="0">
                          <a:pos x="22" y="0"/>
                        </a:cxn>
                        <a:cxn ang="0">
                          <a:pos x="307" y="0"/>
                        </a:cxn>
                        <a:cxn ang="0">
                          <a:pos x="321" y="11"/>
                        </a:cxn>
                        <a:cxn ang="0">
                          <a:pos x="0" y="11"/>
                        </a:cxn>
                        <a:cxn ang="0">
                          <a:pos x="22" y="0"/>
                        </a:cxn>
                      </a:cxnLst>
                      <a:rect l="0" t="0" r="r" b="b"/>
                      <a:pathLst>
                        <a:path w="321" h="11">
                          <a:moveTo>
                            <a:pt x="22" y="0"/>
                          </a:moveTo>
                          <a:lnTo>
                            <a:pt x="307" y="0"/>
                          </a:lnTo>
                          <a:lnTo>
                            <a:pt x="321" y="11"/>
                          </a:lnTo>
                          <a:lnTo>
                            <a:pt x="0" y="11"/>
                          </a:lnTo>
                          <a:lnTo>
                            <a:pt x="22" y="0"/>
                          </a:lnTo>
                          <a:close/>
                        </a:path>
                      </a:pathLst>
                    </a:custGeom>
                    <a:solidFill>
                      <a:srgbClr val="9F7F5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Freeform 624">
                      <a:extLst>
                        <a:ext uri="{FF2B5EF4-FFF2-40B4-BE49-F238E27FC236}">
                          <a16:creationId xmlns:a16="http://schemas.microsoft.com/office/drawing/2014/main" id="{8069B37F-EA85-AB4D-8DB4-7CF5ABEB8935}"/>
                        </a:ext>
                      </a:extLst>
                    </p:cNvPr>
                    <p:cNvSpPr>
                      <a:spLocks/>
                    </p:cNvSpPr>
                    <p:nvPr/>
                  </p:nvSpPr>
                  <p:spPr bwMode="auto">
                    <a:xfrm>
                      <a:off x="1062" y="3407"/>
                      <a:ext cx="179" cy="6"/>
                    </a:xfrm>
                    <a:custGeom>
                      <a:avLst/>
                      <a:gdLst/>
                      <a:ahLst/>
                      <a:cxnLst>
                        <a:cxn ang="0">
                          <a:pos x="19" y="0"/>
                        </a:cxn>
                        <a:cxn ang="0">
                          <a:pos x="347" y="0"/>
                        </a:cxn>
                        <a:cxn ang="0">
                          <a:pos x="359" y="12"/>
                        </a:cxn>
                        <a:cxn ang="0">
                          <a:pos x="0" y="12"/>
                        </a:cxn>
                        <a:cxn ang="0">
                          <a:pos x="19" y="0"/>
                        </a:cxn>
                      </a:cxnLst>
                      <a:rect l="0" t="0" r="r" b="b"/>
                      <a:pathLst>
                        <a:path w="359" h="12">
                          <a:moveTo>
                            <a:pt x="19" y="0"/>
                          </a:moveTo>
                          <a:lnTo>
                            <a:pt x="347" y="0"/>
                          </a:lnTo>
                          <a:lnTo>
                            <a:pt x="359" y="12"/>
                          </a:lnTo>
                          <a:lnTo>
                            <a:pt x="0" y="12"/>
                          </a:lnTo>
                          <a:lnTo>
                            <a:pt x="19" y="0"/>
                          </a:lnTo>
                          <a:close/>
                        </a:path>
                      </a:pathLst>
                    </a:custGeom>
                    <a:solidFill>
                      <a:srgbClr val="9F7F5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625">
                      <a:extLst>
                        <a:ext uri="{FF2B5EF4-FFF2-40B4-BE49-F238E27FC236}">
                          <a16:creationId xmlns:a16="http://schemas.microsoft.com/office/drawing/2014/main" id="{EB4808FA-643C-C04B-8C21-C78CB6DE4C04}"/>
                        </a:ext>
                      </a:extLst>
                    </p:cNvPr>
                    <p:cNvSpPr>
                      <a:spLocks/>
                    </p:cNvSpPr>
                    <p:nvPr/>
                  </p:nvSpPr>
                  <p:spPr bwMode="auto">
                    <a:xfrm>
                      <a:off x="1049" y="3422"/>
                      <a:ext cx="206" cy="6"/>
                    </a:xfrm>
                    <a:custGeom>
                      <a:avLst/>
                      <a:gdLst/>
                      <a:ahLst/>
                      <a:cxnLst>
                        <a:cxn ang="0">
                          <a:pos x="22" y="0"/>
                        </a:cxn>
                        <a:cxn ang="0">
                          <a:pos x="0" y="12"/>
                        </a:cxn>
                        <a:cxn ang="0">
                          <a:pos x="413" y="12"/>
                        </a:cxn>
                        <a:cxn ang="0">
                          <a:pos x="394" y="0"/>
                        </a:cxn>
                        <a:cxn ang="0">
                          <a:pos x="22" y="0"/>
                        </a:cxn>
                      </a:cxnLst>
                      <a:rect l="0" t="0" r="r" b="b"/>
                      <a:pathLst>
                        <a:path w="413" h="12">
                          <a:moveTo>
                            <a:pt x="22" y="0"/>
                          </a:moveTo>
                          <a:lnTo>
                            <a:pt x="0" y="12"/>
                          </a:lnTo>
                          <a:lnTo>
                            <a:pt x="413" y="12"/>
                          </a:lnTo>
                          <a:lnTo>
                            <a:pt x="394" y="0"/>
                          </a:lnTo>
                          <a:lnTo>
                            <a:pt x="22" y="0"/>
                          </a:lnTo>
                          <a:close/>
                        </a:path>
                      </a:pathLst>
                    </a:custGeom>
                    <a:solidFill>
                      <a:srgbClr val="9F7F5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9" name="Freeform 626">
                      <a:extLst>
                        <a:ext uri="{FF2B5EF4-FFF2-40B4-BE49-F238E27FC236}">
                          <a16:creationId xmlns:a16="http://schemas.microsoft.com/office/drawing/2014/main" id="{7A4C28F5-55C0-9442-AB7D-9CD689A5702E}"/>
                        </a:ext>
                      </a:extLst>
                    </p:cNvPr>
                    <p:cNvSpPr>
                      <a:spLocks/>
                    </p:cNvSpPr>
                    <p:nvPr/>
                  </p:nvSpPr>
                  <p:spPr bwMode="auto">
                    <a:xfrm>
                      <a:off x="1039" y="3439"/>
                      <a:ext cx="226" cy="5"/>
                    </a:xfrm>
                    <a:custGeom>
                      <a:avLst/>
                      <a:gdLst/>
                      <a:ahLst/>
                      <a:cxnLst>
                        <a:cxn ang="0">
                          <a:pos x="17" y="0"/>
                        </a:cxn>
                        <a:cxn ang="0">
                          <a:pos x="0" y="8"/>
                        </a:cxn>
                        <a:cxn ang="0">
                          <a:pos x="453" y="8"/>
                        </a:cxn>
                        <a:cxn ang="0">
                          <a:pos x="434" y="0"/>
                        </a:cxn>
                        <a:cxn ang="0">
                          <a:pos x="17" y="0"/>
                        </a:cxn>
                      </a:cxnLst>
                      <a:rect l="0" t="0" r="r" b="b"/>
                      <a:pathLst>
                        <a:path w="453" h="8">
                          <a:moveTo>
                            <a:pt x="17" y="0"/>
                          </a:moveTo>
                          <a:lnTo>
                            <a:pt x="0" y="8"/>
                          </a:lnTo>
                          <a:lnTo>
                            <a:pt x="453" y="8"/>
                          </a:lnTo>
                          <a:lnTo>
                            <a:pt x="434" y="0"/>
                          </a:lnTo>
                          <a:lnTo>
                            <a:pt x="17" y="0"/>
                          </a:lnTo>
                          <a:close/>
                        </a:path>
                      </a:pathLst>
                    </a:custGeom>
                    <a:solidFill>
                      <a:srgbClr val="9F7F5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Rectangle 627">
                      <a:extLst>
                        <a:ext uri="{FF2B5EF4-FFF2-40B4-BE49-F238E27FC236}">
                          <a16:creationId xmlns:a16="http://schemas.microsoft.com/office/drawing/2014/main" id="{763B3F1F-42D5-2A40-8794-C7DF25DE5840}"/>
                        </a:ext>
                      </a:extLst>
                    </p:cNvPr>
                    <p:cNvSpPr>
                      <a:spLocks noChangeArrowheads="1"/>
                    </p:cNvSpPr>
                    <p:nvPr/>
                  </p:nvSpPr>
                  <p:spPr bwMode="auto">
                    <a:xfrm>
                      <a:off x="1261" y="3387"/>
                      <a:ext cx="5" cy="64"/>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1" name="Rectangle 628">
                      <a:extLst>
                        <a:ext uri="{FF2B5EF4-FFF2-40B4-BE49-F238E27FC236}">
                          <a16:creationId xmlns:a16="http://schemas.microsoft.com/office/drawing/2014/main" id="{BB6EFEFB-6D7A-5D47-8D37-74C74F63553C}"/>
                        </a:ext>
                      </a:extLst>
                    </p:cNvPr>
                    <p:cNvSpPr>
                      <a:spLocks noChangeArrowheads="1"/>
                    </p:cNvSpPr>
                    <p:nvPr/>
                  </p:nvSpPr>
                  <p:spPr bwMode="auto">
                    <a:xfrm>
                      <a:off x="1253" y="3375"/>
                      <a:ext cx="5" cy="64"/>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2" name="Rectangle 629">
                      <a:extLst>
                        <a:ext uri="{FF2B5EF4-FFF2-40B4-BE49-F238E27FC236}">
                          <a16:creationId xmlns:a16="http://schemas.microsoft.com/office/drawing/2014/main" id="{87C963F5-E989-9A40-89FE-648C8D6CDE69}"/>
                        </a:ext>
                      </a:extLst>
                    </p:cNvPr>
                    <p:cNvSpPr>
                      <a:spLocks noChangeArrowheads="1"/>
                    </p:cNvSpPr>
                    <p:nvPr/>
                  </p:nvSpPr>
                  <p:spPr bwMode="auto">
                    <a:xfrm>
                      <a:off x="1241" y="3362"/>
                      <a:ext cx="5" cy="60"/>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3" name="Rectangle 630">
                      <a:extLst>
                        <a:ext uri="{FF2B5EF4-FFF2-40B4-BE49-F238E27FC236}">
                          <a16:creationId xmlns:a16="http://schemas.microsoft.com/office/drawing/2014/main" id="{A7C8CC9D-DF79-E14B-B933-149595FFCA5F}"/>
                        </a:ext>
                      </a:extLst>
                    </p:cNvPr>
                    <p:cNvSpPr>
                      <a:spLocks noChangeArrowheads="1"/>
                    </p:cNvSpPr>
                    <p:nvPr/>
                  </p:nvSpPr>
                  <p:spPr bwMode="auto">
                    <a:xfrm>
                      <a:off x="1230" y="3350"/>
                      <a:ext cx="5" cy="57"/>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4" name="Rectangle 631">
                      <a:extLst>
                        <a:ext uri="{FF2B5EF4-FFF2-40B4-BE49-F238E27FC236}">
                          <a16:creationId xmlns:a16="http://schemas.microsoft.com/office/drawing/2014/main" id="{AAA9596D-1A0F-B14B-A258-11CFA5E314ED}"/>
                        </a:ext>
                      </a:extLst>
                    </p:cNvPr>
                    <p:cNvSpPr>
                      <a:spLocks noChangeArrowheads="1"/>
                    </p:cNvSpPr>
                    <p:nvPr/>
                  </p:nvSpPr>
                  <p:spPr bwMode="auto">
                    <a:xfrm>
                      <a:off x="1220" y="3336"/>
                      <a:ext cx="5" cy="56"/>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385" name="Group 635">
                      <a:extLst>
                        <a:ext uri="{FF2B5EF4-FFF2-40B4-BE49-F238E27FC236}">
                          <a16:creationId xmlns:a16="http://schemas.microsoft.com/office/drawing/2014/main" id="{91532B75-0C72-7544-A8B0-9A713ADB4DAB}"/>
                        </a:ext>
                      </a:extLst>
                    </p:cNvPr>
                    <p:cNvGrpSpPr>
                      <a:grpSpLocks/>
                    </p:cNvGrpSpPr>
                    <p:nvPr/>
                  </p:nvGrpSpPr>
                  <p:grpSpPr bwMode="auto">
                    <a:xfrm>
                      <a:off x="1212" y="3323"/>
                      <a:ext cx="55" cy="68"/>
                      <a:chOff x="1212" y="3323"/>
                      <a:chExt cx="55" cy="68"/>
                    </a:xfrm>
                  </p:grpSpPr>
                  <p:sp>
                    <p:nvSpPr>
                      <p:cNvPr id="394" name="Freeform 632">
                        <a:extLst>
                          <a:ext uri="{FF2B5EF4-FFF2-40B4-BE49-F238E27FC236}">
                            <a16:creationId xmlns:a16="http://schemas.microsoft.com/office/drawing/2014/main" id="{5C6690C0-0418-7B49-9C22-DD9B64A6EB17}"/>
                          </a:ext>
                        </a:extLst>
                      </p:cNvPr>
                      <p:cNvSpPr>
                        <a:spLocks/>
                      </p:cNvSpPr>
                      <p:nvPr/>
                    </p:nvSpPr>
                    <p:spPr bwMode="auto">
                      <a:xfrm>
                        <a:off x="1212" y="3324"/>
                        <a:ext cx="52" cy="67"/>
                      </a:xfrm>
                      <a:custGeom>
                        <a:avLst/>
                        <a:gdLst/>
                        <a:ahLst/>
                        <a:cxnLst>
                          <a:cxn ang="0">
                            <a:pos x="105" y="127"/>
                          </a:cxn>
                          <a:cxn ang="0">
                            <a:pos x="0" y="0"/>
                          </a:cxn>
                          <a:cxn ang="0">
                            <a:pos x="0" y="7"/>
                          </a:cxn>
                          <a:cxn ang="0">
                            <a:pos x="105" y="134"/>
                          </a:cxn>
                          <a:cxn ang="0">
                            <a:pos x="105" y="127"/>
                          </a:cxn>
                        </a:cxnLst>
                        <a:rect l="0" t="0" r="r" b="b"/>
                        <a:pathLst>
                          <a:path w="105" h="134">
                            <a:moveTo>
                              <a:pt x="105" y="127"/>
                            </a:moveTo>
                            <a:lnTo>
                              <a:pt x="0" y="0"/>
                            </a:lnTo>
                            <a:lnTo>
                              <a:pt x="0" y="7"/>
                            </a:lnTo>
                            <a:lnTo>
                              <a:pt x="105" y="134"/>
                            </a:lnTo>
                            <a:lnTo>
                              <a:pt x="105" y="127"/>
                            </a:lnTo>
                            <a:close/>
                          </a:path>
                        </a:pathLst>
                      </a:custGeom>
                      <a:solidFill>
                        <a:srgbClr val="3F1F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633">
                        <a:extLst>
                          <a:ext uri="{FF2B5EF4-FFF2-40B4-BE49-F238E27FC236}">
                            <a16:creationId xmlns:a16="http://schemas.microsoft.com/office/drawing/2014/main" id="{2A2BAEFC-DD84-B140-B558-0612AC562AB7}"/>
                          </a:ext>
                        </a:extLst>
                      </p:cNvPr>
                      <p:cNvSpPr>
                        <a:spLocks/>
                      </p:cNvSpPr>
                      <p:nvPr/>
                    </p:nvSpPr>
                    <p:spPr bwMode="auto">
                      <a:xfrm>
                        <a:off x="1212" y="3323"/>
                        <a:ext cx="55" cy="65"/>
                      </a:xfrm>
                      <a:custGeom>
                        <a:avLst/>
                        <a:gdLst/>
                        <a:ahLst/>
                        <a:cxnLst>
                          <a:cxn ang="0">
                            <a:pos x="112" y="129"/>
                          </a:cxn>
                          <a:cxn ang="0">
                            <a:pos x="105" y="129"/>
                          </a:cxn>
                          <a:cxn ang="0">
                            <a:pos x="0" y="0"/>
                          </a:cxn>
                          <a:cxn ang="0">
                            <a:pos x="5" y="0"/>
                          </a:cxn>
                          <a:cxn ang="0">
                            <a:pos x="112" y="129"/>
                          </a:cxn>
                        </a:cxnLst>
                        <a:rect l="0" t="0" r="r" b="b"/>
                        <a:pathLst>
                          <a:path w="112" h="129">
                            <a:moveTo>
                              <a:pt x="112" y="129"/>
                            </a:moveTo>
                            <a:lnTo>
                              <a:pt x="105" y="129"/>
                            </a:lnTo>
                            <a:lnTo>
                              <a:pt x="0" y="0"/>
                            </a:lnTo>
                            <a:lnTo>
                              <a:pt x="5" y="0"/>
                            </a:lnTo>
                            <a:lnTo>
                              <a:pt x="112" y="129"/>
                            </a:lnTo>
                            <a:close/>
                          </a:path>
                        </a:pathLst>
                      </a:custGeom>
                      <a:solidFill>
                        <a:srgbClr val="5F3F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Rectangle 634">
                        <a:extLst>
                          <a:ext uri="{FF2B5EF4-FFF2-40B4-BE49-F238E27FC236}">
                            <a16:creationId xmlns:a16="http://schemas.microsoft.com/office/drawing/2014/main" id="{166F916A-FD09-4844-B6FC-20E3278E2FD9}"/>
                          </a:ext>
                        </a:extLst>
                      </p:cNvPr>
                      <p:cNvSpPr>
                        <a:spLocks noChangeArrowheads="1"/>
                      </p:cNvSpPr>
                      <p:nvPr/>
                    </p:nvSpPr>
                    <p:spPr bwMode="auto">
                      <a:xfrm>
                        <a:off x="1261" y="3388"/>
                        <a:ext cx="6" cy="3"/>
                      </a:xfrm>
                      <a:prstGeom prst="rect">
                        <a:avLst/>
                      </a:prstGeom>
                      <a:solidFill>
                        <a:srgbClr val="7F5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86" name="Rectangle 636">
                      <a:extLst>
                        <a:ext uri="{FF2B5EF4-FFF2-40B4-BE49-F238E27FC236}">
                          <a16:creationId xmlns:a16="http://schemas.microsoft.com/office/drawing/2014/main" id="{23D0EEBF-3D6C-0A43-B8E6-30A3D4375577}"/>
                        </a:ext>
                      </a:extLst>
                    </p:cNvPr>
                    <p:cNvSpPr>
                      <a:spLocks noChangeArrowheads="1"/>
                    </p:cNvSpPr>
                    <p:nvPr/>
                  </p:nvSpPr>
                  <p:spPr bwMode="auto">
                    <a:xfrm>
                      <a:off x="1038" y="3389"/>
                      <a:ext cx="5" cy="63"/>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Rectangle 637">
                      <a:extLst>
                        <a:ext uri="{FF2B5EF4-FFF2-40B4-BE49-F238E27FC236}">
                          <a16:creationId xmlns:a16="http://schemas.microsoft.com/office/drawing/2014/main" id="{B4E33CF1-5A07-C042-871E-21BD780D0B4B}"/>
                        </a:ext>
                      </a:extLst>
                    </p:cNvPr>
                    <p:cNvSpPr>
                      <a:spLocks noChangeArrowheads="1"/>
                    </p:cNvSpPr>
                    <p:nvPr/>
                  </p:nvSpPr>
                  <p:spPr bwMode="auto">
                    <a:xfrm>
                      <a:off x="1047" y="3378"/>
                      <a:ext cx="4" cy="62"/>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8" name="Rectangle 638">
                      <a:extLst>
                        <a:ext uri="{FF2B5EF4-FFF2-40B4-BE49-F238E27FC236}">
                          <a16:creationId xmlns:a16="http://schemas.microsoft.com/office/drawing/2014/main" id="{0D9AE932-D4E3-BF49-990A-E412BE4B1064}"/>
                        </a:ext>
                      </a:extLst>
                    </p:cNvPr>
                    <p:cNvSpPr>
                      <a:spLocks noChangeArrowheads="1"/>
                    </p:cNvSpPr>
                    <p:nvPr/>
                  </p:nvSpPr>
                  <p:spPr bwMode="auto">
                    <a:xfrm>
                      <a:off x="1059" y="3363"/>
                      <a:ext cx="4" cy="59"/>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9" name="Rectangle 639">
                      <a:extLst>
                        <a:ext uri="{FF2B5EF4-FFF2-40B4-BE49-F238E27FC236}">
                          <a16:creationId xmlns:a16="http://schemas.microsoft.com/office/drawing/2014/main" id="{5E9E5CF0-D8A4-134C-81CB-780CEF647B2D}"/>
                        </a:ext>
                      </a:extLst>
                    </p:cNvPr>
                    <p:cNvSpPr>
                      <a:spLocks noChangeArrowheads="1"/>
                    </p:cNvSpPr>
                    <p:nvPr/>
                  </p:nvSpPr>
                  <p:spPr bwMode="auto">
                    <a:xfrm>
                      <a:off x="1070" y="3350"/>
                      <a:ext cx="4" cy="57"/>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0" name="Rectangle 640">
                      <a:extLst>
                        <a:ext uri="{FF2B5EF4-FFF2-40B4-BE49-F238E27FC236}">
                          <a16:creationId xmlns:a16="http://schemas.microsoft.com/office/drawing/2014/main" id="{EEB7A50D-3452-224C-94E7-E35AA2CB8B8D}"/>
                        </a:ext>
                      </a:extLst>
                    </p:cNvPr>
                    <p:cNvSpPr>
                      <a:spLocks noChangeArrowheads="1"/>
                    </p:cNvSpPr>
                    <p:nvPr/>
                  </p:nvSpPr>
                  <p:spPr bwMode="auto">
                    <a:xfrm>
                      <a:off x="1082" y="3336"/>
                      <a:ext cx="4" cy="57"/>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1" name="Freeform 641">
                      <a:extLst>
                        <a:ext uri="{FF2B5EF4-FFF2-40B4-BE49-F238E27FC236}">
                          <a16:creationId xmlns:a16="http://schemas.microsoft.com/office/drawing/2014/main" id="{5CF9E13F-B752-0A42-AD3D-ABC3D23B5C42}"/>
                        </a:ext>
                      </a:extLst>
                    </p:cNvPr>
                    <p:cNvSpPr>
                      <a:spLocks/>
                    </p:cNvSpPr>
                    <p:nvPr/>
                  </p:nvSpPr>
                  <p:spPr bwMode="auto">
                    <a:xfrm>
                      <a:off x="1043" y="3324"/>
                      <a:ext cx="49" cy="67"/>
                    </a:xfrm>
                    <a:custGeom>
                      <a:avLst/>
                      <a:gdLst/>
                      <a:ahLst/>
                      <a:cxnLst>
                        <a:cxn ang="0">
                          <a:pos x="0" y="127"/>
                        </a:cxn>
                        <a:cxn ang="0">
                          <a:pos x="97" y="0"/>
                        </a:cxn>
                        <a:cxn ang="0">
                          <a:pos x="97" y="7"/>
                        </a:cxn>
                        <a:cxn ang="0">
                          <a:pos x="0" y="134"/>
                        </a:cxn>
                        <a:cxn ang="0">
                          <a:pos x="0" y="127"/>
                        </a:cxn>
                      </a:cxnLst>
                      <a:rect l="0" t="0" r="r" b="b"/>
                      <a:pathLst>
                        <a:path w="97" h="134">
                          <a:moveTo>
                            <a:pt x="0" y="127"/>
                          </a:moveTo>
                          <a:lnTo>
                            <a:pt x="97" y="0"/>
                          </a:lnTo>
                          <a:lnTo>
                            <a:pt x="97" y="7"/>
                          </a:lnTo>
                          <a:lnTo>
                            <a:pt x="0" y="134"/>
                          </a:lnTo>
                          <a:lnTo>
                            <a:pt x="0" y="127"/>
                          </a:lnTo>
                          <a:close/>
                        </a:path>
                      </a:pathLst>
                    </a:custGeom>
                    <a:solidFill>
                      <a:srgbClr val="3F1F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642">
                      <a:extLst>
                        <a:ext uri="{FF2B5EF4-FFF2-40B4-BE49-F238E27FC236}">
                          <a16:creationId xmlns:a16="http://schemas.microsoft.com/office/drawing/2014/main" id="{C48341D5-B83F-E64D-812E-7300F14CC6EE}"/>
                        </a:ext>
                      </a:extLst>
                    </p:cNvPr>
                    <p:cNvSpPr>
                      <a:spLocks/>
                    </p:cNvSpPr>
                    <p:nvPr/>
                  </p:nvSpPr>
                  <p:spPr bwMode="auto">
                    <a:xfrm>
                      <a:off x="1038" y="3324"/>
                      <a:ext cx="56" cy="65"/>
                    </a:xfrm>
                    <a:custGeom>
                      <a:avLst/>
                      <a:gdLst/>
                      <a:ahLst/>
                      <a:cxnLst>
                        <a:cxn ang="0">
                          <a:pos x="0" y="129"/>
                        </a:cxn>
                        <a:cxn ang="0">
                          <a:pos x="11" y="129"/>
                        </a:cxn>
                        <a:cxn ang="0">
                          <a:pos x="113" y="0"/>
                        </a:cxn>
                        <a:cxn ang="0">
                          <a:pos x="107" y="0"/>
                        </a:cxn>
                        <a:cxn ang="0">
                          <a:pos x="0" y="129"/>
                        </a:cxn>
                      </a:cxnLst>
                      <a:rect l="0" t="0" r="r" b="b"/>
                      <a:pathLst>
                        <a:path w="113" h="129">
                          <a:moveTo>
                            <a:pt x="0" y="129"/>
                          </a:moveTo>
                          <a:lnTo>
                            <a:pt x="11" y="129"/>
                          </a:lnTo>
                          <a:lnTo>
                            <a:pt x="113" y="0"/>
                          </a:lnTo>
                          <a:lnTo>
                            <a:pt x="107" y="0"/>
                          </a:lnTo>
                          <a:lnTo>
                            <a:pt x="0" y="129"/>
                          </a:lnTo>
                          <a:close/>
                        </a:path>
                      </a:pathLst>
                    </a:custGeom>
                    <a:solidFill>
                      <a:srgbClr val="5F3F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Rectangle 643">
                      <a:extLst>
                        <a:ext uri="{FF2B5EF4-FFF2-40B4-BE49-F238E27FC236}">
                          <a16:creationId xmlns:a16="http://schemas.microsoft.com/office/drawing/2014/main" id="{BE53EFBF-E432-0E45-AFCC-B9C91F52517A}"/>
                        </a:ext>
                      </a:extLst>
                    </p:cNvPr>
                    <p:cNvSpPr>
                      <a:spLocks noChangeArrowheads="1"/>
                    </p:cNvSpPr>
                    <p:nvPr/>
                  </p:nvSpPr>
                  <p:spPr bwMode="auto">
                    <a:xfrm>
                      <a:off x="1038" y="3389"/>
                      <a:ext cx="6" cy="3"/>
                    </a:xfrm>
                    <a:prstGeom prst="rect">
                      <a:avLst/>
                    </a:prstGeom>
                    <a:solidFill>
                      <a:srgbClr val="7F5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grpSp>
        <p:sp>
          <p:nvSpPr>
            <p:cNvPr id="11" name="Rectangle 648">
              <a:extLst>
                <a:ext uri="{FF2B5EF4-FFF2-40B4-BE49-F238E27FC236}">
                  <a16:creationId xmlns:a16="http://schemas.microsoft.com/office/drawing/2014/main" id="{80837284-DA41-814B-8DFC-CB6D672DBE25}"/>
                </a:ext>
              </a:extLst>
            </p:cNvPr>
            <p:cNvSpPr>
              <a:spLocks noChangeArrowheads="1"/>
            </p:cNvSpPr>
            <p:nvPr/>
          </p:nvSpPr>
          <p:spPr bwMode="auto">
            <a:xfrm>
              <a:off x="1098862" y="2344576"/>
              <a:ext cx="575303" cy="46383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effectLst/>
                  <a:latin typeface="Arial" pitchFamily="34" charset="0"/>
                  <a:cs typeface="Arial" pitchFamily="34" charset="0"/>
                </a:rPr>
                <a:t>client,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effectLst/>
                  <a:latin typeface="Arial" pitchFamily="34" charset="0"/>
                  <a:cs typeface="Arial" pitchFamily="34" charset="0"/>
                </a:rPr>
                <a:t>user</a:t>
              </a:r>
              <a:endParaRPr kumimoji="0" lang="en-US" sz="1800" b="0" i="0" u="none" strike="noStrike" cap="none" normalizeH="0" baseline="0" dirty="0">
                <a:ln>
                  <a:noFill/>
                </a:ln>
                <a:effectLst/>
                <a:latin typeface="Arial" pitchFamily="34" charset="0"/>
                <a:cs typeface="Arial" pitchFamily="34" charset="0"/>
              </a:endParaRPr>
            </a:p>
          </p:txBody>
        </p:sp>
        <p:sp>
          <p:nvSpPr>
            <p:cNvPr id="12" name="Rectangle 650">
              <a:extLst>
                <a:ext uri="{FF2B5EF4-FFF2-40B4-BE49-F238E27FC236}">
                  <a16:creationId xmlns:a16="http://schemas.microsoft.com/office/drawing/2014/main" id="{0BF09F27-BD10-1447-83E9-1572644A05A5}"/>
                </a:ext>
              </a:extLst>
            </p:cNvPr>
            <p:cNvSpPr>
              <a:spLocks noChangeArrowheads="1"/>
            </p:cNvSpPr>
            <p:nvPr/>
          </p:nvSpPr>
          <p:spPr bwMode="auto">
            <a:xfrm>
              <a:off x="4205598" y="2462051"/>
              <a:ext cx="829901" cy="2319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effectLst/>
                  <a:latin typeface="Arial" pitchFamily="34" charset="0"/>
                  <a:cs typeface="Arial" pitchFamily="34" charset="0"/>
                </a:rPr>
                <a:t>architect</a:t>
              </a:r>
              <a:endParaRPr kumimoji="0" lang="en-US" sz="1800" b="0" i="0" u="none" strike="noStrike" cap="none" normalizeH="0" baseline="0">
                <a:ln>
                  <a:noFill/>
                </a:ln>
                <a:effectLst/>
                <a:latin typeface="Arial" pitchFamily="34" charset="0"/>
                <a:cs typeface="Arial" pitchFamily="34" charset="0"/>
              </a:endParaRPr>
            </a:p>
          </p:txBody>
        </p:sp>
        <p:grpSp>
          <p:nvGrpSpPr>
            <p:cNvPr id="13" name="Group 666">
              <a:extLst>
                <a:ext uri="{FF2B5EF4-FFF2-40B4-BE49-F238E27FC236}">
                  <a16:creationId xmlns:a16="http://schemas.microsoft.com/office/drawing/2014/main" id="{E12C658A-37A7-644D-941A-178C6F7FD89D}"/>
                </a:ext>
              </a:extLst>
            </p:cNvPr>
            <p:cNvGrpSpPr>
              <a:grpSpLocks/>
            </p:cNvGrpSpPr>
            <p:nvPr/>
          </p:nvGrpSpPr>
          <p:grpSpPr bwMode="auto">
            <a:xfrm>
              <a:off x="3183248" y="3860638"/>
              <a:ext cx="2674938" cy="1503363"/>
              <a:chOff x="2028" y="2500"/>
              <a:chExt cx="1685" cy="947"/>
            </a:xfrm>
          </p:grpSpPr>
          <p:grpSp>
            <p:nvGrpSpPr>
              <p:cNvPr id="341" name="Group 653">
                <a:extLst>
                  <a:ext uri="{FF2B5EF4-FFF2-40B4-BE49-F238E27FC236}">
                    <a16:creationId xmlns:a16="http://schemas.microsoft.com/office/drawing/2014/main" id="{09336F4A-3964-4340-B561-B1157E978223}"/>
                  </a:ext>
                </a:extLst>
              </p:cNvPr>
              <p:cNvGrpSpPr>
                <a:grpSpLocks/>
              </p:cNvGrpSpPr>
              <p:nvPr/>
            </p:nvGrpSpPr>
            <p:grpSpPr bwMode="auto">
              <a:xfrm>
                <a:off x="2160" y="3355"/>
                <a:ext cx="300" cy="92"/>
                <a:chOff x="2160" y="3355"/>
                <a:chExt cx="300" cy="92"/>
              </a:xfrm>
            </p:grpSpPr>
            <p:sp>
              <p:nvSpPr>
                <p:cNvPr id="354" name="Freeform 651">
                  <a:extLst>
                    <a:ext uri="{FF2B5EF4-FFF2-40B4-BE49-F238E27FC236}">
                      <a16:creationId xmlns:a16="http://schemas.microsoft.com/office/drawing/2014/main" id="{B518BDA2-3917-2D46-BC2E-CAA2160C1AD4}"/>
                    </a:ext>
                  </a:extLst>
                </p:cNvPr>
                <p:cNvSpPr>
                  <a:spLocks/>
                </p:cNvSpPr>
                <p:nvPr/>
              </p:nvSpPr>
              <p:spPr bwMode="auto">
                <a:xfrm>
                  <a:off x="2160" y="3355"/>
                  <a:ext cx="300" cy="92"/>
                </a:xfrm>
                <a:custGeom>
                  <a:avLst/>
                  <a:gdLst/>
                  <a:ahLst/>
                  <a:cxnLst>
                    <a:cxn ang="0">
                      <a:pos x="384" y="0"/>
                    </a:cxn>
                    <a:cxn ang="0">
                      <a:pos x="79" y="15"/>
                    </a:cxn>
                    <a:cxn ang="0">
                      <a:pos x="50" y="29"/>
                    </a:cxn>
                    <a:cxn ang="0">
                      <a:pos x="29" y="41"/>
                    </a:cxn>
                    <a:cxn ang="0">
                      <a:pos x="12" y="56"/>
                    </a:cxn>
                    <a:cxn ang="0">
                      <a:pos x="0" y="82"/>
                    </a:cxn>
                    <a:cxn ang="0">
                      <a:pos x="0" y="111"/>
                    </a:cxn>
                    <a:cxn ang="0">
                      <a:pos x="12" y="127"/>
                    </a:cxn>
                    <a:cxn ang="0">
                      <a:pos x="29" y="144"/>
                    </a:cxn>
                    <a:cxn ang="0">
                      <a:pos x="62" y="159"/>
                    </a:cxn>
                    <a:cxn ang="0">
                      <a:pos x="99" y="170"/>
                    </a:cxn>
                    <a:cxn ang="0">
                      <a:pos x="137" y="178"/>
                    </a:cxn>
                    <a:cxn ang="0">
                      <a:pos x="170" y="180"/>
                    </a:cxn>
                    <a:cxn ang="0">
                      <a:pos x="214" y="183"/>
                    </a:cxn>
                    <a:cxn ang="0">
                      <a:pos x="211" y="180"/>
                    </a:cxn>
                    <a:cxn ang="0">
                      <a:pos x="446" y="170"/>
                    </a:cxn>
                    <a:cxn ang="0">
                      <a:pos x="600" y="0"/>
                    </a:cxn>
                    <a:cxn ang="0">
                      <a:pos x="384" y="0"/>
                    </a:cxn>
                  </a:cxnLst>
                  <a:rect l="0" t="0" r="r" b="b"/>
                  <a:pathLst>
                    <a:path w="600" h="183">
                      <a:moveTo>
                        <a:pt x="384" y="0"/>
                      </a:moveTo>
                      <a:lnTo>
                        <a:pt x="79" y="15"/>
                      </a:lnTo>
                      <a:lnTo>
                        <a:pt x="50" y="29"/>
                      </a:lnTo>
                      <a:lnTo>
                        <a:pt x="29" y="41"/>
                      </a:lnTo>
                      <a:lnTo>
                        <a:pt x="12" y="56"/>
                      </a:lnTo>
                      <a:lnTo>
                        <a:pt x="0" y="82"/>
                      </a:lnTo>
                      <a:lnTo>
                        <a:pt x="0" y="111"/>
                      </a:lnTo>
                      <a:lnTo>
                        <a:pt x="12" y="127"/>
                      </a:lnTo>
                      <a:lnTo>
                        <a:pt x="29" y="144"/>
                      </a:lnTo>
                      <a:lnTo>
                        <a:pt x="62" y="159"/>
                      </a:lnTo>
                      <a:lnTo>
                        <a:pt x="99" y="170"/>
                      </a:lnTo>
                      <a:lnTo>
                        <a:pt x="137" y="178"/>
                      </a:lnTo>
                      <a:lnTo>
                        <a:pt x="170" y="180"/>
                      </a:lnTo>
                      <a:lnTo>
                        <a:pt x="214" y="183"/>
                      </a:lnTo>
                      <a:lnTo>
                        <a:pt x="211" y="180"/>
                      </a:lnTo>
                      <a:lnTo>
                        <a:pt x="446" y="170"/>
                      </a:lnTo>
                      <a:lnTo>
                        <a:pt x="600" y="0"/>
                      </a:lnTo>
                      <a:lnTo>
                        <a:pt x="384" y="0"/>
                      </a:lnTo>
                      <a:close/>
                    </a:path>
                  </a:pathLst>
                </a:custGeom>
                <a:solidFill>
                  <a:srgbClr val="FFFF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652">
                  <a:extLst>
                    <a:ext uri="{FF2B5EF4-FFF2-40B4-BE49-F238E27FC236}">
                      <a16:creationId xmlns:a16="http://schemas.microsoft.com/office/drawing/2014/main" id="{E117E1A8-B0ED-E34F-A577-CF3405EF94A1}"/>
                    </a:ext>
                  </a:extLst>
                </p:cNvPr>
                <p:cNvSpPr>
                  <a:spLocks/>
                </p:cNvSpPr>
                <p:nvPr/>
              </p:nvSpPr>
              <p:spPr bwMode="auto">
                <a:xfrm>
                  <a:off x="2160" y="3355"/>
                  <a:ext cx="300" cy="92"/>
                </a:xfrm>
                <a:custGeom>
                  <a:avLst/>
                  <a:gdLst/>
                  <a:ahLst/>
                  <a:cxnLst>
                    <a:cxn ang="0">
                      <a:pos x="384" y="0"/>
                    </a:cxn>
                    <a:cxn ang="0">
                      <a:pos x="79" y="15"/>
                    </a:cxn>
                    <a:cxn ang="0">
                      <a:pos x="50" y="29"/>
                    </a:cxn>
                    <a:cxn ang="0">
                      <a:pos x="29" y="41"/>
                    </a:cxn>
                    <a:cxn ang="0">
                      <a:pos x="12" y="56"/>
                    </a:cxn>
                    <a:cxn ang="0">
                      <a:pos x="0" y="82"/>
                    </a:cxn>
                    <a:cxn ang="0">
                      <a:pos x="0" y="111"/>
                    </a:cxn>
                    <a:cxn ang="0">
                      <a:pos x="12" y="127"/>
                    </a:cxn>
                    <a:cxn ang="0">
                      <a:pos x="29" y="144"/>
                    </a:cxn>
                    <a:cxn ang="0">
                      <a:pos x="62" y="159"/>
                    </a:cxn>
                    <a:cxn ang="0">
                      <a:pos x="99" y="170"/>
                    </a:cxn>
                    <a:cxn ang="0">
                      <a:pos x="137" y="178"/>
                    </a:cxn>
                    <a:cxn ang="0">
                      <a:pos x="170" y="180"/>
                    </a:cxn>
                    <a:cxn ang="0">
                      <a:pos x="214" y="183"/>
                    </a:cxn>
                    <a:cxn ang="0">
                      <a:pos x="211" y="180"/>
                    </a:cxn>
                    <a:cxn ang="0">
                      <a:pos x="446" y="170"/>
                    </a:cxn>
                    <a:cxn ang="0">
                      <a:pos x="600" y="0"/>
                    </a:cxn>
                    <a:cxn ang="0">
                      <a:pos x="384" y="0"/>
                    </a:cxn>
                  </a:cxnLst>
                  <a:rect l="0" t="0" r="r" b="b"/>
                  <a:pathLst>
                    <a:path w="600" h="183">
                      <a:moveTo>
                        <a:pt x="384" y="0"/>
                      </a:moveTo>
                      <a:lnTo>
                        <a:pt x="79" y="15"/>
                      </a:lnTo>
                      <a:lnTo>
                        <a:pt x="50" y="29"/>
                      </a:lnTo>
                      <a:lnTo>
                        <a:pt x="29" y="41"/>
                      </a:lnTo>
                      <a:lnTo>
                        <a:pt x="12" y="56"/>
                      </a:lnTo>
                      <a:lnTo>
                        <a:pt x="0" y="82"/>
                      </a:lnTo>
                      <a:lnTo>
                        <a:pt x="0" y="111"/>
                      </a:lnTo>
                      <a:lnTo>
                        <a:pt x="12" y="127"/>
                      </a:lnTo>
                      <a:lnTo>
                        <a:pt x="29" y="144"/>
                      </a:lnTo>
                      <a:lnTo>
                        <a:pt x="62" y="159"/>
                      </a:lnTo>
                      <a:lnTo>
                        <a:pt x="99" y="170"/>
                      </a:lnTo>
                      <a:lnTo>
                        <a:pt x="137" y="178"/>
                      </a:lnTo>
                      <a:lnTo>
                        <a:pt x="170" y="180"/>
                      </a:lnTo>
                      <a:lnTo>
                        <a:pt x="214" y="183"/>
                      </a:lnTo>
                      <a:lnTo>
                        <a:pt x="211" y="180"/>
                      </a:lnTo>
                      <a:lnTo>
                        <a:pt x="446" y="170"/>
                      </a:lnTo>
                      <a:lnTo>
                        <a:pt x="600" y="0"/>
                      </a:lnTo>
                      <a:lnTo>
                        <a:pt x="384" y="0"/>
                      </a:lnTo>
                    </a:path>
                  </a:pathLst>
                </a:custGeom>
                <a:noFill/>
                <a:ln w="222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2" name="Group 656">
                <a:extLst>
                  <a:ext uri="{FF2B5EF4-FFF2-40B4-BE49-F238E27FC236}">
                    <a16:creationId xmlns:a16="http://schemas.microsoft.com/office/drawing/2014/main" id="{5391DF34-DC09-9149-890F-5F745D0A5C15}"/>
                  </a:ext>
                </a:extLst>
              </p:cNvPr>
              <p:cNvGrpSpPr>
                <a:grpSpLocks/>
              </p:cNvGrpSpPr>
              <p:nvPr/>
            </p:nvGrpSpPr>
            <p:grpSpPr bwMode="auto">
              <a:xfrm>
                <a:off x="2028" y="2500"/>
                <a:ext cx="1685" cy="946"/>
                <a:chOff x="2028" y="2500"/>
                <a:chExt cx="1685" cy="946"/>
              </a:xfrm>
            </p:grpSpPr>
            <p:sp>
              <p:nvSpPr>
                <p:cNvPr id="352" name="Freeform 654">
                  <a:extLst>
                    <a:ext uri="{FF2B5EF4-FFF2-40B4-BE49-F238E27FC236}">
                      <a16:creationId xmlns:a16="http://schemas.microsoft.com/office/drawing/2014/main" id="{A6D27ABD-5814-8943-9189-CA7B019A1165}"/>
                    </a:ext>
                  </a:extLst>
                </p:cNvPr>
                <p:cNvSpPr>
                  <a:spLocks/>
                </p:cNvSpPr>
                <p:nvPr/>
              </p:nvSpPr>
              <p:spPr bwMode="auto">
                <a:xfrm>
                  <a:off x="2028" y="2500"/>
                  <a:ext cx="1685" cy="946"/>
                </a:xfrm>
                <a:custGeom>
                  <a:avLst/>
                  <a:gdLst/>
                  <a:ahLst/>
                  <a:cxnLst>
                    <a:cxn ang="0">
                      <a:pos x="190" y="7"/>
                    </a:cxn>
                    <a:cxn ang="0">
                      <a:pos x="120" y="33"/>
                    </a:cxn>
                    <a:cxn ang="0">
                      <a:pos x="38" y="86"/>
                    </a:cxn>
                    <a:cxn ang="0">
                      <a:pos x="8" y="138"/>
                    </a:cxn>
                    <a:cxn ang="0">
                      <a:pos x="0" y="205"/>
                    </a:cxn>
                    <a:cxn ang="0">
                      <a:pos x="17" y="260"/>
                    </a:cxn>
                    <a:cxn ang="0">
                      <a:pos x="58" y="349"/>
                    </a:cxn>
                    <a:cxn ang="0">
                      <a:pos x="178" y="499"/>
                    </a:cxn>
                    <a:cxn ang="0">
                      <a:pos x="322" y="667"/>
                    </a:cxn>
                    <a:cxn ang="0">
                      <a:pos x="454" y="841"/>
                    </a:cxn>
                    <a:cxn ang="0">
                      <a:pos x="557" y="1064"/>
                    </a:cxn>
                    <a:cxn ang="0">
                      <a:pos x="619" y="1339"/>
                    </a:cxn>
                    <a:cxn ang="0">
                      <a:pos x="648" y="1531"/>
                    </a:cxn>
                    <a:cxn ang="0">
                      <a:pos x="648" y="1679"/>
                    </a:cxn>
                    <a:cxn ang="0">
                      <a:pos x="607" y="1787"/>
                    </a:cxn>
                    <a:cxn ang="0">
                      <a:pos x="557" y="1851"/>
                    </a:cxn>
                    <a:cxn ang="0">
                      <a:pos x="507" y="1882"/>
                    </a:cxn>
                    <a:cxn ang="0">
                      <a:pos x="785" y="1876"/>
                    </a:cxn>
                    <a:cxn ang="0">
                      <a:pos x="1846" y="1803"/>
                    </a:cxn>
                    <a:cxn ang="0">
                      <a:pos x="2808" y="1761"/>
                    </a:cxn>
                    <a:cxn ang="0">
                      <a:pos x="3204" y="1768"/>
                    </a:cxn>
                    <a:cxn ang="0">
                      <a:pos x="3286" y="1736"/>
                    </a:cxn>
                    <a:cxn ang="0">
                      <a:pos x="3344" y="1665"/>
                    </a:cxn>
                    <a:cxn ang="0">
                      <a:pos x="3370" y="1564"/>
                    </a:cxn>
                    <a:cxn ang="0">
                      <a:pos x="3365" y="1435"/>
                    </a:cxn>
                    <a:cxn ang="0">
                      <a:pos x="3329" y="1244"/>
                    </a:cxn>
                    <a:cxn ang="0">
                      <a:pos x="3216" y="997"/>
                    </a:cxn>
                    <a:cxn ang="0">
                      <a:pos x="3084" y="777"/>
                    </a:cxn>
                    <a:cxn ang="0">
                      <a:pos x="2931" y="573"/>
                    </a:cxn>
                    <a:cxn ang="0">
                      <a:pos x="2758" y="347"/>
                    </a:cxn>
                    <a:cxn ang="0">
                      <a:pos x="2700" y="248"/>
                    </a:cxn>
                    <a:cxn ang="0">
                      <a:pos x="2688" y="172"/>
                    </a:cxn>
                    <a:cxn ang="0">
                      <a:pos x="2758" y="18"/>
                    </a:cxn>
                    <a:cxn ang="0">
                      <a:pos x="214" y="6"/>
                    </a:cxn>
                  </a:cxnLst>
                  <a:rect l="0" t="0" r="r" b="b"/>
                  <a:pathLst>
                    <a:path w="3370" h="1894">
                      <a:moveTo>
                        <a:pt x="214" y="6"/>
                      </a:moveTo>
                      <a:lnTo>
                        <a:pt x="190" y="7"/>
                      </a:lnTo>
                      <a:lnTo>
                        <a:pt x="158" y="16"/>
                      </a:lnTo>
                      <a:lnTo>
                        <a:pt x="120" y="33"/>
                      </a:lnTo>
                      <a:lnTo>
                        <a:pt x="70" y="57"/>
                      </a:lnTo>
                      <a:lnTo>
                        <a:pt x="38" y="86"/>
                      </a:lnTo>
                      <a:lnTo>
                        <a:pt x="17" y="114"/>
                      </a:lnTo>
                      <a:lnTo>
                        <a:pt x="8" y="138"/>
                      </a:lnTo>
                      <a:lnTo>
                        <a:pt x="0" y="172"/>
                      </a:lnTo>
                      <a:lnTo>
                        <a:pt x="0" y="205"/>
                      </a:lnTo>
                      <a:lnTo>
                        <a:pt x="8" y="231"/>
                      </a:lnTo>
                      <a:lnTo>
                        <a:pt x="17" y="260"/>
                      </a:lnTo>
                      <a:lnTo>
                        <a:pt x="24" y="284"/>
                      </a:lnTo>
                      <a:lnTo>
                        <a:pt x="58" y="349"/>
                      </a:lnTo>
                      <a:lnTo>
                        <a:pt x="108" y="420"/>
                      </a:lnTo>
                      <a:lnTo>
                        <a:pt x="178" y="499"/>
                      </a:lnTo>
                      <a:lnTo>
                        <a:pt x="252" y="588"/>
                      </a:lnTo>
                      <a:lnTo>
                        <a:pt x="322" y="667"/>
                      </a:lnTo>
                      <a:lnTo>
                        <a:pt x="384" y="746"/>
                      </a:lnTo>
                      <a:lnTo>
                        <a:pt x="454" y="841"/>
                      </a:lnTo>
                      <a:lnTo>
                        <a:pt x="516" y="961"/>
                      </a:lnTo>
                      <a:lnTo>
                        <a:pt x="557" y="1064"/>
                      </a:lnTo>
                      <a:lnTo>
                        <a:pt x="598" y="1196"/>
                      </a:lnTo>
                      <a:lnTo>
                        <a:pt x="619" y="1339"/>
                      </a:lnTo>
                      <a:lnTo>
                        <a:pt x="648" y="1464"/>
                      </a:lnTo>
                      <a:lnTo>
                        <a:pt x="648" y="1531"/>
                      </a:lnTo>
                      <a:lnTo>
                        <a:pt x="648" y="1620"/>
                      </a:lnTo>
                      <a:lnTo>
                        <a:pt x="648" y="1679"/>
                      </a:lnTo>
                      <a:lnTo>
                        <a:pt x="639" y="1734"/>
                      </a:lnTo>
                      <a:lnTo>
                        <a:pt x="607" y="1787"/>
                      </a:lnTo>
                      <a:lnTo>
                        <a:pt x="586" y="1821"/>
                      </a:lnTo>
                      <a:lnTo>
                        <a:pt x="557" y="1851"/>
                      </a:lnTo>
                      <a:lnTo>
                        <a:pt x="528" y="1871"/>
                      </a:lnTo>
                      <a:lnTo>
                        <a:pt x="507" y="1882"/>
                      </a:lnTo>
                      <a:lnTo>
                        <a:pt x="487" y="1894"/>
                      </a:lnTo>
                      <a:lnTo>
                        <a:pt x="785" y="1876"/>
                      </a:lnTo>
                      <a:lnTo>
                        <a:pt x="1366" y="1837"/>
                      </a:lnTo>
                      <a:lnTo>
                        <a:pt x="1846" y="1803"/>
                      </a:lnTo>
                      <a:lnTo>
                        <a:pt x="2400" y="1773"/>
                      </a:lnTo>
                      <a:lnTo>
                        <a:pt x="2808" y="1761"/>
                      </a:lnTo>
                      <a:lnTo>
                        <a:pt x="3125" y="1768"/>
                      </a:lnTo>
                      <a:lnTo>
                        <a:pt x="3204" y="1768"/>
                      </a:lnTo>
                      <a:lnTo>
                        <a:pt x="3258" y="1761"/>
                      </a:lnTo>
                      <a:lnTo>
                        <a:pt x="3286" y="1736"/>
                      </a:lnTo>
                      <a:lnTo>
                        <a:pt x="3320" y="1706"/>
                      </a:lnTo>
                      <a:lnTo>
                        <a:pt x="3344" y="1665"/>
                      </a:lnTo>
                      <a:lnTo>
                        <a:pt x="3361" y="1612"/>
                      </a:lnTo>
                      <a:lnTo>
                        <a:pt x="3370" y="1564"/>
                      </a:lnTo>
                      <a:lnTo>
                        <a:pt x="3370" y="1492"/>
                      </a:lnTo>
                      <a:lnTo>
                        <a:pt x="3365" y="1435"/>
                      </a:lnTo>
                      <a:lnTo>
                        <a:pt x="3361" y="1342"/>
                      </a:lnTo>
                      <a:lnTo>
                        <a:pt x="3329" y="1244"/>
                      </a:lnTo>
                      <a:lnTo>
                        <a:pt x="3279" y="1115"/>
                      </a:lnTo>
                      <a:lnTo>
                        <a:pt x="3216" y="997"/>
                      </a:lnTo>
                      <a:lnTo>
                        <a:pt x="3168" y="894"/>
                      </a:lnTo>
                      <a:lnTo>
                        <a:pt x="3084" y="777"/>
                      </a:lnTo>
                      <a:lnTo>
                        <a:pt x="3001" y="672"/>
                      </a:lnTo>
                      <a:lnTo>
                        <a:pt x="2931" y="573"/>
                      </a:lnTo>
                      <a:lnTo>
                        <a:pt x="2816" y="430"/>
                      </a:lnTo>
                      <a:lnTo>
                        <a:pt x="2758" y="347"/>
                      </a:lnTo>
                      <a:lnTo>
                        <a:pt x="2717" y="291"/>
                      </a:lnTo>
                      <a:lnTo>
                        <a:pt x="2700" y="248"/>
                      </a:lnTo>
                      <a:lnTo>
                        <a:pt x="2688" y="207"/>
                      </a:lnTo>
                      <a:lnTo>
                        <a:pt x="2688" y="172"/>
                      </a:lnTo>
                      <a:lnTo>
                        <a:pt x="2737" y="42"/>
                      </a:lnTo>
                      <a:lnTo>
                        <a:pt x="2758" y="18"/>
                      </a:lnTo>
                      <a:lnTo>
                        <a:pt x="243" y="0"/>
                      </a:lnTo>
                      <a:lnTo>
                        <a:pt x="214" y="6"/>
                      </a:lnTo>
                      <a:close/>
                    </a:path>
                  </a:pathLst>
                </a:custGeom>
                <a:solidFill>
                  <a:srgbClr val="FFFF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655">
                  <a:extLst>
                    <a:ext uri="{FF2B5EF4-FFF2-40B4-BE49-F238E27FC236}">
                      <a16:creationId xmlns:a16="http://schemas.microsoft.com/office/drawing/2014/main" id="{097B35F3-0BB7-9049-BC26-DF4D5799C06A}"/>
                    </a:ext>
                  </a:extLst>
                </p:cNvPr>
                <p:cNvSpPr>
                  <a:spLocks/>
                </p:cNvSpPr>
                <p:nvPr/>
              </p:nvSpPr>
              <p:spPr bwMode="auto">
                <a:xfrm>
                  <a:off x="2028" y="2500"/>
                  <a:ext cx="1685" cy="946"/>
                </a:xfrm>
                <a:custGeom>
                  <a:avLst/>
                  <a:gdLst/>
                  <a:ahLst/>
                  <a:cxnLst>
                    <a:cxn ang="0">
                      <a:pos x="190" y="7"/>
                    </a:cxn>
                    <a:cxn ang="0">
                      <a:pos x="120" y="33"/>
                    </a:cxn>
                    <a:cxn ang="0">
                      <a:pos x="38" y="86"/>
                    </a:cxn>
                    <a:cxn ang="0">
                      <a:pos x="8" y="138"/>
                    </a:cxn>
                    <a:cxn ang="0">
                      <a:pos x="0" y="205"/>
                    </a:cxn>
                    <a:cxn ang="0">
                      <a:pos x="17" y="260"/>
                    </a:cxn>
                    <a:cxn ang="0">
                      <a:pos x="58" y="349"/>
                    </a:cxn>
                    <a:cxn ang="0">
                      <a:pos x="178" y="499"/>
                    </a:cxn>
                    <a:cxn ang="0">
                      <a:pos x="322" y="667"/>
                    </a:cxn>
                    <a:cxn ang="0">
                      <a:pos x="454" y="841"/>
                    </a:cxn>
                    <a:cxn ang="0">
                      <a:pos x="557" y="1064"/>
                    </a:cxn>
                    <a:cxn ang="0">
                      <a:pos x="619" y="1339"/>
                    </a:cxn>
                    <a:cxn ang="0">
                      <a:pos x="648" y="1531"/>
                    </a:cxn>
                    <a:cxn ang="0">
                      <a:pos x="648" y="1679"/>
                    </a:cxn>
                    <a:cxn ang="0">
                      <a:pos x="607" y="1787"/>
                    </a:cxn>
                    <a:cxn ang="0">
                      <a:pos x="557" y="1851"/>
                    </a:cxn>
                    <a:cxn ang="0">
                      <a:pos x="507" y="1882"/>
                    </a:cxn>
                    <a:cxn ang="0">
                      <a:pos x="785" y="1876"/>
                    </a:cxn>
                    <a:cxn ang="0">
                      <a:pos x="1846" y="1803"/>
                    </a:cxn>
                    <a:cxn ang="0">
                      <a:pos x="2808" y="1761"/>
                    </a:cxn>
                    <a:cxn ang="0">
                      <a:pos x="3204" y="1768"/>
                    </a:cxn>
                    <a:cxn ang="0">
                      <a:pos x="3286" y="1736"/>
                    </a:cxn>
                    <a:cxn ang="0">
                      <a:pos x="3344" y="1665"/>
                    </a:cxn>
                    <a:cxn ang="0">
                      <a:pos x="3370" y="1564"/>
                    </a:cxn>
                    <a:cxn ang="0">
                      <a:pos x="3365" y="1435"/>
                    </a:cxn>
                    <a:cxn ang="0">
                      <a:pos x="3329" y="1244"/>
                    </a:cxn>
                    <a:cxn ang="0">
                      <a:pos x="3216" y="997"/>
                    </a:cxn>
                    <a:cxn ang="0">
                      <a:pos x="3084" y="777"/>
                    </a:cxn>
                    <a:cxn ang="0">
                      <a:pos x="2931" y="573"/>
                    </a:cxn>
                    <a:cxn ang="0">
                      <a:pos x="2758" y="347"/>
                    </a:cxn>
                    <a:cxn ang="0">
                      <a:pos x="2700" y="248"/>
                    </a:cxn>
                    <a:cxn ang="0">
                      <a:pos x="2688" y="172"/>
                    </a:cxn>
                    <a:cxn ang="0">
                      <a:pos x="2758" y="18"/>
                    </a:cxn>
                    <a:cxn ang="0">
                      <a:pos x="214" y="6"/>
                    </a:cxn>
                  </a:cxnLst>
                  <a:rect l="0" t="0" r="r" b="b"/>
                  <a:pathLst>
                    <a:path w="3370" h="1894">
                      <a:moveTo>
                        <a:pt x="214" y="6"/>
                      </a:moveTo>
                      <a:lnTo>
                        <a:pt x="190" y="7"/>
                      </a:lnTo>
                      <a:lnTo>
                        <a:pt x="158" y="16"/>
                      </a:lnTo>
                      <a:lnTo>
                        <a:pt x="120" y="33"/>
                      </a:lnTo>
                      <a:lnTo>
                        <a:pt x="70" y="57"/>
                      </a:lnTo>
                      <a:lnTo>
                        <a:pt x="38" y="86"/>
                      </a:lnTo>
                      <a:lnTo>
                        <a:pt x="17" y="114"/>
                      </a:lnTo>
                      <a:lnTo>
                        <a:pt x="8" y="138"/>
                      </a:lnTo>
                      <a:lnTo>
                        <a:pt x="0" y="172"/>
                      </a:lnTo>
                      <a:lnTo>
                        <a:pt x="0" y="205"/>
                      </a:lnTo>
                      <a:lnTo>
                        <a:pt x="8" y="231"/>
                      </a:lnTo>
                      <a:lnTo>
                        <a:pt x="17" y="260"/>
                      </a:lnTo>
                      <a:lnTo>
                        <a:pt x="24" y="284"/>
                      </a:lnTo>
                      <a:lnTo>
                        <a:pt x="58" y="349"/>
                      </a:lnTo>
                      <a:lnTo>
                        <a:pt x="108" y="420"/>
                      </a:lnTo>
                      <a:lnTo>
                        <a:pt x="178" y="499"/>
                      </a:lnTo>
                      <a:lnTo>
                        <a:pt x="252" y="588"/>
                      </a:lnTo>
                      <a:lnTo>
                        <a:pt x="322" y="667"/>
                      </a:lnTo>
                      <a:lnTo>
                        <a:pt x="384" y="746"/>
                      </a:lnTo>
                      <a:lnTo>
                        <a:pt x="454" y="841"/>
                      </a:lnTo>
                      <a:lnTo>
                        <a:pt x="516" y="961"/>
                      </a:lnTo>
                      <a:lnTo>
                        <a:pt x="557" y="1064"/>
                      </a:lnTo>
                      <a:lnTo>
                        <a:pt x="598" y="1196"/>
                      </a:lnTo>
                      <a:lnTo>
                        <a:pt x="619" y="1339"/>
                      </a:lnTo>
                      <a:lnTo>
                        <a:pt x="648" y="1464"/>
                      </a:lnTo>
                      <a:lnTo>
                        <a:pt x="648" y="1531"/>
                      </a:lnTo>
                      <a:lnTo>
                        <a:pt x="648" y="1620"/>
                      </a:lnTo>
                      <a:lnTo>
                        <a:pt x="648" y="1679"/>
                      </a:lnTo>
                      <a:lnTo>
                        <a:pt x="639" y="1734"/>
                      </a:lnTo>
                      <a:lnTo>
                        <a:pt x="607" y="1787"/>
                      </a:lnTo>
                      <a:lnTo>
                        <a:pt x="586" y="1821"/>
                      </a:lnTo>
                      <a:lnTo>
                        <a:pt x="557" y="1851"/>
                      </a:lnTo>
                      <a:lnTo>
                        <a:pt x="528" y="1871"/>
                      </a:lnTo>
                      <a:lnTo>
                        <a:pt x="507" y="1882"/>
                      </a:lnTo>
                      <a:lnTo>
                        <a:pt x="487" y="1894"/>
                      </a:lnTo>
                      <a:lnTo>
                        <a:pt x="785" y="1876"/>
                      </a:lnTo>
                      <a:lnTo>
                        <a:pt x="1366" y="1837"/>
                      </a:lnTo>
                      <a:lnTo>
                        <a:pt x="1846" y="1803"/>
                      </a:lnTo>
                      <a:lnTo>
                        <a:pt x="2400" y="1773"/>
                      </a:lnTo>
                      <a:lnTo>
                        <a:pt x="2808" y="1761"/>
                      </a:lnTo>
                      <a:lnTo>
                        <a:pt x="3125" y="1768"/>
                      </a:lnTo>
                      <a:lnTo>
                        <a:pt x="3204" y="1768"/>
                      </a:lnTo>
                      <a:lnTo>
                        <a:pt x="3258" y="1761"/>
                      </a:lnTo>
                      <a:lnTo>
                        <a:pt x="3286" y="1736"/>
                      </a:lnTo>
                      <a:lnTo>
                        <a:pt x="3320" y="1706"/>
                      </a:lnTo>
                      <a:lnTo>
                        <a:pt x="3344" y="1665"/>
                      </a:lnTo>
                      <a:lnTo>
                        <a:pt x="3361" y="1612"/>
                      </a:lnTo>
                      <a:lnTo>
                        <a:pt x="3370" y="1564"/>
                      </a:lnTo>
                      <a:lnTo>
                        <a:pt x="3370" y="1492"/>
                      </a:lnTo>
                      <a:lnTo>
                        <a:pt x="3365" y="1435"/>
                      </a:lnTo>
                      <a:lnTo>
                        <a:pt x="3361" y="1342"/>
                      </a:lnTo>
                      <a:lnTo>
                        <a:pt x="3329" y="1244"/>
                      </a:lnTo>
                      <a:lnTo>
                        <a:pt x="3279" y="1115"/>
                      </a:lnTo>
                      <a:lnTo>
                        <a:pt x="3216" y="997"/>
                      </a:lnTo>
                      <a:lnTo>
                        <a:pt x="3168" y="894"/>
                      </a:lnTo>
                      <a:lnTo>
                        <a:pt x="3084" y="777"/>
                      </a:lnTo>
                      <a:lnTo>
                        <a:pt x="3001" y="672"/>
                      </a:lnTo>
                      <a:lnTo>
                        <a:pt x="2931" y="573"/>
                      </a:lnTo>
                      <a:lnTo>
                        <a:pt x="2816" y="430"/>
                      </a:lnTo>
                      <a:lnTo>
                        <a:pt x="2758" y="347"/>
                      </a:lnTo>
                      <a:lnTo>
                        <a:pt x="2717" y="291"/>
                      </a:lnTo>
                      <a:lnTo>
                        <a:pt x="2700" y="248"/>
                      </a:lnTo>
                      <a:lnTo>
                        <a:pt x="2688" y="207"/>
                      </a:lnTo>
                      <a:lnTo>
                        <a:pt x="2688" y="172"/>
                      </a:lnTo>
                      <a:lnTo>
                        <a:pt x="2737" y="42"/>
                      </a:lnTo>
                      <a:lnTo>
                        <a:pt x="2758" y="18"/>
                      </a:lnTo>
                      <a:lnTo>
                        <a:pt x="243" y="0"/>
                      </a:lnTo>
                      <a:lnTo>
                        <a:pt x="214" y="6"/>
                      </a:lnTo>
                    </a:path>
                  </a:pathLst>
                </a:custGeom>
                <a:noFill/>
                <a:ln w="222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3" name="Group 659">
                <a:extLst>
                  <a:ext uri="{FF2B5EF4-FFF2-40B4-BE49-F238E27FC236}">
                    <a16:creationId xmlns:a16="http://schemas.microsoft.com/office/drawing/2014/main" id="{516BCB17-3202-5A45-85D0-FBED798E1928}"/>
                  </a:ext>
                </a:extLst>
              </p:cNvPr>
              <p:cNvGrpSpPr>
                <a:grpSpLocks/>
              </p:cNvGrpSpPr>
              <p:nvPr/>
            </p:nvGrpSpPr>
            <p:grpSpPr bwMode="auto">
              <a:xfrm>
                <a:off x="2118" y="2543"/>
                <a:ext cx="138" cy="62"/>
                <a:chOff x="2118" y="2543"/>
                <a:chExt cx="138" cy="62"/>
              </a:xfrm>
            </p:grpSpPr>
            <p:sp>
              <p:nvSpPr>
                <p:cNvPr id="350" name="Freeform 657">
                  <a:extLst>
                    <a:ext uri="{FF2B5EF4-FFF2-40B4-BE49-F238E27FC236}">
                      <a16:creationId xmlns:a16="http://schemas.microsoft.com/office/drawing/2014/main" id="{75D7AE04-5FE3-3A4A-B3CD-BCEF62AE3695}"/>
                    </a:ext>
                  </a:extLst>
                </p:cNvPr>
                <p:cNvSpPr>
                  <a:spLocks/>
                </p:cNvSpPr>
                <p:nvPr/>
              </p:nvSpPr>
              <p:spPr bwMode="auto">
                <a:xfrm>
                  <a:off x="2118" y="2543"/>
                  <a:ext cx="138" cy="62"/>
                </a:xfrm>
                <a:custGeom>
                  <a:avLst/>
                  <a:gdLst/>
                  <a:ahLst/>
                  <a:cxnLst>
                    <a:cxn ang="0">
                      <a:pos x="276" y="9"/>
                    </a:cxn>
                    <a:cxn ang="0">
                      <a:pos x="206" y="114"/>
                    </a:cxn>
                    <a:cxn ang="0">
                      <a:pos x="132" y="126"/>
                    </a:cxn>
                    <a:cxn ang="0">
                      <a:pos x="100" y="122"/>
                    </a:cxn>
                    <a:cxn ang="0">
                      <a:pos x="62" y="117"/>
                    </a:cxn>
                    <a:cxn ang="0">
                      <a:pos x="38" y="103"/>
                    </a:cxn>
                    <a:cxn ang="0">
                      <a:pos x="17" y="93"/>
                    </a:cxn>
                    <a:cxn ang="0">
                      <a:pos x="4" y="78"/>
                    </a:cxn>
                    <a:cxn ang="0">
                      <a:pos x="0" y="62"/>
                    </a:cxn>
                    <a:cxn ang="0">
                      <a:pos x="0" y="45"/>
                    </a:cxn>
                    <a:cxn ang="0">
                      <a:pos x="12" y="31"/>
                    </a:cxn>
                    <a:cxn ang="0">
                      <a:pos x="33" y="19"/>
                    </a:cxn>
                    <a:cxn ang="0">
                      <a:pos x="58" y="11"/>
                    </a:cxn>
                    <a:cxn ang="0">
                      <a:pos x="86" y="7"/>
                    </a:cxn>
                    <a:cxn ang="0">
                      <a:pos x="115" y="5"/>
                    </a:cxn>
                    <a:cxn ang="0">
                      <a:pos x="144" y="0"/>
                    </a:cxn>
                    <a:cxn ang="0">
                      <a:pos x="165" y="0"/>
                    </a:cxn>
                    <a:cxn ang="0">
                      <a:pos x="194" y="0"/>
                    </a:cxn>
                    <a:cxn ang="0">
                      <a:pos x="276" y="9"/>
                    </a:cxn>
                  </a:cxnLst>
                  <a:rect l="0" t="0" r="r" b="b"/>
                  <a:pathLst>
                    <a:path w="276" h="126">
                      <a:moveTo>
                        <a:pt x="276" y="9"/>
                      </a:moveTo>
                      <a:lnTo>
                        <a:pt x="206" y="114"/>
                      </a:lnTo>
                      <a:lnTo>
                        <a:pt x="132" y="126"/>
                      </a:lnTo>
                      <a:lnTo>
                        <a:pt x="100" y="122"/>
                      </a:lnTo>
                      <a:lnTo>
                        <a:pt x="62" y="117"/>
                      </a:lnTo>
                      <a:lnTo>
                        <a:pt x="38" y="103"/>
                      </a:lnTo>
                      <a:lnTo>
                        <a:pt x="17" y="93"/>
                      </a:lnTo>
                      <a:lnTo>
                        <a:pt x="4" y="78"/>
                      </a:lnTo>
                      <a:lnTo>
                        <a:pt x="0" y="62"/>
                      </a:lnTo>
                      <a:lnTo>
                        <a:pt x="0" y="45"/>
                      </a:lnTo>
                      <a:lnTo>
                        <a:pt x="12" y="31"/>
                      </a:lnTo>
                      <a:lnTo>
                        <a:pt x="33" y="19"/>
                      </a:lnTo>
                      <a:lnTo>
                        <a:pt x="58" y="11"/>
                      </a:lnTo>
                      <a:lnTo>
                        <a:pt x="86" y="7"/>
                      </a:lnTo>
                      <a:lnTo>
                        <a:pt x="115" y="5"/>
                      </a:lnTo>
                      <a:lnTo>
                        <a:pt x="144" y="0"/>
                      </a:lnTo>
                      <a:lnTo>
                        <a:pt x="165" y="0"/>
                      </a:lnTo>
                      <a:lnTo>
                        <a:pt x="194" y="0"/>
                      </a:lnTo>
                      <a:lnTo>
                        <a:pt x="276" y="9"/>
                      </a:lnTo>
                      <a:close/>
                    </a:path>
                  </a:pathLst>
                </a:custGeom>
                <a:solidFill>
                  <a:srgbClr val="FFFF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658">
                  <a:extLst>
                    <a:ext uri="{FF2B5EF4-FFF2-40B4-BE49-F238E27FC236}">
                      <a16:creationId xmlns:a16="http://schemas.microsoft.com/office/drawing/2014/main" id="{347EF2F1-D850-344C-AD5C-F18AB62F89B5}"/>
                    </a:ext>
                  </a:extLst>
                </p:cNvPr>
                <p:cNvSpPr>
                  <a:spLocks/>
                </p:cNvSpPr>
                <p:nvPr/>
              </p:nvSpPr>
              <p:spPr bwMode="auto">
                <a:xfrm>
                  <a:off x="2118" y="2543"/>
                  <a:ext cx="138" cy="62"/>
                </a:xfrm>
                <a:custGeom>
                  <a:avLst/>
                  <a:gdLst/>
                  <a:ahLst/>
                  <a:cxnLst>
                    <a:cxn ang="0">
                      <a:pos x="276" y="9"/>
                    </a:cxn>
                    <a:cxn ang="0">
                      <a:pos x="206" y="114"/>
                    </a:cxn>
                    <a:cxn ang="0">
                      <a:pos x="132" y="126"/>
                    </a:cxn>
                    <a:cxn ang="0">
                      <a:pos x="100" y="122"/>
                    </a:cxn>
                    <a:cxn ang="0">
                      <a:pos x="62" y="117"/>
                    </a:cxn>
                    <a:cxn ang="0">
                      <a:pos x="38" y="103"/>
                    </a:cxn>
                    <a:cxn ang="0">
                      <a:pos x="17" y="93"/>
                    </a:cxn>
                    <a:cxn ang="0">
                      <a:pos x="4" y="78"/>
                    </a:cxn>
                    <a:cxn ang="0">
                      <a:pos x="0" y="62"/>
                    </a:cxn>
                    <a:cxn ang="0">
                      <a:pos x="0" y="45"/>
                    </a:cxn>
                    <a:cxn ang="0">
                      <a:pos x="12" y="31"/>
                    </a:cxn>
                    <a:cxn ang="0">
                      <a:pos x="33" y="19"/>
                    </a:cxn>
                    <a:cxn ang="0">
                      <a:pos x="58" y="11"/>
                    </a:cxn>
                    <a:cxn ang="0">
                      <a:pos x="86" y="7"/>
                    </a:cxn>
                    <a:cxn ang="0">
                      <a:pos x="115" y="5"/>
                    </a:cxn>
                    <a:cxn ang="0">
                      <a:pos x="144" y="0"/>
                    </a:cxn>
                    <a:cxn ang="0">
                      <a:pos x="165" y="0"/>
                    </a:cxn>
                    <a:cxn ang="0">
                      <a:pos x="194" y="0"/>
                    </a:cxn>
                    <a:cxn ang="0">
                      <a:pos x="276" y="9"/>
                    </a:cxn>
                  </a:cxnLst>
                  <a:rect l="0" t="0" r="r" b="b"/>
                  <a:pathLst>
                    <a:path w="276" h="126">
                      <a:moveTo>
                        <a:pt x="276" y="9"/>
                      </a:moveTo>
                      <a:lnTo>
                        <a:pt x="206" y="114"/>
                      </a:lnTo>
                      <a:lnTo>
                        <a:pt x="132" y="126"/>
                      </a:lnTo>
                      <a:lnTo>
                        <a:pt x="100" y="122"/>
                      </a:lnTo>
                      <a:lnTo>
                        <a:pt x="62" y="117"/>
                      </a:lnTo>
                      <a:lnTo>
                        <a:pt x="38" y="103"/>
                      </a:lnTo>
                      <a:lnTo>
                        <a:pt x="17" y="93"/>
                      </a:lnTo>
                      <a:lnTo>
                        <a:pt x="4" y="78"/>
                      </a:lnTo>
                      <a:lnTo>
                        <a:pt x="0" y="62"/>
                      </a:lnTo>
                      <a:lnTo>
                        <a:pt x="0" y="45"/>
                      </a:lnTo>
                      <a:lnTo>
                        <a:pt x="12" y="31"/>
                      </a:lnTo>
                      <a:lnTo>
                        <a:pt x="33" y="19"/>
                      </a:lnTo>
                      <a:lnTo>
                        <a:pt x="58" y="11"/>
                      </a:lnTo>
                      <a:lnTo>
                        <a:pt x="86" y="7"/>
                      </a:lnTo>
                      <a:lnTo>
                        <a:pt x="115" y="5"/>
                      </a:lnTo>
                      <a:lnTo>
                        <a:pt x="144" y="0"/>
                      </a:lnTo>
                      <a:lnTo>
                        <a:pt x="165" y="0"/>
                      </a:lnTo>
                      <a:lnTo>
                        <a:pt x="194" y="0"/>
                      </a:lnTo>
                      <a:lnTo>
                        <a:pt x="276" y="9"/>
                      </a:lnTo>
                    </a:path>
                  </a:pathLst>
                </a:custGeom>
                <a:noFill/>
                <a:ln w="222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4" name="Group 662">
                <a:extLst>
                  <a:ext uri="{FF2B5EF4-FFF2-40B4-BE49-F238E27FC236}">
                    <a16:creationId xmlns:a16="http://schemas.microsoft.com/office/drawing/2014/main" id="{5283540B-4F81-884B-AD3A-B3BB2F5F3AE8}"/>
                  </a:ext>
                </a:extLst>
              </p:cNvPr>
              <p:cNvGrpSpPr>
                <a:grpSpLocks/>
              </p:cNvGrpSpPr>
              <p:nvPr/>
            </p:nvGrpSpPr>
            <p:grpSpPr bwMode="auto">
              <a:xfrm>
                <a:off x="2171" y="2539"/>
                <a:ext cx="97" cy="51"/>
                <a:chOff x="2171" y="2539"/>
                <a:chExt cx="97" cy="51"/>
              </a:xfrm>
            </p:grpSpPr>
            <p:sp>
              <p:nvSpPr>
                <p:cNvPr id="348" name="Freeform 660">
                  <a:extLst>
                    <a:ext uri="{FF2B5EF4-FFF2-40B4-BE49-F238E27FC236}">
                      <a16:creationId xmlns:a16="http://schemas.microsoft.com/office/drawing/2014/main" id="{DD5705F7-DED6-8442-8016-41F9467E8E99}"/>
                    </a:ext>
                  </a:extLst>
                </p:cNvPr>
                <p:cNvSpPr>
                  <a:spLocks/>
                </p:cNvSpPr>
                <p:nvPr/>
              </p:nvSpPr>
              <p:spPr bwMode="auto">
                <a:xfrm>
                  <a:off x="2171" y="2539"/>
                  <a:ext cx="97" cy="51"/>
                </a:xfrm>
                <a:custGeom>
                  <a:avLst/>
                  <a:gdLst/>
                  <a:ahLst/>
                  <a:cxnLst>
                    <a:cxn ang="0">
                      <a:pos x="0" y="14"/>
                    </a:cxn>
                    <a:cxn ang="0">
                      <a:pos x="38" y="25"/>
                    </a:cxn>
                    <a:cxn ang="0">
                      <a:pos x="54" y="38"/>
                    </a:cxn>
                    <a:cxn ang="0">
                      <a:pos x="62" y="50"/>
                    </a:cxn>
                    <a:cxn ang="0">
                      <a:pos x="62" y="71"/>
                    </a:cxn>
                    <a:cxn ang="0">
                      <a:pos x="59" y="86"/>
                    </a:cxn>
                    <a:cxn ang="0">
                      <a:pos x="38" y="102"/>
                    </a:cxn>
                    <a:cxn ang="0">
                      <a:pos x="196" y="85"/>
                    </a:cxn>
                    <a:cxn ang="0">
                      <a:pos x="182" y="0"/>
                    </a:cxn>
                    <a:cxn ang="0">
                      <a:pos x="0" y="14"/>
                    </a:cxn>
                  </a:cxnLst>
                  <a:rect l="0" t="0" r="r" b="b"/>
                  <a:pathLst>
                    <a:path w="196" h="102">
                      <a:moveTo>
                        <a:pt x="0" y="14"/>
                      </a:moveTo>
                      <a:lnTo>
                        <a:pt x="38" y="25"/>
                      </a:lnTo>
                      <a:lnTo>
                        <a:pt x="54" y="38"/>
                      </a:lnTo>
                      <a:lnTo>
                        <a:pt x="62" y="50"/>
                      </a:lnTo>
                      <a:lnTo>
                        <a:pt x="62" y="71"/>
                      </a:lnTo>
                      <a:lnTo>
                        <a:pt x="59" y="86"/>
                      </a:lnTo>
                      <a:lnTo>
                        <a:pt x="38" y="102"/>
                      </a:lnTo>
                      <a:lnTo>
                        <a:pt x="196" y="85"/>
                      </a:lnTo>
                      <a:lnTo>
                        <a:pt x="182" y="0"/>
                      </a:lnTo>
                      <a:lnTo>
                        <a:pt x="0" y="14"/>
                      </a:lnTo>
                      <a:close/>
                    </a:path>
                  </a:pathLst>
                </a:custGeom>
                <a:solidFill>
                  <a:srgbClr val="FFFF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661">
                  <a:extLst>
                    <a:ext uri="{FF2B5EF4-FFF2-40B4-BE49-F238E27FC236}">
                      <a16:creationId xmlns:a16="http://schemas.microsoft.com/office/drawing/2014/main" id="{2D1B644F-8277-F64E-900C-C45F6AAC2C22}"/>
                    </a:ext>
                  </a:extLst>
                </p:cNvPr>
                <p:cNvSpPr>
                  <a:spLocks/>
                </p:cNvSpPr>
                <p:nvPr/>
              </p:nvSpPr>
              <p:spPr bwMode="auto">
                <a:xfrm>
                  <a:off x="2171" y="2539"/>
                  <a:ext cx="97" cy="51"/>
                </a:xfrm>
                <a:custGeom>
                  <a:avLst/>
                  <a:gdLst/>
                  <a:ahLst/>
                  <a:cxnLst>
                    <a:cxn ang="0">
                      <a:pos x="0" y="14"/>
                    </a:cxn>
                    <a:cxn ang="0">
                      <a:pos x="38" y="25"/>
                    </a:cxn>
                    <a:cxn ang="0">
                      <a:pos x="54" y="38"/>
                    </a:cxn>
                    <a:cxn ang="0">
                      <a:pos x="62" y="50"/>
                    </a:cxn>
                    <a:cxn ang="0">
                      <a:pos x="62" y="71"/>
                    </a:cxn>
                    <a:cxn ang="0">
                      <a:pos x="59" y="86"/>
                    </a:cxn>
                    <a:cxn ang="0">
                      <a:pos x="38" y="102"/>
                    </a:cxn>
                    <a:cxn ang="0">
                      <a:pos x="196" y="85"/>
                    </a:cxn>
                    <a:cxn ang="0">
                      <a:pos x="182" y="0"/>
                    </a:cxn>
                    <a:cxn ang="0">
                      <a:pos x="0" y="14"/>
                    </a:cxn>
                  </a:cxnLst>
                  <a:rect l="0" t="0" r="r" b="b"/>
                  <a:pathLst>
                    <a:path w="196" h="102">
                      <a:moveTo>
                        <a:pt x="0" y="14"/>
                      </a:moveTo>
                      <a:lnTo>
                        <a:pt x="38" y="25"/>
                      </a:lnTo>
                      <a:lnTo>
                        <a:pt x="54" y="38"/>
                      </a:lnTo>
                      <a:lnTo>
                        <a:pt x="62" y="50"/>
                      </a:lnTo>
                      <a:lnTo>
                        <a:pt x="62" y="71"/>
                      </a:lnTo>
                      <a:lnTo>
                        <a:pt x="59" y="86"/>
                      </a:lnTo>
                      <a:lnTo>
                        <a:pt x="38" y="102"/>
                      </a:lnTo>
                      <a:lnTo>
                        <a:pt x="196" y="85"/>
                      </a:lnTo>
                      <a:lnTo>
                        <a:pt x="182" y="0"/>
                      </a:lnTo>
                      <a:lnTo>
                        <a:pt x="0" y="14"/>
                      </a:lnTo>
                    </a:path>
                  </a:pathLst>
                </a:custGeom>
                <a:noFill/>
                <a:ln w="222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5" name="Group 665">
                <a:extLst>
                  <a:ext uri="{FF2B5EF4-FFF2-40B4-BE49-F238E27FC236}">
                    <a16:creationId xmlns:a16="http://schemas.microsoft.com/office/drawing/2014/main" id="{7BFD4EDB-F367-F542-88E6-A3AF28F1CFBC}"/>
                  </a:ext>
                </a:extLst>
              </p:cNvPr>
              <p:cNvGrpSpPr>
                <a:grpSpLocks/>
              </p:cNvGrpSpPr>
              <p:nvPr/>
            </p:nvGrpSpPr>
            <p:grpSpPr bwMode="auto">
              <a:xfrm>
                <a:off x="2144" y="2500"/>
                <a:ext cx="1411" cy="105"/>
                <a:chOff x="2144" y="2500"/>
                <a:chExt cx="1411" cy="105"/>
              </a:xfrm>
            </p:grpSpPr>
            <p:sp>
              <p:nvSpPr>
                <p:cNvPr id="346" name="Freeform 663">
                  <a:extLst>
                    <a:ext uri="{FF2B5EF4-FFF2-40B4-BE49-F238E27FC236}">
                      <a16:creationId xmlns:a16="http://schemas.microsoft.com/office/drawing/2014/main" id="{E9ECAB8C-85FC-D94B-A35F-5F9605DC0E8F}"/>
                    </a:ext>
                  </a:extLst>
                </p:cNvPr>
                <p:cNvSpPr>
                  <a:spLocks/>
                </p:cNvSpPr>
                <p:nvPr/>
              </p:nvSpPr>
              <p:spPr bwMode="auto">
                <a:xfrm>
                  <a:off x="2144" y="2500"/>
                  <a:ext cx="1411" cy="105"/>
                </a:xfrm>
                <a:custGeom>
                  <a:avLst/>
                  <a:gdLst/>
                  <a:ahLst/>
                  <a:cxnLst>
                    <a:cxn ang="0">
                      <a:pos x="2667" y="16"/>
                    </a:cxn>
                    <a:cxn ang="0">
                      <a:pos x="0" y="0"/>
                    </a:cxn>
                    <a:cxn ang="0">
                      <a:pos x="74" y="7"/>
                    </a:cxn>
                    <a:cxn ang="0">
                      <a:pos x="103" y="11"/>
                    </a:cxn>
                    <a:cxn ang="0">
                      <a:pos x="132" y="18"/>
                    </a:cxn>
                    <a:cxn ang="0">
                      <a:pos x="149" y="26"/>
                    </a:cxn>
                    <a:cxn ang="0">
                      <a:pos x="173" y="40"/>
                    </a:cxn>
                    <a:cxn ang="0">
                      <a:pos x="182" y="57"/>
                    </a:cxn>
                    <a:cxn ang="0">
                      <a:pos x="191" y="74"/>
                    </a:cxn>
                    <a:cxn ang="0">
                      <a:pos x="194" y="93"/>
                    </a:cxn>
                    <a:cxn ang="0">
                      <a:pos x="194" y="109"/>
                    </a:cxn>
                    <a:cxn ang="0">
                      <a:pos x="191" y="129"/>
                    </a:cxn>
                    <a:cxn ang="0">
                      <a:pos x="182" y="150"/>
                    </a:cxn>
                    <a:cxn ang="0">
                      <a:pos x="165" y="169"/>
                    </a:cxn>
                    <a:cxn ang="0">
                      <a:pos x="137" y="188"/>
                    </a:cxn>
                    <a:cxn ang="0">
                      <a:pos x="100" y="200"/>
                    </a:cxn>
                    <a:cxn ang="0">
                      <a:pos x="71" y="212"/>
                    </a:cxn>
                    <a:cxn ang="0">
                      <a:pos x="244" y="200"/>
                    </a:cxn>
                    <a:cxn ang="0">
                      <a:pos x="437" y="184"/>
                    </a:cxn>
                    <a:cxn ang="0">
                      <a:pos x="748" y="174"/>
                    </a:cxn>
                    <a:cxn ang="0">
                      <a:pos x="1003" y="164"/>
                    </a:cxn>
                    <a:cxn ang="0">
                      <a:pos x="1310" y="164"/>
                    </a:cxn>
                    <a:cxn ang="0">
                      <a:pos x="1648" y="169"/>
                    </a:cxn>
                    <a:cxn ang="0">
                      <a:pos x="2066" y="174"/>
                    </a:cxn>
                    <a:cxn ang="0">
                      <a:pos x="2465" y="189"/>
                    </a:cxn>
                    <a:cxn ang="0">
                      <a:pos x="2626" y="207"/>
                    </a:cxn>
                    <a:cxn ang="0">
                      <a:pos x="2676" y="208"/>
                    </a:cxn>
                    <a:cxn ang="0">
                      <a:pos x="2726" y="212"/>
                    </a:cxn>
                    <a:cxn ang="0">
                      <a:pos x="2763" y="207"/>
                    </a:cxn>
                    <a:cxn ang="0">
                      <a:pos x="2793" y="189"/>
                    </a:cxn>
                    <a:cxn ang="0">
                      <a:pos x="2808" y="172"/>
                    </a:cxn>
                    <a:cxn ang="0">
                      <a:pos x="2817" y="153"/>
                    </a:cxn>
                    <a:cxn ang="0">
                      <a:pos x="2822" y="136"/>
                    </a:cxn>
                    <a:cxn ang="0">
                      <a:pos x="2813" y="102"/>
                    </a:cxn>
                    <a:cxn ang="0">
                      <a:pos x="2801" y="81"/>
                    </a:cxn>
                    <a:cxn ang="0">
                      <a:pos x="2779" y="61"/>
                    </a:cxn>
                    <a:cxn ang="0">
                      <a:pos x="2763" y="45"/>
                    </a:cxn>
                    <a:cxn ang="0">
                      <a:pos x="2738" y="33"/>
                    </a:cxn>
                    <a:cxn ang="0">
                      <a:pos x="2705" y="23"/>
                    </a:cxn>
                    <a:cxn ang="0">
                      <a:pos x="2667" y="16"/>
                    </a:cxn>
                  </a:cxnLst>
                  <a:rect l="0" t="0" r="r" b="b"/>
                  <a:pathLst>
                    <a:path w="2822" h="212">
                      <a:moveTo>
                        <a:pt x="2667" y="16"/>
                      </a:moveTo>
                      <a:lnTo>
                        <a:pt x="0" y="0"/>
                      </a:lnTo>
                      <a:lnTo>
                        <a:pt x="74" y="7"/>
                      </a:lnTo>
                      <a:lnTo>
                        <a:pt x="103" y="11"/>
                      </a:lnTo>
                      <a:lnTo>
                        <a:pt x="132" y="18"/>
                      </a:lnTo>
                      <a:lnTo>
                        <a:pt x="149" y="26"/>
                      </a:lnTo>
                      <a:lnTo>
                        <a:pt x="173" y="40"/>
                      </a:lnTo>
                      <a:lnTo>
                        <a:pt x="182" y="57"/>
                      </a:lnTo>
                      <a:lnTo>
                        <a:pt x="191" y="74"/>
                      </a:lnTo>
                      <a:lnTo>
                        <a:pt x="194" y="93"/>
                      </a:lnTo>
                      <a:lnTo>
                        <a:pt x="194" y="109"/>
                      </a:lnTo>
                      <a:lnTo>
                        <a:pt x="191" y="129"/>
                      </a:lnTo>
                      <a:lnTo>
                        <a:pt x="182" y="150"/>
                      </a:lnTo>
                      <a:lnTo>
                        <a:pt x="165" y="169"/>
                      </a:lnTo>
                      <a:lnTo>
                        <a:pt x="137" y="188"/>
                      </a:lnTo>
                      <a:lnTo>
                        <a:pt x="100" y="200"/>
                      </a:lnTo>
                      <a:lnTo>
                        <a:pt x="71" y="212"/>
                      </a:lnTo>
                      <a:lnTo>
                        <a:pt x="244" y="200"/>
                      </a:lnTo>
                      <a:lnTo>
                        <a:pt x="437" y="184"/>
                      </a:lnTo>
                      <a:lnTo>
                        <a:pt x="748" y="174"/>
                      </a:lnTo>
                      <a:lnTo>
                        <a:pt x="1003" y="164"/>
                      </a:lnTo>
                      <a:lnTo>
                        <a:pt x="1310" y="164"/>
                      </a:lnTo>
                      <a:lnTo>
                        <a:pt x="1648" y="169"/>
                      </a:lnTo>
                      <a:lnTo>
                        <a:pt x="2066" y="174"/>
                      </a:lnTo>
                      <a:lnTo>
                        <a:pt x="2465" y="189"/>
                      </a:lnTo>
                      <a:lnTo>
                        <a:pt x="2626" y="207"/>
                      </a:lnTo>
                      <a:lnTo>
                        <a:pt x="2676" y="208"/>
                      </a:lnTo>
                      <a:lnTo>
                        <a:pt x="2726" y="212"/>
                      </a:lnTo>
                      <a:lnTo>
                        <a:pt x="2763" y="207"/>
                      </a:lnTo>
                      <a:lnTo>
                        <a:pt x="2793" y="189"/>
                      </a:lnTo>
                      <a:lnTo>
                        <a:pt x="2808" y="172"/>
                      </a:lnTo>
                      <a:lnTo>
                        <a:pt x="2817" y="153"/>
                      </a:lnTo>
                      <a:lnTo>
                        <a:pt x="2822" y="136"/>
                      </a:lnTo>
                      <a:lnTo>
                        <a:pt x="2813" y="102"/>
                      </a:lnTo>
                      <a:lnTo>
                        <a:pt x="2801" y="81"/>
                      </a:lnTo>
                      <a:lnTo>
                        <a:pt x="2779" y="61"/>
                      </a:lnTo>
                      <a:lnTo>
                        <a:pt x="2763" y="45"/>
                      </a:lnTo>
                      <a:lnTo>
                        <a:pt x="2738" y="33"/>
                      </a:lnTo>
                      <a:lnTo>
                        <a:pt x="2705" y="23"/>
                      </a:lnTo>
                      <a:lnTo>
                        <a:pt x="2667" y="16"/>
                      </a:lnTo>
                      <a:close/>
                    </a:path>
                  </a:pathLst>
                </a:custGeom>
                <a:solidFill>
                  <a:srgbClr val="FFFF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664">
                  <a:extLst>
                    <a:ext uri="{FF2B5EF4-FFF2-40B4-BE49-F238E27FC236}">
                      <a16:creationId xmlns:a16="http://schemas.microsoft.com/office/drawing/2014/main" id="{3158B199-C12E-D844-AD13-639B4BA8295A}"/>
                    </a:ext>
                  </a:extLst>
                </p:cNvPr>
                <p:cNvSpPr>
                  <a:spLocks/>
                </p:cNvSpPr>
                <p:nvPr/>
              </p:nvSpPr>
              <p:spPr bwMode="auto">
                <a:xfrm>
                  <a:off x="2144" y="2500"/>
                  <a:ext cx="1411" cy="105"/>
                </a:xfrm>
                <a:custGeom>
                  <a:avLst/>
                  <a:gdLst/>
                  <a:ahLst/>
                  <a:cxnLst>
                    <a:cxn ang="0">
                      <a:pos x="2667" y="16"/>
                    </a:cxn>
                    <a:cxn ang="0">
                      <a:pos x="0" y="0"/>
                    </a:cxn>
                    <a:cxn ang="0">
                      <a:pos x="74" y="7"/>
                    </a:cxn>
                    <a:cxn ang="0">
                      <a:pos x="103" y="11"/>
                    </a:cxn>
                    <a:cxn ang="0">
                      <a:pos x="132" y="18"/>
                    </a:cxn>
                    <a:cxn ang="0">
                      <a:pos x="149" y="26"/>
                    </a:cxn>
                    <a:cxn ang="0">
                      <a:pos x="173" y="40"/>
                    </a:cxn>
                    <a:cxn ang="0">
                      <a:pos x="182" y="57"/>
                    </a:cxn>
                    <a:cxn ang="0">
                      <a:pos x="191" y="74"/>
                    </a:cxn>
                    <a:cxn ang="0">
                      <a:pos x="194" y="93"/>
                    </a:cxn>
                    <a:cxn ang="0">
                      <a:pos x="194" y="109"/>
                    </a:cxn>
                    <a:cxn ang="0">
                      <a:pos x="191" y="129"/>
                    </a:cxn>
                    <a:cxn ang="0">
                      <a:pos x="182" y="150"/>
                    </a:cxn>
                    <a:cxn ang="0">
                      <a:pos x="165" y="169"/>
                    </a:cxn>
                    <a:cxn ang="0">
                      <a:pos x="137" y="188"/>
                    </a:cxn>
                    <a:cxn ang="0">
                      <a:pos x="100" y="200"/>
                    </a:cxn>
                    <a:cxn ang="0">
                      <a:pos x="71" y="212"/>
                    </a:cxn>
                    <a:cxn ang="0">
                      <a:pos x="244" y="200"/>
                    </a:cxn>
                    <a:cxn ang="0">
                      <a:pos x="437" y="184"/>
                    </a:cxn>
                    <a:cxn ang="0">
                      <a:pos x="748" y="174"/>
                    </a:cxn>
                    <a:cxn ang="0">
                      <a:pos x="1003" y="164"/>
                    </a:cxn>
                    <a:cxn ang="0">
                      <a:pos x="1310" y="164"/>
                    </a:cxn>
                    <a:cxn ang="0">
                      <a:pos x="1648" y="169"/>
                    </a:cxn>
                    <a:cxn ang="0">
                      <a:pos x="2066" y="174"/>
                    </a:cxn>
                    <a:cxn ang="0">
                      <a:pos x="2465" y="189"/>
                    </a:cxn>
                    <a:cxn ang="0">
                      <a:pos x="2626" y="207"/>
                    </a:cxn>
                    <a:cxn ang="0">
                      <a:pos x="2676" y="208"/>
                    </a:cxn>
                    <a:cxn ang="0">
                      <a:pos x="2726" y="212"/>
                    </a:cxn>
                    <a:cxn ang="0">
                      <a:pos x="2763" y="207"/>
                    </a:cxn>
                    <a:cxn ang="0">
                      <a:pos x="2793" y="189"/>
                    </a:cxn>
                    <a:cxn ang="0">
                      <a:pos x="2808" y="172"/>
                    </a:cxn>
                    <a:cxn ang="0">
                      <a:pos x="2817" y="153"/>
                    </a:cxn>
                    <a:cxn ang="0">
                      <a:pos x="2822" y="136"/>
                    </a:cxn>
                    <a:cxn ang="0">
                      <a:pos x="2813" y="102"/>
                    </a:cxn>
                    <a:cxn ang="0">
                      <a:pos x="2801" y="81"/>
                    </a:cxn>
                    <a:cxn ang="0">
                      <a:pos x="2779" y="61"/>
                    </a:cxn>
                    <a:cxn ang="0">
                      <a:pos x="2763" y="45"/>
                    </a:cxn>
                    <a:cxn ang="0">
                      <a:pos x="2738" y="33"/>
                    </a:cxn>
                    <a:cxn ang="0">
                      <a:pos x="2705" y="23"/>
                    </a:cxn>
                    <a:cxn ang="0">
                      <a:pos x="2667" y="16"/>
                    </a:cxn>
                  </a:cxnLst>
                  <a:rect l="0" t="0" r="r" b="b"/>
                  <a:pathLst>
                    <a:path w="2822" h="212">
                      <a:moveTo>
                        <a:pt x="2667" y="16"/>
                      </a:moveTo>
                      <a:lnTo>
                        <a:pt x="0" y="0"/>
                      </a:lnTo>
                      <a:lnTo>
                        <a:pt x="74" y="7"/>
                      </a:lnTo>
                      <a:lnTo>
                        <a:pt x="103" y="11"/>
                      </a:lnTo>
                      <a:lnTo>
                        <a:pt x="132" y="18"/>
                      </a:lnTo>
                      <a:lnTo>
                        <a:pt x="149" y="26"/>
                      </a:lnTo>
                      <a:lnTo>
                        <a:pt x="173" y="40"/>
                      </a:lnTo>
                      <a:lnTo>
                        <a:pt x="182" y="57"/>
                      </a:lnTo>
                      <a:lnTo>
                        <a:pt x="191" y="74"/>
                      </a:lnTo>
                      <a:lnTo>
                        <a:pt x="194" y="93"/>
                      </a:lnTo>
                      <a:lnTo>
                        <a:pt x="194" y="109"/>
                      </a:lnTo>
                      <a:lnTo>
                        <a:pt x="191" y="129"/>
                      </a:lnTo>
                      <a:lnTo>
                        <a:pt x="182" y="150"/>
                      </a:lnTo>
                      <a:lnTo>
                        <a:pt x="165" y="169"/>
                      </a:lnTo>
                      <a:lnTo>
                        <a:pt x="137" y="188"/>
                      </a:lnTo>
                      <a:lnTo>
                        <a:pt x="100" y="200"/>
                      </a:lnTo>
                      <a:lnTo>
                        <a:pt x="71" y="212"/>
                      </a:lnTo>
                      <a:lnTo>
                        <a:pt x="244" y="200"/>
                      </a:lnTo>
                      <a:lnTo>
                        <a:pt x="437" y="184"/>
                      </a:lnTo>
                      <a:lnTo>
                        <a:pt x="748" y="174"/>
                      </a:lnTo>
                      <a:lnTo>
                        <a:pt x="1003" y="164"/>
                      </a:lnTo>
                      <a:lnTo>
                        <a:pt x="1310" y="164"/>
                      </a:lnTo>
                      <a:lnTo>
                        <a:pt x="1648" y="169"/>
                      </a:lnTo>
                      <a:lnTo>
                        <a:pt x="2066" y="174"/>
                      </a:lnTo>
                      <a:lnTo>
                        <a:pt x="2465" y="189"/>
                      </a:lnTo>
                      <a:lnTo>
                        <a:pt x="2626" y="207"/>
                      </a:lnTo>
                      <a:lnTo>
                        <a:pt x="2676" y="208"/>
                      </a:lnTo>
                      <a:lnTo>
                        <a:pt x="2726" y="212"/>
                      </a:lnTo>
                      <a:lnTo>
                        <a:pt x="2763" y="207"/>
                      </a:lnTo>
                      <a:lnTo>
                        <a:pt x="2793" y="189"/>
                      </a:lnTo>
                      <a:lnTo>
                        <a:pt x="2808" y="172"/>
                      </a:lnTo>
                      <a:lnTo>
                        <a:pt x="2817" y="153"/>
                      </a:lnTo>
                      <a:lnTo>
                        <a:pt x="2822" y="136"/>
                      </a:lnTo>
                      <a:lnTo>
                        <a:pt x="2813" y="102"/>
                      </a:lnTo>
                      <a:lnTo>
                        <a:pt x="2801" y="81"/>
                      </a:lnTo>
                      <a:lnTo>
                        <a:pt x="2779" y="61"/>
                      </a:lnTo>
                      <a:lnTo>
                        <a:pt x="2763" y="45"/>
                      </a:lnTo>
                      <a:lnTo>
                        <a:pt x="2738" y="33"/>
                      </a:lnTo>
                      <a:lnTo>
                        <a:pt x="2705" y="23"/>
                      </a:lnTo>
                      <a:lnTo>
                        <a:pt x="2667" y="16"/>
                      </a:lnTo>
                    </a:path>
                  </a:pathLst>
                </a:custGeom>
                <a:noFill/>
                <a:ln w="222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4" name="Group 815">
              <a:extLst>
                <a:ext uri="{FF2B5EF4-FFF2-40B4-BE49-F238E27FC236}">
                  <a16:creationId xmlns:a16="http://schemas.microsoft.com/office/drawing/2014/main" id="{CBB4F11C-5FEC-5349-8956-EDB7088C27B1}"/>
                </a:ext>
              </a:extLst>
            </p:cNvPr>
            <p:cNvGrpSpPr>
              <a:grpSpLocks/>
            </p:cNvGrpSpPr>
            <p:nvPr/>
          </p:nvGrpSpPr>
          <p:grpSpPr bwMode="auto">
            <a:xfrm>
              <a:off x="3707123" y="4252751"/>
              <a:ext cx="782638" cy="720725"/>
              <a:chOff x="2358" y="2747"/>
              <a:chExt cx="493" cy="454"/>
            </a:xfrm>
          </p:grpSpPr>
          <p:grpSp>
            <p:nvGrpSpPr>
              <p:cNvPr id="193" name="Group 678">
                <a:extLst>
                  <a:ext uri="{FF2B5EF4-FFF2-40B4-BE49-F238E27FC236}">
                    <a16:creationId xmlns:a16="http://schemas.microsoft.com/office/drawing/2014/main" id="{C1475DE5-936A-3541-BD2A-723997BD9126}"/>
                  </a:ext>
                </a:extLst>
              </p:cNvPr>
              <p:cNvGrpSpPr>
                <a:grpSpLocks/>
              </p:cNvGrpSpPr>
              <p:nvPr/>
            </p:nvGrpSpPr>
            <p:grpSpPr bwMode="auto">
              <a:xfrm>
                <a:off x="2389" y="3013"/>
                <a:ext cx="429" cy="186"/>
                <a:chOff x="2389" y="3013"/>
                <a:chExt cx="429" cy="186"/>
              </a:xfrm>
            </p:grpSpPr>
            <p:grpSp>
              <p:nvGrpSpPr>
                <p:cNvPr id="330" name="Group 676">
                  <a:extLst>
                    <a:ext uri="{FF2B5EF4-FFF2-40B4-BE49-F238E27FC236}">
                      <a16:creationId xmlns:a16="http://schemas.microsoft.com/office/drawing/2014/main" id="{F867768A-8367-7F42-A47D-11243820F10E}"/>
                    </a:ext>
                  </a:extLst>
                </p:cNvPr>
                <p:cNvGrpSpPr>
                  <a:grpSpLocks/>
                </p:cNvGrpSpPr>
                <p:nvPr/>
              </p:nvGrpSpPr>
              <p:grpSpPr bwMode="auto">
                <a:xfrm>
                  <a:off x="2389" y="3013"/>
                  <a:ext cx="429" cy="186"/>
                  <a:chOff x="2389" y="3013"/>
                  <a:chExt cx="429" cy="186"/>
                </a:xfrm>
              </p:grpSpPr>
              <p:grpSp>
                <p:nvGrpSpPr>
                  <p:cNvPr id="332" name="Group 672">
                    <a:extLst>
                      <a:ext uri="{FF2B5EF4-FFF2-40B4-BE49-F238E27FC236}">
                        <a16:creationId xmlns:a16="http://schemas.microsoft.com/office/drawing/2014/main" id="{6CD3E4E0-0DBE-934C-AE7F-DD6ABD890745}"/>
                      </a:ext>
                    </a:extLst>
                  </p:cNvPr>
                  <p:cNvGrpSpPr>
                    <a:grpSpLocks/>
                  </p:cNvGrpSpPr>
                  <p:nvPr/>
                </p:nvGrpSpPr>
                <p:grpSpPr bwMode="auto">
                  <a:xfrm>
                    <a:off x="2392" y="3013"/>
                    <a:ext cx="423" cy="186"/>
                    <a:chOff x="2392" y="3013"/>
                    <a:chExt cx="423" cy="186"/>
                  </a:xfrm>
                </p:grpSpPr>
                <p:sp>
                  <p:nvSpPr>
                    <p:cNvPr id="336" name="Rectangle 667">
                      <a:extLst>
                        <a:ext uri="{FF2B5EF4-FFF2-40B4-BE49-F238E27FC236}">
                          <a16:creationId xmlns:a16="http://schemas.microsoft.com/office/drawing/2014/main" id="{7A3F21DB-ACFB-534A-8824-9C3DB2B6E929}"/>
                        </a:ext>
                      </a:extLst>
                    </p:cNvPr>
                    <p:cNvSpPr>
                      <a:spLocks noChangeArrowheads="1"/>
                    </p:cNvSpPr>
                    <p:nvPr/>
                  </p:nvSpPr>
                  <p:spPr bwMode="auto">
                    <a:xfrm>
                      <a:off x="2392" y="3013"/>
                      <a:ext cx="423" cy="186"/>
                    </a:xfrm>
                    <a:prstGeom prst="rect">
                      <a:avLst/>
                    </a:prstGeom>
                    <a:solidFill>
                      <a:srgbClr val="FF9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7" name="Rectangle 668">
                      <a:extLst>
                        <a:ext uri="{FF2B5EF4-FFF2-40B4-BE49-F238E27FC236}">
                          <a16:creationId xmlns:a16="http://schemas.microsoft.com/office/drawing/2014/main" id="{732D535C-710E-C447-A758-59642244004F}"/>
                        </a:ext>
                      </a:extLst>
                    </p:cNvPr>
                    <p:cNvSpPr>
                      <a:spLocks noChangeArrowheads="1"/>
                    </p:cNvSpPr>
                    <p:nvPr/>
                  </p:nvSpPr>
                  <p:spPr bwMode="auto">
                    <a:xfrm>
                      <a:off x="2393" y="3045"/>
                      <a:ext cx="421" cy="3"/>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8" name="Rectangle 669">
                      <a:extLst>
                        <a:ext uri="{FF2B5EF4-FFF2-40B4-BE49-F238E27FC236}">
                          <a16:creationId xmlns:a16="http://schemas.microsoft.com/office/drawing/2014/main" id="{9AFD7BDC-D8BF-8648-BDD2-8A1040C2291E}"/>
                        </a:ext>
                      </a:extLst>
                    </p:cNvPr>
                    <p:cNvSpPr>
                      <a:spLocks noChangeArrowheads="1"/>
                    </p:cNvSpPr>
                    <p:nvPr/>
                  </p:nvSpPr>
                  <p:spPr bwMode="auto">
                    <a:xfrm>
                      <a:off x="2393" y="3035"/>
                      <a:ext cx="421" cy="2"/>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9" name="Rectangle 670">
                      <a:extLst>
                        <a:ext uri="{FF2B5EF4-FFF2-40B4-BE49-F238E27FC236}">
                          <a16:creationId xmlns:a16="http://schemas.microsoft.com/office/drawing/2014/main" id="{7ED52DF8-D949-4A49-9D0C-A3C727612F47}"/>
                        </a:ext>
                      </a:extLst>
                    </p:cNvPr>
                    <p:cNvSpPr>
                      <a:spLocks noChangeArrowheads="1"/>
                    </p:cNvSpPr>
                    <p:nvPr/>
                  </p:nvSpPr>
                  <p:spPr bwMode="auto">
                    <a:xfrm>
                      <a:off x="2393" y="3037"/>
                      <a:ext cx="421" cy="3"/>
                    </a:xfrm>
                    <a:prstGeom prst="rect">
                      <a:avLst/>
                    </a:prstGeom>
                    <a:solidFill>
                      <a:srgbClr val="3F5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0" name="Rectangle 671">
                      <a:extLst>
                        <a:ext uri="{FF2B5EF4-FFF2-40B4-BE49-F238E27FC236}">
                          <a16:creationId xmlns:a16="http://schemas.microsoft.com/office/drawing/2014/main" id="{92E49FDB-6749-5B4D-AED9-AE40DCDD6529}"/>
                        </a:ext>
                      </a:extLst>
                    </p:cNvPr>
                    <p:cNvSpPr>
                      <a:spLocks noChangeArrowheads="1"/>
                    </p:cNvSpPr>
                    <p:nvPr/>
                  </p:nvSpPr>
                  <p:spPr bwMode="auto">
                    <a:xfrm>
                      <a:off x="2393" y="3049"/>
                      <a:ext cx="421" cy="1"/>
                    </a:xfrm>
                    <a:prstGeom prst="rect">
                      <a:avLst/>
                    </a:prstGeom>
                    <a:solidFill>
                      <a:srgbClr val="3F5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33" name="Rectangle 673">
                    <a:extLst>
                      <a:ext uri="{FF2B5EF4-FFF2-40B4-BE49-F238E27FC236}">
                        <a16:creationId xmlns:a16="http://schemas.microsoft.com/office/drawing/2014/main" id="{599E8AC8-9CBA-994E-96BD-2CC77A16742C}"/>
                      </a:ext>
                    </a:extLst>
                  </p:cNvPr>
                  <p:cNvSpPr>
                    <a:spLocks noChangeArrowheads="1"/>
                  </p:cNvSpPr>
                  <p:nvPr/>
                </p:nvSpPr>
                <p:spPr bwMode="auto">
                  <a:xfrm>
                    <a:off x="2389" y="3168"/>
                    <a:ext cx="428" cy="5"/>
                  </a:xfrm>
                  <a:prstGeom prst="rect">
                    <a:avLst/>
                  </a:prstGeom>
                  <a:solidFill>
                    <a:srgbClr val="3F5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4" name="Rectangle 674">
                    <a:extLst>
                      <a:ext uri="{FF2B5EF4-FFF2-40B4-BE49-F238E27FC236}">
                        <a16:creationId xmlns:a16="http://schemas.microsoft.com/office/drawing/2014/main" id="{6FD424E6-5865-BA40-9734-46346F730A03}"/>
                      </a:ext>
                    </a:extLst>
                  </p:cNvPr>
                  <p:cNvSpPr>
                    <a:spLocks noChangeArrowheads="1"/>
                  </p:cNvSpPr>
                  <p:nvPr/>
                </p:nvSpPr>
                <p:spPr bwMode="auto">
                  <a:xfrm>
                    <a:off x="2389" y="3163"/>
                    <a:ext cx="429" cy="5"/>
                  </a:xfrm>
                  <a:prstGeom prst="rect">
                    <a:avLst/>
                  </a:prstGeom>
                  <a:solidFill>
                    <a:srgbClr val="3F5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5" name="Rectangle 675">
                    <a:extLst>
                      <a:ext uri="{FF2B5EF4-FFF2-40B4-BE49-F238E27FC236}">
                        <a16:creationId xmlns:a16="http://schemas.microsoft.com/office/drawing/2014/main" id="{B6C73F2D-9458-C746-A8B0-E7E0D87553A0}"/>
                      </a:ext>
                    </a:extLst>
                  </p:cNvPr>
                  <p:cNvSpPr>
                    <a:spLocks noChangeArrowheads="1"/>
                  </p:cNvSpPr>
                  <p:nvPr/>
                </p:nvSpPr>
                <p:spPr bwMode="auto">
                  <a:xfrm>
                    <a:off x="2389" y="3174"/>
                    <a:ext cx="429" cy="4"/>
                  </a:xfrm>
                  <a:prstGeom prst="rect">
                    <a:avLst/>
                  </a:prstGeom>
                  <a:solidFill>
                    <a:srgbClr val="3F5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31" name="Rectangle 677">
                  <a:extLst>
                    <a:ext uri="{FF2B5EF4-FFF2-40B4-BE49-F238E27FC236}">
                      <a16:creationId xmlns:a16="http://schemas.microsoft.com/office/drawing/2014/main" id="{CEA64321-FB40-8843-B03F-B31277BB6588}"/>
                    </a:ext>
                  </a:extLst>
                </p:cNvPr>
                <p:cNvSpPr>
                  <a:spLocks noChangeArrowheads="1"/>
                </p:cNvSpPr>
                <p:nvPr/>
              </p:nvSpPr>
              <p:spPr bwMode="auto">
                <a:xfrm>
                  <a:off x="2392" y="3180"/>
                  <a:ext cx="422" cy="17"/>
                </a:xfrm>
                <a:prstGeom prst="rect">
                  <a:avLst/>
                </a:prstGeom>
                <a:solidFill>
                  <a:srgbClr val="7F3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4" name="Group 687">
                <a:extLst>
                  <a:ext uri="{FF2B5EF4-FFF2-40B4-BE49-F238E27FC236}">
                    <a16:creationId xmlns:a16="http://schemas.microsoft.com/office/drawing/2014/main" id="{696D5C65-3B61-894F-88AF-CCB9BD2AF4E2}"/>
                  </a:ext>
                </a:extLst>
              </p:cNvPr>
              <p:cNvGrpSpPr>
                <a:grpSpLocks/>
              </p:cNvGrpSpPr>
              <p:nvPr/>
            </p:nvGrpSpPr>
            <p:grpSpPr bwMode="auto">
              <a:xfrm>
                <a:off x="2358" y="2762"/>
                <a:ext cx="493" cy="216"/>
                <a:chOff x="2358" y="2762"/>
                <a:chExt cx="493" cy="216"/>
              </a:xfrm>
            </p:grpSpPr>
            <p:sp>
              <p:nvSpPr>
                <p:cNvPr id="322" name="Freeform 679">
                  <a:extLst>
                    <a:ext uri="{FF2B5EF4-FFF2-40B4-BE49-F238E27FC236}">
                      <a16:creationId xmlns:a16="http://schemas.microsoft.com/office/drawing/2014/main" id="{B5035E18-12B7-864F-BBB1-83FBB47B6D81}"/>
                    </a:ext>
                  </a:extLst>
                </p:cNvPr>
                <p:cNvSpPr>
                  <a:spLocks/>
                </p:cNvSpPr>
                <p:nvPr/>
              </p:nvSpPr>
              <p:spPr bwMode="auto">
                <a:xfrm>
                  <a:off x="2359" y="2762"/>
                  <a:ext cx="491" cy="68"/>
                </a:xfrm>
                <a:custGeom>
                  <a:avLst/>
                  <a:gdLst/>
                  <a:ahLst/>
                  <a:cxnLst>
                    <a:cxn ang="0">
                      <a:pos x="0" y="138"/>
                    </a:cxn>
                    <a:cxn ang="0">
                      <a:pos x="980" y="138"/>
                    </a:cxn>
                    <a:cxn ang="0">
                      <a:pos x="913" y="0"/>
                    </a:cxn>
                    <a:cxn ang="0">
                      <a:pos x="65" y="0"/>
                    </a:cxn>
                    <a:cxn ang="0">
                      <a:pos x="0" y="138"/>
                    </a:cxn>
                  </a:cxnLst>
                  <a:rect l="0" t="0" r="r" b="b"/>
                  <a:pathLst>
                    <a:path w="980" h="138">
                      <a:moveTo>
                        <a:pt x="0" y="138"/>
                      </a:moveTo>
                      <a:lnTo>
                        <a:pt x="980" y="138"/>
                      </a:lnTo>
                      <a:lnTo>
                        <a:pt x="913" y="0"/>
                      </a:lnTo>
                      <a:lnTo>
                        <a:pt x="65" y="0"/>
                      </a:lnTo>
                      <a:lnTo>
                        <a:pt x="0" y="138"/>
                      </a:lnTo>
                      <a:close/>
                    </a:path>
                  </a:pathLst>
                </a:custGeom>
                <a:solidFill>
                  <a:srgbClr val="BF7F3F"/>
                </a:solidFill>
                <a:ln w="4763">
                  <a:solidFill>
                    <a:srgbClr val="7F3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23" name="Group 682">
                  <a:extLst>
                    <a:ext uri="{FF2B5EF4-FFF2-40B4-BE49-F238E27FC236}">
                      <a16:creationId xmlns:a16="http://schemas.microsoft.com/office/drawing/2014/main" id="{C8F0ECEB-6DE5-E84F-9A6A-B9FAD9EF983C}"/>
                    </a:ext>
                  </a:extLst>
                </p:cNvPr>
                <p:cNvGrpSpPr>
                  <a:grpSpLocks/>
                </p:cNvGrpSpPr>
                <p:nvPr/>
              </p:nvGrpSpPr>
              <p:grpSpPr bwMode="auto">
                <a:xfrm>
                  <a:off x="2358" y="2833"/>
                  <a:ext cx="488" cy="34"/>
                  <a:chOff x="2358" y="2833"/>
                  <a:chExt cx="488" cy="34"/>
                </a:xfrm>
              </p:grpSpPr>
              <p:sp>
                <p:nvSpPr>
                  <p:cNvPr id="328" name="Freeform 680">
                    <a:extLst>
                      <a:ext uri="{FF2B5EF4-FFF2-40B4-BE49-F238E27FC236}">
                        <a16:creationId xmlns:a16="http://schemas.microsoft.com/office/drawing/2014/main" id="{B7165A7A-ED14-7641-AAB7-DC94B59E7E14}"/>
                      </a:ext>
                    </a:extLst>
                  </p:cNvPr>
                  <p:cNvSpPr>
                    <a:spLocks/>
                  </p:cNvSpPr>
                  <p:nvPr/>
                </p:nvSpPr>
                <p:spPr bwMode="auto">
                  <a:xfrm>
                    <a:off x="2358" y="2833"/>
                    <a:ext cx="239" cy="34"/>
                  </a:xfrm>
                  <a:custGeom>
                    <a:avLst/>
                    <a:gdLst/>
                    <a:ahLst/>
                    <a:cxnLst>
                      <a:cxn ang="0">
                        <a:pos x="478" y="69"/>
                      </a:cxn>
                      <a:cxn ang="0">
                        <a:pos x="62" y="69"/>
                      </a:cxn>
                      <a:cxn ang="0">
                        <a:pos x="31" y="50"/>
                      </a:cxn>
                      <a:cxn ang="0">
                        <a:pos x="31" y="22"/>
                      </a:cxn>
                      <a:cxn ang="0">
                        <a:pos x="0" y="0"/>
                      </a:cxn>
                      <a:cxn ang="0">
                        <a:pos x="478" y="0"/>
                      </a:cxn>
                      <a:cxn ang="0">
                        <a:pos x="478" y="69"/>
                      </a:cxn>
                    </a:cxnLst>
                    <a:rect l="0" t="0" r="r" b="b"/>
                    <a:pathLst>
                      <a:path w="478" h="69">
                        <a:moveTo>
                          <a:pt x="478" y="69"/>
                        </a:moveTo>
                        <a:lnTo>
                          <a:pt x="62" y="69"/>
                        </a:lnTo>
                        <a:lnTo>
                          <a:pt x="31" y="50"/>
                        </a:lnTo>
                        <a:lnTo>
                          <a:pt x="31" y="22"/>
                        </a:lnTo>
                        <a:lnTo>
                          <a:pt x="0" y="0"/>
                        </a:lnTo>
                        <a:lnTo>
                          <a:pt x="478" y="0"/>
                        </a:lnTo>
                        <a:lnTo>
                          <a:pt x="478" y="69"/>
                        </a:lnTo>
                        <a:close/>
                      </a:path>
                    </a:pathLst>
                  </a:custGeom>
                  <a:solidFill>
                    <a:srgbClr val="FF9F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681">
                    <a:extLst>
                      <a:ext uri="{FF2B5EF4-FFF2-40B4-BE49-F238E27FC236}">
                        <a16:creationId xmlns:a16="http://schemas.microsoft.com/office/drawing/2014/main" id="{23EE4524-3131-C242-9BDF-40F089DAD50C}"/>
                      </a:ext>
                    </a:extLst>
                  </p:cNvPr>
                  <p:cNvSpPr>
                    <a:spLocks/>
                  </p:cNvSpPr>
                  <p:nvPr/>
                </p:nvSpPr>
                <p:spPr bwMode="auto">
                  <a:xfrm>
                    <a:off x="2589" y="2833"/>
                    <a:ext cx="257" cy="34"/>
                  </a:xfrm>
                  <a:custGeom>
                    <a:avLst/>
                    <a:gdLst/>
                    <a:ahLst/>
                    <a:cxnLst>
                      <a:cxn ang="0">
                        <a:pos x="0" y="69"/>
                      </a:cxn>
                      <a:cxn ang="0">
                        <a:pos x="449" y="69"/>
                      </a:cxn>
                      <a:cxn ang="0">
                        <a:pos x="482" y="50"/>
                      </a:cxn>
                      <a:cxn ang="0">
                        <a:pos x="482" y="22"/>
                      </a:cxn>
                      <a:cxn ang="0">
                        <a:pos x="514" y="0"/>
                      </a:cxn>
                      <a:cxn ang="0">
                        <a:pos x="0" y="0"/>
                      </a:cxn>
                      <a:cxn ang="0">
                        <a:pos x="0" y="69"/>
                      </a:cxn>
                    </a:cxnLst>
                    <a:rect l="0" t="0" r="r" b="b"/>
                    <a:pathLst>
                      <a:path w="514" h="69">
                        <a:moveTo>
                          <a:pt x="0" y="69"/>
                        </a:moveTo>
                        <a:lnTo>
                          <a:pt x="449" y="69"/>
                        </a:lnTo>
                        <a:lnTo>
                          <a:pt x="482" y="50"/>
                        </a:lnTo>
                        <a:lnTo>
                          <a:pt x="482" y="22"/>
                        </a:lnTo>
                        <a:lnTo>
                          <a:pt x="514" y="0"/>
                        </a:lnTo>
                        <a:lnTo>
                          <a:pt x="0" y="0"/>
                        </a:lnTo>
                        <a:lnTo>
                          <a:pt x="0" y="69"/>
                        </a:lnTo>
                        <a:close/>
                      </a:path>
                    </a:pathLst>
                  </a:custGeom>
                  <a:solidFill>
                    <a:srgbClr val="FF9F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24" name="Rectangle 683">
                  <a:extLst>
                    <a:ext uri="{FF2B5EF4-FFF2-40B4-BE49-F238E27FC236}">
                      <a16:creationId xmlns:a16="http://schemas.microsoft.com/office/drawing/2014/main" id="{3D3197CC-FCB0-D547-89E7-AD1E8CAA6A1F}"/>
                    </a:ext>
                  </a:extLst>
                </p:cNvPr>
                <p:cNvSpPr>
                  <a:spLocks noChangeArrowheads="1"/>
                </p:cNvSpPr>
                <p:nvPr/>
              </p:nvSpPr>
              <p:spPr bwMode="auto">
                <a:xfrm>
                  <a:off x="2373" y="2853"/>
                  <a:ext cx="457" cy="5"/>
                </a:xfrm>
                <a:prstGeom prst="rect">
                  <a:avLst/>
                </a:prstGeom>
                <a:solidFill>
                  <a:srgbClr val="FFB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5" name="Rectangle 684">
                  <a:extLst>
                    <a:ext uri="{FF2B5EF4-FFF2-40B4-BE49-F238E27FC236}">
                      <a16:creationId xmlns:a16="http://schemas.microsoft.com/office/drawing/2014/main" id="{CF9BD8C5-0F78-5149-826A-8AFACC138978}"/>
                    </a:ext>
                  </a:extLst>
                </p:cNvPr>
                <p:cNvSpPr>
                  <a:spLocks noChangeArrowheads="1"/>
                </p:cNvSpPr>
                <p:nvPr/>
              </p:nvSpPr>
              <p:spPr bwMode="auto">
                <a:xfrm>
                  <a:off x="2373" y="2844"/>
                  <a:ext cx="457" cy="4"/>
                </a:xfrm>
                <a:prstGeom prst="rect">
                  <a:avLst/>
                </a:prstGeom>
                <a:solidFill>
                  <a:srgbClr val="FFB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685">
                  <a:extLst>
                    <a:ext uri="{FF2B5EF4-FFF2-40B4-BE49-F238E27FC236}">
                      <a16:creationId xmlns:a16="http://schemas.microsoft.com/office/drawing/2014/main" id="{D32B693A-FA67-9C4C-BF4E-65658F032149}"/>
                    </a:ext>
                  </a:extLst>
                </p:cNvPr>
                <p:cNvSpPr>
                  <a:spLocks noChangeArrowheads="1"/>
                </p:cNvSpPr>
                <p:nvPr/>
              </p:nvSpPr>
              <p:spPr bwMode="auto">
                <a:xfrm>
                  <a:off x="2358" y="2830"/>
                  <a:ext cx="493" cy="5"/>
                </a:xfrm>
                <a:prstGeom prst="rect">
                  <a:avLst/>
                </a:prstGeom>
                <a:solidFill>
                  <a:srgbClr val="7F3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686">
                  <a:extLst>
                    <a:ext uri="{FF2B5EF4-FFF2-40B4-BE49-F238E27FC236}">
                      <a16:creationId xmlns:a16="http://schemas.microsoft.com/office/drawing/2014/main" id="{BEF49235-7FC1-434E-B88F-0F38FE163B18}"/>
                    </a:ext>
                  </a:extLst>
                </p:cNvPr>
                <p:cNvSpPr>
                  <a:spLocks noChangeArrowheads="1"/>
                </p:cNvSpPr>
                <p:nvPr/>
              </p:nvSpPr>
              <p:spPr bwMode="auto">
                <a:xfrm>
                  <a:off x="2390" y="2867"/>
                  <a:ext cx="428" cy="111"/>
                </a:xfrm>
                <a:prstGeom prst="rect">
                  <a:avLst/>
                </a:prstGeom>
                <a:solidFill>
                  <a:srgbClr val="FF9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5" name="Group 700">
                <a:extLst>
                  <a:ext uri="{FF2B5EF4-FFF2-40B4-BE49-F238E27FC236}">
                    <a16:creationId xmlns:a16="http://schemas.microsoft.com/office/drawing/2014/main" id="{487413D4-5100-1144-9D3E-8229D45D4400}"/>
                  </a:ext>
                </a:extLst>
              </p:cNvPr>
              <p:cNvGrpSpPr>
                <a:grpSpLocks/>
              </p:cNvGrpSpPr>
              <p:nvPr/>
            </p:nvGrpSpPr>
            <p:grpSpPr bwMode="auto">
              <a:xfrm>
                <a:off x="2398" y="3054"/>
                <a:ext cx="411" cy="108"/>
                <a:chOff x="2398" y="3054"/>
                <a:chExt cx="411" cy="108"/>
              </a:xfrm>
            </p:grpSpPr>
            <p:grpSp>
              <p:nvGrpSpPr>
                <p:cNvPr id="310" name="Group 698">
                  <a:extLst>
                    <a:ext uri="{FF2B5EF4-FFF2-40B4-BE49-F238E27FC236}">
                      <a16:creationId xmlns:a16="http://schemas.microsoft.com/office/drawing/2014/main" id="{312FEE13-62AC-2444-A089-A67BA0CC2C45}"/>
                    </a:ext>
                  </a:extLst>
                </p:cNvPr>
                <p:cNvGrpSpPr>
                  <a:grpSpLocks/>
                </p:cNvGrpSpPr>
                <p:nvPr/>
              </p:nvGrpSpPr>
              <p:grpSpPr bwMode="auto">
                <a:xfrm>
                  <a:off x="2398" y="3076"/>
                  <a:ext cx="411" cy="65"/>
                  <a:chOff x="2398" y="3076"/>
                  <a:chExt cx="411" cy="65"/>
                </a:xfrm>
              </p:grpSpPr>
              <p:grpSp>
                <p:nvGrpSpPr>
                  <p:cNvPr id="312" name="Group 692">
                    <a:extLst>
                      <a:ext uri="{FF2B5EF4-FFF2-40B4-BE49-F238E27FC236}">
                        <a16:creationId xmlns:a16="http://schemas.microsoft.com/office/drawing/2014/main" id="{5C1C4136-9F74-D345-AA9C-E21F4B42AFCB}"/>
                      </a:ext>
                    </a:extLst>
                  </p:cNvPr>
                  <p:cNvGrpSpPr>
                    <a:grpSpLocks/>
                  </p:cNvGrpSpPr>
                  <p:nvPr/>
                </p:nvGrpSpPr>
                <p:grpSpPr bwMode="auto">
                  <a:xfrm>
                    <a:off x="2625" y="3076"/>
                    <a:ext cx="184" cy="65"/>
                    <a:chOff x="2625" y="3076"/>
                    <a:chExt cx="184" cy="65"/>
                  </a:xfrm>
                </p:grpSpPr>
                <p:sp>
                  <p:nvSpPr>
                    <p:cNvPr id="318" name="Rectangle 688">
                      <a:extLst>
                        <a:ext uri="{FF2B5EF4-FFF2-40B4-BE49-F238E27FC236}">
                          <a16:creationId xmlns:a16="http://schemas.microsoft.com/office/drawing/2014/main" id="{A5E39F65-6DAC-9043-B69B-26F958AFD0D6}"/>
                        </a:ext>
                      </a:extLst>
                    </p:cNvPr>
                    <p:cNvSpPr>
                      <a:spLocks noChangeArrowheads="1"/>
                    </p:cNvSpPr>
                    <p:nvPr/>
                  </p:nvSpPr>
                  <p:spPr bwMode="auto">
                    <a:xfrm>
                      <a:off x="2797" y="3117"/>
                      <a:ext cx="12" cy="24"/>
                    </a:xfrm>
                    <a:prstGeom prst="rect">
                      <a:avLst/>
                    </a:prstGeom>
                    <a:solidFill>
                      <a:srgbClr val="7F3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689">
                      <a:extLst>
                        <a:ext uri="{FF2B5EF4-FFF2-40B4-BE49-F238E27FC236}">
                          <a16:creationId xmlns:a16="http://schemas.microsoft.com/office/drawing/2014/main" id="{40B82288-802B-5D40-8564-5AC7D6C4962C}"/>
                        </a:ext>
                      </a:extLst>
                    </p:cNvPr>
                    <p:cNvSpPr>
                      <a:spLocks noChangeArrowheads="1"/>
                    </p:cNvSpPr>
                    <p:nvPr/>
                  </p:nvSpPr>
                  <p:spPr bwMode="auto">
                    <a:xfrm>
                      <a:off x="2797" y="3076"/>
                      <a:ext cx="12" cy="26"/>
                    </a:xfrm>
                    <a:prstGeom prst="rect">
                      <a:avLst/>
                    </a:prstGeom>
                    <a:solidFill>
                      <a:srgbClr val="7F3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690">
                      <a:extLst>
                        <a:ext uri="{FF2B5EF4-FFF2-40B4-BE49-F238E27FC236}">
                          <a16:creationId xmlns:a16="http://schemas.microsoft.com/office/drawing/2014/main" id="{7BCEE780-109E-194F-A82F-349B5218A291}"/>
                        </a:ext>
                      </a:extLst>
                    </p:cNvPr>
                    <p:cNvSpPr>
                      <a:spLocks noChangeArrowheads="1"/>
                    </p:cNvSpPr>
                    <p:nvPr/>
                  </p:nvSpPr>
                  <p:spPr bwMode="auto">
                    <a:xfrm>
                      <a:off x="2625" y="3117"/>
                      <a:ext cx="12" cy="24"/>
                    </a:xfrm>
                    <a:prstGeom prst="rect">
                      <a:avLst/>
                    </a:prstGeom>
                    <a:solidFill>
                      <a:srgbClr val="7F3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691">
                      <a:extLst>
                        <a:ext uri="{FF2B5EF4-FFF2-40B4-BE49-F238E27FC236}">
                          <a16:creationId xmlns:a16="http://schemas.microsoft.com/office/drawing/2014/main" id="{080F8179-0383-6E41-9D9B-E673AEC01E84}"/>
                        </a:ext>
                      </a:extLst>
                    </p:cNvPr>
                    <p:cNvSpPr>
                      <a:spLocks noChangeArrowheads="1"/>
                    </p:cNvSpPr>
                    <p:nvPr/>
                  </p:nvSpPr>
                  <p:spPr bwMode="auto">
                    <a:xfrm>
                      <a:off x="2625" y="3076"/>
                      <a:ext cx="12" cy="26"/>
                    </a:xfrm>
                    <a:prstGeom prst="rect">
                      <a:avLst/>
                    </a:prstGeom>
                    <a:solidFill>
                      <a:srgbClr val="7F3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3" name="Group 697">
                    <a:extLst>
                      <a:ext uri="{FF2B5EF4-FFF2-40B4-BE49-F238E27FC236}">
                        <a16:creationId xmlns:a16="http://schemas.microsoft.com/office/drawing/2014/main" id="{33F2BB65-1E33-6A49-A6AC-0F913C17EB9C}"/>
                      </a:ext>
                    </a:extLst>
                  </p:cNvPr>
                  <p:cNvGrpSpPr>
                    <a:grpSpLocks/>
                  </p:cNvGrpSpPr>
                  <p:nvPr/>
                </p:nvGrpSpPr>
                <p:grpSpPr bwMode="auto">
                  <a:xfrm>
                    <a:off x="2398" y="3076"/>
                    <a:ext cx="183" cy="65"/>
                    <a:chOff x="2398" y="3076"/>
                    <a:chExt cx="183" cy="65"/>
                  </a:xfrm>
                </p:grpSpPr>
                <p:sp>
                  <p:nvSpPr>
                    <p:cNvPr id="314" name="Rectangle 693">
                      <a:extLst>
                        <a:ext uri="{FF2B5EF4-FFF2-40B4-BE49-F238E27FC236}">
                          <a16:creationId xmlns:a16="http://schemas.microsoft.com/office/drawing/2014/main" id="{B9E9458E-D00E-EA42-944B-F52689830966}"/>
                        </a:ext>
                      </a:extLst>
                    </p:cNvPr>
                    <p:cNvSpPr>
                      <a:spLocks noChangeArrowheads="1"/>
                    </p:cNvSpPr>
                    <p:nvPr/>
                  </p:nvSpPr>
                  <p:spPr bwMode="auto">
                    <a:xfrm>
                      <a:off x="2569" y="3117"/>
                      <a:ext cx="12" cy="24"/>
                    </a:xfrm>
                    <a:prstGeom prst="rect">
                      <a:avLst/>
                    </a:prstGeom>
                    <a:solidFill>
                      <a:srgbClr val="7F3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694">
                      <a:extLst>
                        <a:ext uri="{FF2B5EF4-FFF2-40B4-BE49-F238E27FC236}">
                          <a16:creationId xmlns:a16="http://schemas.microsoft.com/office/drawing/2014/main" id="{2F464648-AF98-3C4D-B56E-37019F9C3EEF}"/>
                        </a:ext>
                      </a:extLst>
                    </p:cNvPr>
                    <p:cNvSpPr>
                      <a:spLocks noChangeArrowheads="1"/>
                    </p:cNvSpPr>
                    <p:nvPr/>
                  </p:nvSpPr>
                  <p:spPr bwMode="auto">
                    <a:xfrm>
                      <a:off x="2569" y="3076"/>
                      <a:ext cx="12" cy="26"/>
                    </a:xfrm>
                    <a:prstGeom prst="rect">
                      <a:avLst/>
                    </a:prstGeom>
                    <a:solidFill>
                      <a:srgbClr val="7F3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695">
                      <a:extLst>
                        <a:ext uri="{FF2B5EF4-FFF2-40B4-BE49-F238E27FC236}">
                          <a16:creationId xmlns:a16="http://schemas.microsoft.com/office/drawing/2014/main" id="{F14C056D-1FCA-AA44-89D6-48B0E6F2D5AA}"/>
                        </a:ext>
                      </a:extLst>
                    </p:cNvPr>
                    <p:cNvSpPr>
                      <a:spLocks noChangeArrowheads="1"/>
                    </p:cNvSpPr>
                    <p:nvPr/>
                  </p:nvSpPr>
                  <p:spPr bwMode="auto">
                    <a:xfrm>
                      <a:off x="2398" y="3117"/>
                      <a:ext cx="12" cy="24"/>
                    </a:xfrm>
                    <a:prstGeom prst="rect">
                      <a:avLst/>
                    </a:prstGeom>
                    <a:solidFill>
                      <a:srgbClr val="7F3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696">
                      <a:extLst>
                        <a:ext uri="{FF2B5EF4-FFF2-40B4-BE49-F238E27FC236}">
                          <a16:creationId xmlns:a16="http://schemas.microsoft.com/office/drawing/2014/main" id="{F5CA845D-D798-DF4F-B06A-9D933BFC10AA}"/>
                        </a:ext>
                      </a:extLst>
                    </p:cNvPr>
                    <p:cNvSpPr>
                      <a:spLocks noChangeArrowheads="1"/>
                    </p:cNvSpPr>
                    <p:nvPr/>
                  </p:nvSpPr>
                  <p:spPr bwMode="auto">
                    <a:xfrm>
                      <a:off x="2398" y="3076"/>
                      <a:ext cx="12" cy="26"/>
                    </a:xfrm>
                    <a:prstGeom prst="rect">
                      <a:avLst/>
                    </a:prstGeom>
                    <a:solidFill>
                      <a:srgbClr val="7F3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311" name="Rectangle 699">
                  <a:extLst>
                    <a:ext uri="{FF2B5EF4-FFF2-40B4-BE49-F238E27FC236}">
                      <a16:creationId xmlns:a16="http://schemas.microsoft.com/office/drawing/2014/main" id="{D631E41E-5F42-FF41-B16D-6F9E17AA7CF0}"/>
                    </a:ext>
                  </a:extLst>
                </p:cNvPr>
                <p:cNvSpPr>
                  <a:spLocks noChangeArrowheads="1"/>
                </p:cNvSpPr>
                <p:nvPr/>
              </p:nvSpPr>
              <p:spPr bwMode="auto">
                <a:xfrm>
                  <a:off x="2592" y="3054"/>
                  <a:ext cx="23" cy="108"/>
                </a:xfrm>
                <a:prstGeom prst="rect">
                  <a:avLst/>
                </a:prstGeom>
                <a:solidFill>
                  <a:srgbClr val="7F3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6" name="Group 706">
                <a:extLst>
                  <a:ext uri="{FF2B5EF4-FFF2-40B4-BE49-F238E27FC236}">
                    <a16:creationId xmlns:a16="http://schemas.microsoft.com/office/drawing/2014/main" id="{B209B797-50F4-6C48-9DDC-0AB254AFC24A}"/>
                  </a:ext>
                </a:extLst>
              </p:cNvPr>
              <p:cNvGrpSpPr>
                <a:grpSpLocks/>
              </p:cNvGrpSpPr>
              <p:nvPr/>
            </p:nvGrpSpPr>
            <p:grpSpPr bwMode="auto">
              <a:xfrm>
                <a:off x="2388" y="2976"/>
                <a:ext cx="431" cy="53"/>
                <a:chOff x="2388" y="2976"/>
                <a:chExt cx="431" cy="53"/>
              </a:xfrm>
            </p:grpSpPr>
            <p:sp>
              <p:nvSpPr>
                <p:cNvPr id="305" name="Rectangle 701">
                  <a:extLst>
                    <a:ext uri="{FF2B5EF4-FFF2-40B4-BE49-F238E27FC236}">
                      <a16:creationId xmlns:a16="http://schemas.microsoft.com/office/drawing/2014/main" id="{29CCC2A0-9EA5-B14B-8BBC-5230BFEB9393}"/>
                    </a:ext>
                  </a:extLst>
                </p:cNvPr>
                <p:cNvSpPr>
                  <a:spLocks noChangeArrowheads="1"/>
                </p:cNvSpPr>
                <p:nvPr/>
              </p:nvSpPr>
              <p:spPr bwMode="auto">
                <a:xfrm>
                  <a:off x="2391" y="2985"/>
                  <a:ext cx="424" cy="23"/>
                </a:xfrm>
                <a:prstGeom prst="rect">
                  <a:avLst/>
                </a:prstGeom>
                <a:solidFill>
                  <a:srgbClr val="BF7F3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702">
                  <a:extLst>
                    <a:ext uri="{FF2B5EF4-FFF2-40B4-BE49-F238E27FC236}">
                      <a16:creationId xmlns:a16="http://schemas.microsoft.com/office/drawing/2014/main" id="{D83C755E-0735-3544-ABF4-F14A0BD814AE}"/>
                    </a:ext>
                  </a:extLst>
                </p:cNvPr>
                <p:cNvSpPr>
                  <a:spLocks noChangeArrowheads="1"/>
                </p:cNvSpPr>
                <p:nvPr/>
              </p:nvSpPr>
              <p:spPr bwMode="auto">
                <a:xfrm>
                  <a:off x="2388" y="2976"/>
                  <a:ext cx="431" cy="12"/>
                </a:xfrm>
                <a:prstGeom prst="rect">
                  <a:avLst/>
                </a:prstGeom>
                <a:solidFill>
                  <a:srgbClr val="7F3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703">
                  <a:extLst>
                    <a:ext uri="{FF2B5EF4-FFF2-40B4-BE49-F238E27FC236}">
                      <a16:creationId xmlns:a16="http://schemas.microsoft.com/office/drawing/2014/main" id="{8F7C3B39-AD78-984F-85AC-4588E7BD325D}"/>
                    </a:ext>
                  </a:extLst>
                </p:cNvPr>
                <p:cNvSpPr>
                  <a:spLocks noChangeArrowheads="1"/>
                </p:cNvSpPr>
                <p:nvPr/>
              </p:nvSpPr>
              <p:spPr bwMode="auto">
                <a:xfrm>
                  <a:off x="2389" y="2990"/>
                  <a:ext cx="429" cy="5"/>
                </a:xfrm>
                <a:prstGeom prst="rect">
                  <a:avLst/>
                </a:prstGeom>
                <a:solidFill>
                  <a:srgbClr val="7F3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704">
                  <a:extLst>
                    <a:ext uri="{FF2B5EF4-FFF2-40B4-BE49-F238E27FC236}">
                      <a16:creationId xmlns:a16="http://schemas.microsoft.com/office/drawing/2014/main" id="{70B5A082-6480-7944-8F12-613E216C492A}"/>
                    </a:ext>
                  </a:extLst>
                </p:cNvPr>
                <p:cNvSpPr>
                  <a:spLocks noChangeArrowheads="1"/>
                </p:cNvSpPr>
                <p:nvPr/>
              </p:nvSpPr>
              <p:spPr bwMode="auto">
                <a:xfrm>
                  <a:off x="2388" y="3007"/>
                  <a:ext cx="430" cy="6"/>
                </a:xfrm>
                <a:prstGeom prst="rect">
                  <a:avLst/>
                </a:prstGeom>
                <a:solidFill>
                  <a:srgbClr val="7F3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705">
                  <a:extLst>
                    <a:ext uri="{FF2B5EF4-FFF2-40B4-BE49-F238E27FC236}">
                      <a16:creationId xmlns:a16="http://schemas.microsoft.com/office/drawing/2014/main" id="{882900F7-A142-7645-B03C-9FD7743B7DF5}"/>
                    </a:ext>
                  </a:extLst>
                </p:cNvPr>
                <p:cNvSpPr>
                  <a:spLocks noChangeArrowheads="1"/>
                </p:cNvSpPr>
                <p:nvPr/>
              </p:nvSpPr>
              <p:spPr bwMode="auto">
                <a:xfrm>
                  <a:off x="2390" y="3020"/>
                  <a:ext cx="425" cy="9"/>
                </a:xfrm>
                <a:prstGeom prst="rect">
                  <a:avLst/>
                </a:prstGeom>
                <a:solidFill>
                  <a:srgbClr val="7F3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7" name="Group 814">
                <a:extLst>
                  <a:ext uri="{FF2B5EF4-FFF2-40B4-BE49-F238E27FC236}">
                    <a16:creationId xmlns:a16="http://schemas.microsoft.com/office/drawing/2014/main" id="{4B8A2728-5E87-704A-A35F-14C108E5DB7E}"/>
                  </a:ext>
                </a:extLst>
              </p:cNvPr>
              <p:cNvGrpSpPr>
                <a:grpSpLocks/>
              </p:cNvGrpSpPr>
              <p:nvPr/>
            </p:nvGrpSpPr>
            <p:grpSpPr bwMode="auto">
              <a:xfrm>
                <a:off x="2410" y="2747"/>
                <a:ext cx="386" cy="454"/>
                <a:chOff x="2410" y="2747"/>
                <a:chExt cx="386" cy="454"/>
              </a:xfrm>
            </p:grpSpPr>
            <p:grpSp>
              <p:nvGrpSpPr>
                <p:cNvPr id="198" name="Group 715">
                  <a:extLst>
                    <a:ext uri="{FF2B5EF4-FFF2-40B4-BE49-F238E27FC236}">
                      <a16:creationId xmlns:a16="http://schemas.microsoft.com/office/drawing/2014/main" id="{7927901A-0A5B-5045-9975-A2F7A8F72AE3}"/>
                    </a:ext>
                  </a:extLst>
                </p:cNvPr>
                <p:cNvGrpSpPr>
                  <a:grpSpLocks/>
                </p:cNvGrpSpPr>
                <p:nvPr/>
              </p:nvGrpSpPr>
              <p:grpSpPr bwMode="auto">
                <a:xfrm>
                  <a:off x="2643" y="3034"/>
                  <a:ext cx="147" cy="128"/>
                  <a:chOff x="2643" y="3034"/>
                  <a:chExt cx="147" cy="128"/>
                </a:xfrm>
              </p:grpSpPr>
              <p:sp>
                <p:nvSpPr>
                  <p:cNvPr id="297" name="Freeform 707">
                    <a:extLst>
                      <a:ext uri="{FF2B5EF4-FFF2-40B4-BE49-F238E27FC236}">
                        <a16:creationId xmlns:a16="http://schemas.microsoft.com/office/drawing/2014/main" id="{24E42692-F6A7-5A4F-8BA1-4EF1DFDAB29A}"/>
                      </a:ext>
                    </a:extLst>
                  </p:cNvPr>
                  <p:cNvSpPr>
                    <a:spLocks/>
                  </p:cNvSpPr>
                  <p:nvPr/>
                </p:nvSpPr>
                <p:spPr bwMode="auto">
                  <a:xfrm>
                    <a:off x="2643" y="3034"/>
                    <a:ext cx="147" cy="128"/>
                  </a:xfrm>
                  <a:custGeom>
                    <a:avLst/>
                    <a:gdLst/>
                    <a:ahLst/>
                    <a:cxnLst>
                      <a:cxn ang="0">
                        <a:pos x="0" y="41"/>
                      </a:cxn>
                      <a:cxn ang="0">
                        <a:pos x="0" y="256"/>
                      </a:cxn>
                      <a:cxn ang="0">
                        <a:pos x="295" y="256"/>
                      </a:cxn>
                      <a:cxn ang="0">
                        <a:pos x="295" y="41"/>
                      </a:cxn>
                      <a:cxn ang="0">
                        <a:pos x="204" y="0"/>
                      </a:cxn>
                      <a:cxn ang="0">
                        <a:pos x="92" y="0"/>
                      </a:cxn>
                      <a:cxn ang="0">
                        <a:pos x="0" y="41"/>
                      </a:cxn>
                    </a:cxnLst>
                    <a:rect l="0" t="0" r="r" b="b"/>
                    <a:pathLst>
                      <a:path w="295" h="256">
                        <a:moveTo>
                          <a:pt x="0" y="41"/>
                        </a:moveTo>
                        <a:lnTo>
                          <a:pt x="0" y="256"/>
                        </a:lnTo>
                        <a:lnTo>
                          <a:pt x="295" y="256"/>
                        </a:lnTo>
                        <a:lnTo>
                          <a:pt x="295" y="41"/>
                        </a:lnTo>
                        <a:lnTo>
                          <a:pt x="204" y="0"/>
                        </a:lnTo>
                        <a:lnTo>
                          <a:pt x="92" y="0"/>
                        </a:lnTo>
                        <a:lnTo>
                          <a:pt x="0" y="41"/>
                        </a:lnTo>
                        <a:close/>
                      </a:path>
                    </a:pathLst>
                  </a:custGeom>
                  <a:solidFill>
                    <a:srgbClr val="3F5F00"/>
                  </a:solidFill>
                  <a:ln w="4763">
                    <a:solidFill>
                      <a:srgbClr val="7F3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708">
                    <a:extLst>
                      <a:ext uri="{FF2B5EF4-FFF2-40B4-BE49-F238E27FC236}">
                        <a16:creationId xmlns:a16="http://schemas.microsoft.com/office/drawing/2014/main" id="{022F4D96-1FC8-8840-A52C-D35B0CECAA33}"/>
                      </a:ext>
                    </a:extLst>
                  </p:cNvPr>
                  <p:cNvSpPr>
                    <a:spLocks noChangeArrowheads="1"/>
                  </p:cNvSpPr>
                  <p:nvPr/>
                </p:nvSpPr>
                <p:spPr bwMode="auto">
                  <a:xfrm>
                    <a:off x="2669" y="3059"/>
                    <a:ext cx="98" cy="102"/>
                  </a:xfrm>
                  <a:prstGeom prst="rect">
                    <a:avLst/>
                  </a:prstGeom>
                  <a:solidFill>
                    <a:srgbClr val="FFBF1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709">
                    <a:extLst>
                      <a:ext uri="{FF2B5EF4-FFF2-40B4-BE49-F238E27FC236}">
                        <a16:creationId xmlns:a16="http://schemas.microsoft.com/office/drawing/2014/main" id="{4C09250A-CFD3-A74B-91F3-CB62E12B9E60}"/>
                      </a:ext>
                    </a:extLst>
                  </p:cNvPr>
                  <p:cNvSpPr>
                    <a:spLocks noChangeArrowheads="1"/>
                  </p:cNvSpPr>
                  <p:nvPr/>
                </p:nvSpPr>
                <p:spPr bwMode="auto">
                  <a:xfrm>
                    <a:off x="2719" y="3062"/>
                    <a:ext cx="38" cy="97"/>
                  </a:xfrm>
                  <a:prstGeom prst="rect">
                    <a:avLst/>
                  </a:prstGeom>
                  <a:solidFill>
                    <a:srgbClr val="BF7F3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710">
                    <a:extLst>
                      <a:ext uri="{FF2B5EF4-FFF2-40B4-BE49-F238E27FC236}">
                        <a16:creationId xmlns:a16="http://schemas.microsoft.com/office/drawing/2014/main" id="{6DA1E8CE-9CE4-F14F-802E-4F770DFBFD44}"/>
                      </a:ext>
                    </a:extLst>
                  </p:cNvPr>
                  <p:cNvSpPr>
                    <a:spLocks noChangeArrowheads="1"/>
                  </p:cNvSpPr>
                  <p:nvPr/>
                </p:nvSpPr>
                <p:spPr bwMode="auto">
                  <a:xfrm>
                    <a:off x="2679" y="3062"/>
                    <a:ext cx="37" cy="97"/>
                  </a:xfrm>
                  <a:prstGeom prst="rect">
                    <a:avLst/>
                  </a:prstGeom>
                  <a:solidFill>
                    <a:srgbClr val="BF7F3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711">
                    <a:extLst>
                      <a:ext uri="{FF2B5EF4-FFF2-40B4-BE49-F238E27FC236}">
                        <a16:creationId xmlns:a16="http://schemas.microsoft.com/office/drawing/2014/main" id="{9614A2F3-DD68-2F4C-9478-89DB4D21883F}"/>
                      </a:ext>
                    </a:extLst>
                  </p:cNvPr>
                  <p:cNvSpPr>
                    <a:spLocks noChangeArrowheads="1"/>
                  </p:cNvSpPr>
                  <p:nvPr/>
                </p:nvSpPr>
                <p:spPr bwMode="auto">
                  <a:xfrm>
                    <a:off x="2689" y="3070"/>
                    <a:ext cx="16" cy="39"/>
                  </a:xfrm>
                  <a:prstGeom prst="rect">
                    <a:avLst/>
                  </a:prstGeom>
                  <a:solidFill>
                    <a:srgbClr val="FFBF5F"/>
                  </a:solidFill>
                  <a:ln w="4763">
                    <a:solidFill>
                      <a:srgbClr val="FFBF5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712">
                    <a:extLst>
                      <a:ext uri="{FF2B5EF4-FFF2-40B4-BE49-F238E27FC236}">
                        <a16:creationId xmlns:a16="http://schemas.microsoft.com/office/drawing/2014/main" id="{B95342B7-949B-4E43-A1DE-24B7BBE28650}"/>
                      </a:ext>
                    </a:extLst>
                  </p:cNvPr>
                  <p:cNvSpPr>
                    <a:spLocks noChangeArrowheads="1"/>
                  </p:cNvSpPr>
                  <p:nvPr/>
                </p:nvSpPr>
                <p:spPr bwMode="auto">
                  <a:xfrm>
                    <a:off x="2730" y="3070"/>
                    <a:ext cx="17" cy="39"/>
                  </a:xfrm>
                  <a:prstGeom prst="rect">
                    <a:avLst/>
                  </a:prstGeom>
                  <a:solidFill>
                    <a:srgbClr val="FFBF5F"/>
                  </a:solidFill>
                  <a:ln w="4763">
                    <a:solidFill>
                      <a:srgbClr val="FFBF5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713">
                    <a:extLst>
                      <a:ext uri="{FF2B5EF4-FFF2-40B4-BE49-F238E27FC236}">
                        <a16:creationId xmlns:a16="http://schemas.microsoft.com/office/drawing/2014/main" id="{0146BCB2-A6E6-094E-BB10-A0EEC35D9CBA}"/>
                      </a:ext>
                    </a:extLst>
                  </p:cNvPr>
                  <p:cNvSpPr>
                    <a:spLocks noChangeArrowheads="1"/>
                  </p:cNvSpPr>
                  <p:nvPr/>
                </p:nvSpPr>
                <p:spPr bwMode="auto">
                  <a:xfrm>
                    <a:off x="2725" y="3150"/>
                    <a:ext cx="24" cy="3"/>
                  </a:xfrm>
                  <a:prstGeom prst="rect">
                    <a:avLst/>
                  </a:prstGeom>
                  <a:solidFill>
                    <a:srgbClr val="7F3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Oval 714">
                    <a:extLst>
                      <a:ext uri="{FF2B5EF4-FFF2-40B4-BE49-F238E27FC236}">
                        <a16:creationId xmlns:a16="http://schemas.microsoft.com/office/drawing/2014/main" id="{F0240A90-C2FF-194D-B840-88505FB69DEA}"/>
                      </a:ext>
                    </a:extLst>
                  </p:cNvPr>
                  <p:cNvSpPr>
                    <a:spLocks noChangeArrowheads="1"/>
                  </p:cNvSpPr>
                  <p:nvPr/>
                </p:nvSpPr>
                <p:spPr bwMode="auto">
                  <a:xfrm>
                    <a:off x="2704" y="3122"/>
                    <a:ext cx="6" cy="1"/>
                  </a:xfrm>
                  <a:prstGeom prst="ellipse">
                    <a:avLst/>
                  </a:prstGeom>
                  <a:solidFill>
                    <a:srgbClr val="FFBF7F"/>
                  </a:solidFill>
                  <a:ln w="4763">
                    <a:solidFill>
                      <a:srgbClr val="FFBF7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9" name="Group 724">
                  <a:extLst>
                    <a:ext uri="{FF2B5EF4-FFF2-40B4-BE49-F238E27FC236}">
                      <a16:creationId xmlns:a16="http://schemas.microsoft.com/office/drawing/2014/main" id="{AC0577B5-C099-1342-A41E-DB0FF6A5F309}"/>
                    </a:ext>
                  </a:extLst>
                </p:cNvPr>
                <p:cNvGrpSpPr>
                  <a:grpSpLocks/>
                </p:cNvGrpSpPr>
                <p:nvPr/>
              </p:nvGrpSpPr>
              <p:grpSpPr bwMode="auto">
                <a:xfrm>
                  <a:off x="2416" y="3034"/>
                  <a:ext cx="146" cy="128"/>
                  <a:chOff x="2416" y="3034"/>
                  <a:chExt cx="146" cy="128"/>
                </a:xfrm>
              </p:grpSpPr>
              <p:sp>
                <p:nvSpPr>
                  <p:cNvPr id="289" name="Freeform 716">
                    <a:extLst>
                      <a:ext uri="{FF2B5EF4-FFF2-40B4-BE49-F238E27FC236}">
                        <a16:creationId xmlns:a16="http://schemas.microsoft.com/office/drawing/2014/main" id="{98350E43-7887-9D4D-90B6-031E47039AEA}"/>
                      </a:ext>
                    </a:extLst>
                  </p:cNvPr>
                  <p:cNvSpPr>
                    <a:spLocks/>
                  </p:cNvSpPr>
                  <p:nvPr/>
                </p:nvSpPr>
                <p:spPr bwMode="auto">
                  <a:xfrm>
                    <a:off x="2416" y="3034"/>
                    <a:ext cx="146" cy="128"/>
                  </a:xfrm>
                  <a:custGeom>
                    <a:avLst/>
                    <a:gdLst/>
                    <a:ahLst/>
                    <a:cxnLst>
                      <a:cxn ang="0">
                        <a:pos x="0" y="41"/>
                      </a:cxn>
                      <a:cxn ang="0">
                        <a:pos x="0" y="256"/>
                      </a:cxn>
                      <a:cxn ang="0">
                        <a:pos x="293" y="256"/>
                      </a:cxn>
                      <a:cxn ang="0">
                        <a:pos x="293" y="41"/>
                      </a:cxn>
                      <a:cxn ang="0">
                        <a:pos x="202" y="0"/>
                      </a:cxn>
                      <a:cxn ang="0">
                        <a:pos x="91" y="0"/>
                      </a:cxn>
                      <a:cxn ang="0">
                        <a:pos x="0" y="41"/>
                      </a:cxn>
                    </a:cxnLst>
                    <a:rect l="0" t="0" r="r" b="b"/>
                    <a:pathLst>
                      <a:path w="293" h="256">
                        <a:moveTo>
                          <a:pt x="0" y="41"/>
                        </a:moveTo>
                        <a:lnTo>
                          <a:pt x="0" y="256"/>
                        </a:lnTo>
                        <a:lnTo>
                          <a:pt x="293" y="256"/>
                        </a:lnTo>
                        <a:lnTo>
                          <a:pt x="293" y="41"/>
                        </a:lnTo>
                        <a:lnTo>
                          <a:pt x="202" y="0"/>
                        </a:lnTo>
                        <a:lnTo>
                          <a:pt x="91" y="0"/>
                        </a:lnTo>
                        <a:lnTo>
                          <a:pt x="0" y="41"/>
                        </a:lnTo>
                        <a:close/>
                      </a:path>
                    </a:pathLst>
                  </a:custGeom>
                  <a:solidFill>
                    <a:srgbClr val="3F5F00"/>
                  </a:solidFill>
                  <a:ln w="4763">
                    <a:solidFill>
                      <a:srgbClr val="7F3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717">
                    <a:extLst>
                      <a:ext uri="{FF2B5EF4-FFF2-40B4-BE49-F238E27FC236}">
                        <a16:creationId xmlns:a16="http://schemas.microsoft.com/office/drawing/2014/main" id="{EE6BEE64-8F18-284C-9E4C-935B3C280F79}"/>
                      </a:ext>
                    </a:extLst>
                  </p:cNvPr>
                  <p:cNvSpPr>
                    <a:spLocks noChangeArrowheads="1"/>
                  </p:cNvSpPr>
                  <p:nvPr/>
                </p:nvSpPr>
                <p:spPr bwMode="auto">
                  <a:xfrm>
                    <a:off x="2441" y="3059"/>
                    <a:ext cx="98" cy="102"/>
                  </a:xfrm>
                  <a:prstGeom prst="rect">
                    <a:avLst/>
                  </a:prstGeom>
                  <a:solidFill>
                    <a:srgbClr val="FFBF1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718">
                    <a:extLst>
                      <a:ext uri="{FF2B5EF4-FFF2-40B4-BE49-F238E27FC236}">
                        <a16:creationId xmlns:a16="http://schemas.microsoft.com/office/drawing/2014/main" id="{0A2F64CD-9108-1D4B-9774-63F63BC2A005}"/>
                      </a:ext>
                    </a:extLst>
                  </p:cNvPr>
                  <p:cNvSpPr>
                    <a:spLocks noChangeArrowheads="1"/>
                  </p:cNvSpPr>
                  <p:nvPr/>
                </p:nvSpPr>
                <p:spPr bwMode="auto">
                  <a:xfrm>
                    <a:off x="2491" y="3062"/>
                    <a:ext cx="38" cy="97"/>
                  </a:xfrm>
                  <a:prstGeom prst="rect">
                    <a:avLst/>
                  </a:prstGeom>
                  <a:solidFill>
                    <a:srgbClr val="BF7F3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719">
                    <a:extLst>
                      <a:ext uri="{FF2B5EF4-FFF2-40B4-BE49-F238E27FC236}">
                        <a16:creationId xmlns:a16="http://schemas.microsoft.com/office/drawing/2014/main" id="{CBA672B9-1BF6-A443-B860-2DCBFD20BD77}"/>
                      </a:ext>
                    </a:extLst>
                  </p:cNvPr>
                  <p:cNvSpPr>
                    <a:spLocks noChangeArrowheads="1"/>
                  </p:cNvSpPr>
                  <p:nvPr/>
                </p:nvSpPr>
                <p:spPr bwMode="auto">
                  <a:xfrm>
                    <a:off x="2451" y="3062"/>
                    <a:ext cx="38" cy="97"/>
                  </a:xfrm>
                  <a:prstGeom prst="rect">
                    <a:avLst/>
                  </a:prstGeom>
                  <a:solidFill>
                    <a:srgbClr val="BF7F3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720">
                    <a:extLst>
                      <a:ext uri="{FF2B5EF4-FFF2-40B4-BE49-F238E27FC236}">
                        <a16:creationId xmlns:a16="http://schemas.microsoft.com/office/drawing/2014/main" id="{8522BA30-A45E-514C-9842-5D96A01C9832}"/>
                      </a:ext>
                    </a:extLst>
                  </p:cNvPr>
                  <p:cNvSpPr>
                    <a:spLocks noChangeArrowheads="1"/>
                  </p:cNvSpPr>
                  <p:nvPr/>
                </p:nvSpPr>
                <p:spPr bwMode="auto">
                  <a:xfrm>
                    <a:off x="2461" y="3070"/>
                    <a:ext cx="16" cy="39"/>
                  </a:xfrm>
                  <a:prstGeom prst="rect">
                    <a:avLst/>
                  </a:prstGeom>
                  <a:solidFill>
                    <a:srgbClr val="FFBF5F"/>
                  </a:solidFill>
                  <a:ln w="4763">
                    <a:solidFill>
                      <a:srgbClr val="FFBF5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721">
                    <a:extLst>
                      <a:ext uri="{FF2B5EF4-FFF2-40B4-BE49-F238E27FC236}">
                        <a16:creationId xmlns:a16="http://schemas.microsoft.com/office/drawing/2014/main" id="{1C7C4A1C-FF7F-C340-987A-D4FAA13CEA3E}"/>
                      </a:ext>
                    </a:extLst>
                  </p:cNvPr>
                  <p:cNvSpPr>
                    <a:spLocks noChangeArrowheads="1"/>
                  </p:cNvSpPr>
                  <p:nvPr/>
                </p:nvSpPr>
                <p:spPr bwMode="auto">
                  <a:xfrm>
                    <a:off x="2502" y="3070"/>
                    <a:ext cx="17" cy="39"/>
                  </a:xfrm>
                  <a:prstGeom prst="rect">
                    <a:avLst/>
                  </a:prstGeom>
                  <a:solidFill>
                    <a:srgbClr val="FFBF5F"/>
                  </a:solidFill>
                  <a:ln w="4763">
                    <a:solidFill>
                      <a:srgbClr val="FFBF5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722">
                    <a:extLst>
                      <a:ext uri="{FF2B5EF4-FFF2-40B4-BE49-F238E27FC236}">
                        <a16:creationId xmlns:a16="http://schemas.microsoft.com/office/drawing/2014/main" id="{3E826A73-D53A-D34D-81E4-0D98E095026F}"/>
                      </a:ext>
                    </a:extLst>
                  </p:cNvPr>
                  <p:cNvSpPr>
                    <a:spLocks noChangeArrowheads="1"/>
                  </p:cNvSpPr>
                  <p:nvPr/>
                </p:nvSpPr>
                <p:spPr bwMode="auto">
                  <a:xfrm>
                    <a:off x="2499" y="3150"/>
                    <a:ext cx="22" cy="3"/>
                  </a:xfrm>
                  <a:prstGeom prst="rect">
                    <a:avLst/>
                  </a:prstGeom>
                  <a:solidFill>
                    <a:srgbClr val="7F3F00"/>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Oval 723">
                    <a:extLst>
                      <a:ext uri="{FF2B5EF4-FFF2-40B4-BE49-F238E27FC236}">
                        <a16:creationId xmlns:a16="http://schemas.microsoft.com/office/drawing/2014/main" id="{DE9E551B-8049-D64A-8AA6-722BDD1071F5}"/>
                      </a:ext>
                    </a:extLst>
                  </p:cNvPr>
                  <p:cNvSpPr>
                    <a:spLocks noChangeArrowheads="1"/>
                  </p:cNvSpPr>
                  <p:nvPr/>
                </p:nvSpPr>
                <p:spPr bwMode="auto">
                  <a:xfrm>
                    <a:off x="2476" y="3120"/>
                    <a:ext cx="8" cy="5"/>
                  </a:xfrm>
                  <a:prstGeom prst="ellipse">
                    <a:avLst/>
                  </a:prstGeom>
                  <a:solidFill>
                    <a:srgbClr val="FFB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0" name="Group 730">
                  <a:extLst>
                    <a:ext uri="{FF2B5EF4-FFF2-40B4-BE49-F238E27FC236}">
                      <a16:creationId xmlns:a16="http://schemas.microsoft.com/office/drawing/2014/main" id="{1CBB18AD-C07F-1342-9AA8-E535E3A841B3}"/>
                    </a:ext>
                  </a:extLst>
                </p:cNvPr>
                <p:cNvGrpSpPr>
                  <a:grpSpLocks/>
                </p:cNvGrpSpPr>
                <p:nvPr/>
              </p:nvGrpSpPr>
              <p:grpSpPr bwMode="auto">
                <a:xfrm>
                  <a:off x="2663" y="2747"/>
                  <a:ext cx="95" cy="78"/>
                  <a:chOff x="2663" y="2747"/>
                  <a:chExt cx="95" cy="78"/>
                </a:xfrm>
              </p:grpSpPr>
              <p:sp>
                <p:nvSpPr>
                  <p:cNvPr id="284" name="Rectangle 725">
                    <a:extLst>
                      <a:ext uri="{FF2B5EF4-FFF2-40B4-BE49-F238E27FC236}">
                        <a16:creationId xmlns:a16="http://schemas.microsoft.com/office/drawing/2014/main" id="{4FEFB002-8AFD-CF48-ADC7-88CC036C975D}"/>
                      </a:ext>
                    </a:extLst>
                  </p:cNvPr>
                  <p:cNvSpPr>
                    <a:spLocks noChangeArrowheads="1"/>
                  </p:cNvSpPr>
                  <p:nvPr/>
                </p:nvSpPr>
                <p:spPr bwMode="auto">
                  <a:xfrm>
                    <a:off x="2673" y="2770"/>
                    <a:ext cx="75" cy="55"/>
                  </a:xfrm>
                  <a:prstGeom prst="rect">
                    <a:avLst/>
                  </a:prstGeom>
                  <a:solidFill>
                    <a:srgbClr val="FF9F1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726">
                    <a:extLst>
                      <a:ext uri="{FF2B5EF4-FFF2-40B4-BE49-F238E27FC236}">
                        <a16:creationId xmlns:a16="http://schemas.microsoft.com/office/drawing/2014/main" id="{6DC9572D-AF83-3F47-9929-3D3E5A5297B2}"/>
                      </a:ext>
                    </a:extLst>
                  </p:cNvPr>
                  <p:cNvSpPr>
                    <a:spLocks/>
                  </p:cNvSpPr>
                  <p:nvPr/>
                </p:nvSpPr>
                <p:spPr bwMode="auto">
                  <a:xfrm>
                    <a:off x="2663" y="2747"/>
                    <a:ext cx="95" cy="24"/>
                  </a:xfrm>
                  <a:custGeom>
                    <a:avLst/>
                    <a:gdLst/>
                    <a:ahLst/>
                    <a:cxnLst>
                      <a:cxn ang="0">
                        <a:pos x="0" y="48"/>
                      </a:cxn>
                      <a:cxn ang="0">
                        <a:pos x="191" y="48"/>
                      </a:cxn>
                      <a:cxn ang="0">
                        <a:pos x="191" y="23"/>
                      </a:cxn>
                      <a:cxn ang="0">
                        <a:pos x="125" y="0"/>
                      </a:cxn>
                      <a:cxn ang="0">
                        <a:pos x="64" y="0"/>
                      </a:cxn>
                      <a:cxn ang="0">
                        <a:pos x="0" y="23"/>
                      </a:cxn>
                      <a:cxn ang="0">
                        <a:pos x="0" y="48"/>
                      </a:cxn>
                    </a:cxnLst>
                    <a:rect l="0" t="0" r="r" b="b"/>
                    <a:pathLst>
                      <a:path w="191" h="48">
                        <a:moveTo>
                          <a:pt x="0" y="48"/>
                        </a:moveTo>
                        <a:lnTo>
                          <a:pt x="191" y="48"/>
                        </a:lnTo>
                        <a:lnTo>
                          <a:pt x="191" y="23"/>
                        </a:lnTo>
                        <a:lnTo>
                          <a:pt x="125" y="0"/>
                        </a:lnTo>
                        <a:lnTo>
                          <a:pt x="64" y="0"/>
                        </a:lnTo>
                        <a:lnTo>
                          <a:pt x="0" y="23"/>
                        </a:lnTo>
                        <a:lnTo>
                          <a:pt x="0" y="48"/>
                        </a:lnTo>
                        <a:close/>
                      </a:path>
                    </a:pathLst>
                  </a:custGeom>
                  <a:solidFill>
                    <a:srgbClr val="BF7F3F"/>
                  </a:solidFill>
                  <a:ln w="4763">
                    <a:solidFill>
                      <a:srgbClr val="7F3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727">
                    <a:extLst>
                      <a:ext uri="{FF2B5EF4-FFF2-40B4-BE49-F238E27FC236}">
                        <a16:creationId xmlns:a16="http://schemas.microsoft.com/office/drawing/2014/main" id="{C19EDCDE-7EF0-654F-BD53-BFE235F7927D}"/>
                      </a:ext>
                    </a:extLst>
                  </p:cNvPr>
                  <p:cNvSpPr>
                    <a:spLocks/>
                  </p:cNvSpPr>
                  <p:nvPr/>
                </p:nvSpPr>
                <p:spPr bwMode="auto">
                  <a:xfrm>
                    <a:off x="2673" y="2751"/>
                    <a:ext cx="77" cy="18"/>
                  </a:xfrm>
                  <a:custGeom>
                    <a:avLst/>
                    <a:gdLst/>
                    <a:ahLst/>
                    <a:cxnLst>
                      <a:cxn ang="0">
                        <a:pos x="0" y="34"/>
                      </a:cxn>
                      <a:cxn ang="0">
                        <a:pos x="154" y="34"/>
                      </a:cxn>
                      <a:cxn ang="0">
                        <a:pos x="154" y="17"/>
                      </a:cxn>
                      <a:cxn ang="0">
                        <a:pos x="99" y="0"/>
                      </a:cxn>
                      <a:cxn ang="0">
                        <a:pos x="51" y="0"/>
                      </a:cxn>
                      <a:cxn ang="0">
                        <a:pos x="0" y="17"/>
                      </a:cxn>
                      <a:cxn ang="0">
                        <a:pos x="0" y="34"/>
                      </a:cxn>
                    </a:cxnLst>
                    <a:rect l="0" t="0" r="r" b="b"/>
                    <a:pathLst>
                      <a:path w="154" h="34">
                        <a:moveTo>
                          <a:pt x="0" y="34"/>
                        </a:moveTo>
                        <a:lnTo>
                          <a:pt x="154" y="34"/>
                        </a:lnTo>
                        <a:lnTo>
                          <a:pt x="154" y="17"/>
                        </a:lnTo>
                        <a:lnTo>
                          <a:pt x="99" y="0"/>
                        </a:lnTo>
                        <a:lnTo>
                          <a:pt x="51" y="0"/>
                        </a:lnTo>
                        <a:lnTo>
                          <a:pt x="0" y="17"/>
                        </a:lnTo>
                        <a:lnTo>
                          <a:pt x="0" y="34"/>
                        </a:lnTo>
                        <a:close/>
                      </a:path>
                    </a:pathLst>
                  </a:custGeom>
                  <a:solidFill>
                    <a:srgbClr val="FF9F1F"/>
                  </a:solidFill>
                  <a:ln w="4763">
                    <a:solidFill>
                      <a:srgbClr val="FF9F1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728">
                    <a:extLst>
                      <a:ext uri="{FF2B5EF4-FFF2-40B4-BE49-F238E27FC236}">
                        <a16:creationId xmlns:a16="http://schemas.microsoft.com/office/drawing/2014/main" id="{377888CA-6021-5D4A-B07E-5235A6343B62}"/>
                      </a:ext>
                    </a:extLst>
                  </p:cNvPr>
                  <p:cNvSpPr>
                    <a:spLocks noChangeArrowheads="1"/>
                  </p:cNvSpPr>
                  <p:nvPr/>
                </p:nvSpPr>
                <p:spPr bwMode="auto">
                  <a:xfrm>
                    <a:off x="2680" y="2801"/>
                    <a:ext cx="61" cy="19"/>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729">
                    <a:extLst>
                      <a:ext uri="{FF2B5EF4-FFF2-40B4-BE49-F238E27FC236}">
                        <a16:creationId xmlns:a16="http://schemas.microsoft.com/office/drawing/2014/main" id="{6E6C0371-0110-AB4F-B3E9-D7718DAF1CF7}"/>
                      </a:ext>
                    </a:extLst>
                  </p:cNvPr>
                  <p:cNvSpPr>
                    <a:spLocks noChangeArrowheads="1"/>
                  </p:cNvSpPr>
                  <p:nvPr/>
                </p:nvSpPr>
                <p:spPr bwMode="auto">
                  <a:xfrm>
                    <a:off x="2680" y="2776"/>
                    <a:ext cx="61" cy="20"/>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1" name="Group 736">
                  <a:extLst>
                    <a:ext uri="{FF2B5EF4-FFF2-40B4-BE49-F238E27FC236}">
                      <a16:creationId xmlns:a16="http://schemas.microsoft.com/office/drawing/2014/main" id="{A7A3FA33-8003-FD49-BC3F-893416F227D9}"/>
                    </a:ext>
                  </a:extLst>
                </p:cNvPr>
                <p:cNvGrpSpPr>
                  <a:grpSpLocks/>
                </p:cNvGrpSpPr>
                <p:nvPr/>
              </p:nvGrpSpPr>
              <p:grpSpPr bwMode="auto">
                <a:xfrm>
                  <a:off x="2452" y="2747"/>
                  <a:ext cx="95" cy="78"/>
                  <a:chOff x="2452" y="2747"/>
                  <a:chExt cx="95" cy="78"/>
                </a:xfrm>
              </p:grpSpPr>
              <p:sp>
                <p:nvSpPr>
                  <p:cNvPr id="279" name="Rectangle 731">
                    <a:extLst>
                      <a:ext uri="{FF2B5EF4-FFF2-40B4-BE49-F238E27FC236}">
                        <a16:creationId xmlns:a16="http://schemas.microsoft.com/office/drawing/2014/main" id="{176883DA-FA55-1941-90E4-3B4209825F51}"/>
                      </a:ext>
                    </a:extLst>
                  </p:cNvPr>
                  <p:cNvSpPr>
                    <a:spLocks noChangeArrowheads="1"/>
                  </p:cNvSpPr>
                  <p:nvPr/>
                </p:nvSpPr>
                <p:spPr bwMode="auto">
                  <a:xfrm>
                    <a:off x="2463" y="2770"/>
                    <a:ext cx="74" cy="55"/>
                  </a:xfrm>
                  <a:prstGeom prst="rect">
                    <a:avLst/>
                  </a:prstGeom>
                  <a:solidFill>
                    <a:srgbClr val="FF9F1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732">
                    <a:extLst>
                      <a:ext uri="{FF2B5EF4-FFF2-40B4-BE49-F238E27FC236}">
                        <a16:creationId xmlns:a16="http://schemas.microsoft.com/office/drawing/2014/main" id="{DD893D08-24AF-C74C-8A81-7104F9E097F5}"/>
                      </a:ext>
                    </a:extLst>
                  </p:cNvPr>
                  <p:cNvSpPr>
                    <a:spLocks/>
                  </p:cNvSpPr>
                  <p:nvPr/>
                </p:nvSpPr>
                <p:spPr bwMode="auto">
                  <a:xfrm>
                    <a:off x="2452" y="2747"/>
                    <a:ext cx="95" cy="24"/>
                  </a:xfrm>
                  <a:custGeom>
                    <a:avLst/>
                    <a:gdLst/>
                    <a:ahLst/>
                    <a:cxnLst>
                      <a:cxn ang="0">
                        <a:pos x="0" y="48"/>
                      </a:cxn>
                      <a:cxn ang="0">
                        <a:pos x="190" y="48"/>
                      </a:cxn>
                      <a:cxn ang="0">
                        <a:pos x="190" y="24"/>
                      </a:cxn>
                      <a:cxn ang="0">
                        <a:pos x="125" y="0"/>
                      </a:cxn>
                      <a:cxn ang="0">
                        <a:pos x="65" y="0"/>
                      </a:cxn>
                      <a:cxn ang="0">
                        <a:pos x="0" y="23"/>
                      </a:cxn>
                      <a:cxn ang="0">
                        <a:pos x="0" y="48"/>
                      </a:cxn>
                    </a:cxnLst>
                    <a:rect l="0" t="0" r="r" b="b"/>
                    <a:pathLst>
                      <a:path w="190" h="48">
                        <a:moveTo>
                          <a:pt x="0" y="48"/>
                        </a:moveTo>
                        <a:lnTo>
                          <a:pt x="190" y="48"/>
                        </a:lnTo>
                        <a:lnTo>
                          <a:pt x="190" y="24"/>
                        </a:lnTo>
                        <a:lnTo>
                          <a:pt x="125" y="0"/>
                        </a:lnTo>
                        <a:lnTo>
                          <a:pt x="65" y="0"/>
                        </a:lnTo>
                        <a:lnTo>
                          <a:pt x="0" y="23"/>
                        </a:lnTo>
                        <a:lnTo>
                          <a:pt x="0" y="48"/>
                        </a:lnTo>
                        <a:close/>
                      </a:path>
                    </a:pathLst>
                  </a:custGeom>
                  <a:solidFill>
                    <a:srgbClr val="BF7F3F"/>
                  </a:solidFill>
                  <a:ln w="4763">
                    <a:solidFill>
                      <a:srgbClr val="7F3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733">
                    <a:extLst>
                      <a:ext uri="{FF2B5EF4-FFF2-40B4-BE49-F238E27FC236}">
                        <a16:creationId xmlns:a16="http://schemas.microsoft.com/office/drawing/2014/main" id="{24627F8E-7E48-BA43-AFF8-A70CD79630F7}"/>
                      </a:ext>
                    </a:extLst>
                  </p:cNvPr>
                  <p:cNvSpPr>
                    <a:spLocks/>
                  </p:cNvSpPr>
                  <p:nvPr/>
                </p:nvSpPr>
                <p:spPr bwMode="auto">
                  <a:xfrm>
                    <a:off x="2461" y="2752"/>
                    <a:ext cx="77" cy="17"/>
                  </a:xfrm>
                  <a:custGeom>
                    <a:avLst/>
                    <a:gdLst/>
                    <a:ahLst/>
                    <a:cxnLst>
                      <a:cxn ang="0">
                        <a:pos x="0" y="34"/>
                      </a:cxn>
                      <a:cxn ang="0">
                        <a:pos x="154" y="34"/>
                      </a:cxn>
                      <a:cxn ang="0">
                        <a:pos x="154" y="15"/>
                      </a:cxn>
                      <a:cxn ang="0">
                        <a:pos x="102" y="0"/>
                      </a:cxn>
                      <a:cxn ang="0">
                        <a:pos x="54" y="0"/>
                      </a:cxn>
                      <a:cxn ang="0">
                        <a:pos x="0" y="15"/>
                      </a:cxn>
                      <a:cxn ang="0">
                        <a:pos x="0" y="34"/>
                      </a:cxn>
                    </a:cxnLst>
                    <a:rect l="0" t="0" r="r" b="b"/>
                    <a:pathLst>
                      <a:path w="154" h="34">
                        <a:moveTo>
                          <a:pt x="0" y="34"/>
                        </a:moveTo>
                        <a:lnTo>
                          <a:pt x="154" y="34"/>
                        </a:lnTo>
                        <a:lnTo>
                          <a:pt x="154" y="15"/>
                        </a:lnTo>
                        <a:lnTo>
                          <a:pt x="102" y="0"/>
                        </a:lnTo>
                        <a:lnTo>
                          <a:pt x="54" y="0"/>
                        </a:lnTo>
                        <a:lnTo>
                          <a:pt x="0" y="15"/>
                        </a:lnTo>
                        <a:lnTo>
                          <a:pt x="0" y="34"/>
                        </a:lnTo>
                        <a:close/>
                      </a:path>
                    </a:pathLst>
                  </a:custGeom>
                  <a:solidFill>
                    <a:srgbClr val="FF9F1F"/>
                  </a:solidFill>
                  <a:ln w="4763">
                    <a:solidFill>
                      <a:srgbClr val="FF9F1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734">
                    <a:extLst>
                      <a:ext uri="{FF2B5EF4-FFF2-40B4-BE49-F238E27FC236}">
                        <a16:creationId xmlns:a16="http://schemas.microsoft.com/office/drawing/2014/main" id="{C9637227-9779-7B4B-B722-C86757CCB643}"/>
                      </a:ext>
                    </a:extLst>
                  </p:cNvPr>
                  <p:cNvSpPr>
                    <a:spLocks noChangeArrowheads="1"/>
                  </p:cNvSpPr>
                  <p:nvPr/>
                </p:nvSpPr>
                <p:spPr bwMode="auto">
                  <a:xfrm>
                    <a:off x="2468" y="2802"/>
                    <a:ext cx="63" cy="18"/>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735">
                    <a:extLst>
                      <a:ext uri="{FF2B5EF4-FFF2-40B4-BE49-F238E27FC236}">
                        <a16:creationId xmlns:a16="http://schemas.microsoft.com/office/drawing/2014/main" id="{83D1E0F6-A549-3943-8B1D-DFD7CE7F4A26}"/>
                      </a:ext>
                    </a:extLst>
                  </p:cNvPr>
                  <p:cNvSpPr>
                    <a:spLocks noChangeArrowheads="1"/>
                  </p:cNvSpPr>
                  <p:nvPr/>
                </p:nvSpPr>
                <p:spPr bwMode="auto">
                  <a:xfrm>
                    <a:off x="2468" y="2777"/>
                    <a:ext cx="63" cy="19"/>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2" name="Group 746">
                  <a:extLst>
                    <a:ext uri="{FF2B5EF4-FFF2-40B4-BE49-F238E27FC236}">
                      <a16:creationId xmlns:a16="http://schemas.microsoft.com/office/drawing/2014/main" id="{BF88240E-DA52-CF40-A093-CECFA687F839}"/>
                    </a:ext>
                  </a:extLst>
                </p:cNvPr>
                <p:cNvGrpSpPr>
                  <a:grpSpLocks/>
                </p:cNvGrpSpPr>
                <p:nvPr/>
              </p:nvGrpSpPr>
              <p:grpSpPr bwMode="auto">
                <a:xfrm>
                  <a:off x="2637" y="2887"/>
                  <a:ext cx="144" cy="93"/>
                  <a:chOff x="2637" y="2887"/>
                  <a:chExt cx="144" cy="93"/>
                </a:xfrm>
              </p:grpSpPr>
              <p:grpSp>
                <p:nvGrpSpPr>
                  <p:cNvPr id="270" name="Group 744">
                    <a:extLst>
                      <a:ext uri="{FF2B5EF4-FFF2-40B4-BE49-F238E27FC236}">
                        <a16:creationId xmlns:a16="http://schemas.microsoft.com/office/drawing/2014/main" id="{2ADBCFA8-1769-D743-8484-B134D428766B}"/>
                      </a:ext>
                    </a:extLst>
                  </p:cNvPr>
                  <p:cNvGrpSpPr>
                    <a:grpSpLocks/>
                  </p:cNvGrpSpPr>
                  <p:nvPr/>
                </p:nvGrpSpPr>
                <p:grpSpPr bwMode="auto">
                  <a:xfrm>
                    <a:off x="2646" y="2887"/>
                    <a:ext cx="125" cy="89"/>
                    <a:chOff x="2646" y="2887"/>
                    <a:chExt cx="125" cy="89"/>
                  </a:xfrm>
                </p:grpSpPr>
                <p:sp>
                  <p:nvSpPr>
                    <p:cNvPr id="272" name="Freeform 737">
                      <a:extLst>
                        <a:ext uri="{FF2B5EF4-FFF2-40B4-BE49-F238E27FC236}">
                          <a16:creationId xmlns:a16="http://schemas.microsoft.com/office/drawing/2014/main" id="{A64DDC44-CD88-B744-B71A-5FF50F21E365}"/>
                        </a:ext>
                      </a:extLst>
                    </p:cNvPr>
                    <p:cNvSpPr>
                      <a:spLocks/>
                    </p:cNvSpPr>
                    <p:nvPr/>
                  </p:nvSpPr>
                  <p:spPr bwMode="auto">
                    <a:xfrm>
                      <a:off x="2646" y="2887"/>
                      <a:ext cx="125" cy="89"/>
                    </a:xfrm>
                    <a:custGeom>
                      <a:avLst/>
                      <a:gdLst/>
                      <a:ahLst/>
                      <a:cxnLst>
                        <a:cxn ang="0">
                          <a:pos x="24" y="0"/>
                        </a:cxn>
                        <a:cxn ang="0">
                          <a:pos x="226" y="0"/>
                        </a:cxn>
                        <a:cxn ang="0">
                          <a:pos x="226" y="158"/>
                        </a:cxn>
                        <a:cxn ang="0">
                          <a:pos x="248" y="179"/>
                        </a:cxn>
                        <a:cxn ang="0">
                          <a:pos x="0" y="179"/>
                        </a:cxn>
                        <a:cxn ang="0">
                          <a:pos x="24" y="158"/>
                        </a:cxn>
                        <a:cxn ang="0">
                          <a:pos x="24" y="0"/>
                        </a:cxn>
                      </a:cxnLst>
                      <a:rect l="0" t="0" r="r" b="b"/>
                      <a:pathLst>
                        <a:path w="248" h="179">
                          <a:moveTo>
                            <a:pt x="24" y="0"/>
                          </a:moveTo>
                          <a:lnTo>
                            <a:pt x="226" y="0"/>
                          </a:lnTo>
                          <a:lnTo>
                            <a:pt x="226" y="158"/>
                          </a:lnTo>
                          <a:lnTo>
                            <a:pt x="248" y="179"/>
                          </a:lnTo>
                          <a:lnTo>
                            <a:pt x="0" y="179"/>
                          </a:lnTo>
                          <a:lnTo>
                            <a:pt x="24" y="158"/>
                          </a:lnTo>
                          <a:lnTo>
                            <a:pt x="24" y="0"/>
                          </a:lnTo>
                          <a:close/>
                        </a:path>
                      </a:pathLst>
                    </a:custGeom>
                    <a:solidFill>
                      <a:srgbClr val="BF7F3F"/>
                    </a:solidFill>
                    <a:ln w="4763">
                      <a:solidFill>
                        <a:srgbClr val="7F3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73" name="Group 743">
                      <a:extLst>
                        <a:ext uri="{FF2B5EF4-FFF2-40B4-BE49-F238E27FC236}">
                          <a16:creationId xmlns:a16="http://schemas.microsoft.com/office/drawing/2014/main" id="{83D1B113-F5EE-8A4C-AB7F-A32BA849E3ED}"/>
                        </a:ext>
                      </a:extLst>
                    </p:cNvPr>
                    <p:cNvGrpSpPr>
                      <a:grpSpLocks/>
                    </p:cNvGrpSpPr>
                    <p:nvPr/>
                  </p:nvGrpSpPr>
                  <p:grpSpPr bwMode="auto">
                    <a:xfrm>
                      <a:off x="2672" y="2896"/>
                      <a:ext cx="76" cy="74"/>
                      <a:chOff x="2672" y="2896"/>
                      <a:chExt cx="76" cy="74"/>
                    </a:xfrm>
                  </p:grpSpPr>
                  <p:sp>
                    <p:nvSpPr>
                      <p:cNvPr id="274" name="Rectangle 738">
                        <a:extLst>
                          <a:ext uri="{FF2B5EF4-FFF2-40B4-BE49-F238E27FC236}">
                            <a16:creationId xmlns:a16="http://schemas.microsoft.com/office/drawing/2014/main" id="{A9842542-4E5C-B441-B390-481DCFD20801}"/>
                          </a:ext>
                        </a:extLst>
                      </p:cNvPr>
                      <p:cNvSpPr>
                        <a:spLocks noChangeArrowheads="1"/>
                      </p:cNvSpPr>
                      <p:nvPr/>
                    </p:nvSpPr>
                    <p:spPr bwMode="auto">
                      <a:xfrm>
                        <a:off x="2672" y="2896"/>
                        <a:ext cx="76" cy="74"/>
                      </a:xfrm>
                      <a:prstGeom prst="rect">
                        <a:avLst/>
                      </a:prstGeom>
                      <a:solidFill>
                        <a:srgbClr val="FF9F1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739">
                        <a:extLst>
                          <a:ext uri="{FF2B5EF4-FFF2-40B4-BE49-F238E27FC236}">
                            <a16:creationId xmlns:a16="http://schemas.microsoft.com/office/drawing/2014/main" id="{A4C99D89-3527-F14F-BC20-9729D9A2003A}"/>
                          </a:ext>
                        </a:extLst>
                      </p:cNvPr>
                      <p:cNvSpPr>
                        <a:spLocks noChangeArrowheads="1"/>
                      </p:cNvSpPr>
                      <p:nvPr/>
                    </p:nvSpPr>
                    <p:spPr bwMode="auto">
                      <a:xfrm>
                        <a:off x="2713" y="2935"/>
                        <a:ext cx="30" cy="30"/>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740">
                        <a:extLst>
                          <a:ext uri="{FF2B5EF4-FFF2-40B4-BE49-F238E27FC236}">
                            <a16:creationId xmlns:a16="http://schemas.microsoft.com/office/drawing/2014/main" id="{6AD93B88-7111-B541-A8AE-061B2B54B45A}"/>
                          </a:ext>
                        </a:extLst>
                      </p:cNvPr>
                      <p:cNvSpPr>
                        <a:spLocks noChangeArrowheads="1"/>
                      </p:cNvSpPr>
                      <p:nvPr/>
                    </p:nvSpPr>
                    <p:spPr bwMode="auto">
                      <a:xfrm>
                        <a:off x="2677" y="2935"/>
                        <a:ext cx="28" cy="30"/>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741">
                        <a:extLst>
                          <a:ext uri="{FF2B5EF4-FFF2-40B4-BE49-F238E27FC236}">
                            <a16:creationId xmlns:a16="http://schemas.microsoft.com/office/drawing/2014/main" id="{E51481E4-9960-3B46-A5CB-D87AFF4F329A}"/>
                          </a:ext>
                        </a:extLst>
                      </p:cNvPr>
                      <p:cNvSpPr>
                        <a:spLocks noChangeArrowheads="1"/>
                      </p:cNvSpPr>
                      <p:nvPr/>
                    </p:nvSpPr>
                    <p:spPr bwMode="auto">
                      <a:xfrm>
                        <a:off x="2713" y="2899"/>
                        <a:ext cx="30" cy="31"/>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742">
                        <a:extLst>
                          <a:ext uri="{FF2B5EF4-FFF2-40B4-BE49-F238E27FC236}">
                            <a16:creationId xmlns:a16="http://schemas.microsoft.com/office/drawing/2014/main" id="{039873C5-9204-DD4D-A531-52D1A5D410CD}"/>
                          </a:ext>
                        </a:extLst>
                      </p:cNvPr>
                      <p:cNvSpPr>
                        <a:spLocks noChangeArrowheads="1"/>
                      </p:cNvSpPr>
                      <p:nvPr/>
                    </p:nvSpPr>
                    <p:spPr bwMode="auto">
                      <a:xfrm>
                        <a:off x="2677" y="2899"/>
                        <a:ext cx="28" cy="31"/>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71" name="Rectangle 745">
                    <a:extLst>
                      <a:ext uri="{FF2B5EF4-FFF2-40B4-BE49-F238E27FC236}">
                        <a16:creationId xmlns:a16="http://schemas.microsoft.com/office/drawing/2014/main" id="{1A6B6EA4-F7C0-FD4A-8992-F9220B9F1AF0}"/>
                      </a:ext>
                    </a:extLst>
                  </p:cNvPr>
                  <p:cNvSpPr>
                    <a:spLocks noChangeArrowheads="1"/>
                  </p:cNvSpPr>
                  <p:nvPr/>
                </p:nvSpPr>
                <p:spPr bwMode="auto">
                  <a:xfrm>
                    <a:off x="2637" y="2976"/>
                    <a:ext cx="144" cy="4"/>
                  </a:xfrm>
                  <a:prstGeom prst="rect">
                    <a:avLst/>
                  </a:prstGeom>
                  <a:solidFill>
                    <a:srgbClr val="DF9F7F"/>
                  </a:solidFill>
                  <a:ln w="4763">
                    <a:solidFill>
                      <a:srgbClr val="DF9F7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3" name="Group 756">
                  <a:extLst>
                    <a:ext uri="{FF2B5EF4-FFF2-40B4-BE49-F238E27FC236}">
                      <a16:creationId xmlns:a16="http://schemas.microsoft.com/office/drawing/2014/main" id="{75469F06-ED40-7A4C-B543-B440A2711D31}"/>
                    </a:ext>
                  </a:extLst>
                </p:cNvPr>
                <p:cNvGrpSpPr>
                  <a:grpSpLocks/>
                </p:cNvGrpSpPr>
                <p:nvPr/>
              </p:nvGrpSpPr>
              <p:grpSpPr bwMode="auto">
                <a:xfrm>
                  <a:off x="2429" y="2887"/>
                  <a:ext cx="143" cy="93"/>
                  <a:chOff x="2429" y="2887"/>
                  <a:chExt cx="143" cy="93"/>
                </a:xfrm>
              </p:grpSpPr>
              <p:grpSp>
                <p:nvGrpSpPr>
                  <p:cNvPr id="261" name="Group 754">
                    <a:extLst>
                      <a:ext uri="{FF2B5EF4-FFF2-40B4-BE49-F238E27FC236}">
                        <a16:creationId xmlns:a16="http://schemas.microsoft.com/office/drawing/2014/main" id="{202A5A9D-E20C-C048-BEE3-B0D609CC7C49}"/>
                      </a:ext>
                    </a:extLst>
                  </p:cNvPr>
                  <p:cNvGrpSpPr>
                    <a:grpSpLocks/>
                  </p:cNvGrpSpPr>
                  <p:nvPr/>
                </p:nvGrpSpPr>
                <p:grpSpPr bwMode="auto">
                  <a:xfrm>
                    <a:off x="2438" y="2887"/>
                    <a:ext cx="124" cy="89"/>
                    <a:chOff x="2438" y="2887"/>
                    <a:chExt cx="124" cy="89"/>
                  </a:xfrm>
                </p:grpSpPr>
                <p:sp>
                  <p:nvSpPr>
                    <p:cNvPr id="263" name="Freeform 747">
                      <a:extLst>
                        <a:ext uri="{FF2B5EF4-FFF2-40B4-BE49-F238E27FC236}">
                          <a16:creationId xmlns:a16="http://schemas.microsoft.com/office/drawing/2014/main" id="{F211EEE8-66BA-284D-A4CB-7A9AB624A715}"/>
                        </a:ext>
                      </a:extLst>
                    </p:cNvPr>
                    <p:cNvSpPr>
                      <a:spLocks/>
                    </p:cNvSpPr>
                    <p:nvPr/>
                  </p:nvSpPr>
                  <p:spPr bwMode="auto">
                    <a:xfrm>
                      <a:off x="2438" y="2887"/>
                      <a:ext cx="124" cy="89"/>
                    </a:xfrm>
                    <a:custGeom>
                      <a:avLst/>
                      <a:gdLst/>
                      <a:ahLst/>
                      <a:cxnLst>
                        <a:cxn ang="0">
                          <a:pos x="24" y="0"/>
                        </a:cxn>
                        <a:cxn ang="0">
                          <a:pos x="225" y="0"/>
                        </a:cxn>
                        <a:cxn ang="0">
                          <a:pos x="225" y="158"/>
                        </a:cxn>
                        <a:cxn ang="0">
                          <a:pos x="247" y="179"/>
                        </a:cxn>
                        <a:cxn ang="0">
                          <a:pos x="0" y="179"/>
                        </a:cxn>
                        <a:cxn ang="0">
                          <a:pos x="24" y="158"/>
                        </a:cxn>
                        <a:cxn ang="0">
                          <a:pos x="24" y="0"/>
                        </a:cxn>
                      </a:cxnLst>
                      <a:rect l="0" t="0" r="r" b="b"/>
                      <a:pathLst>
                        <a:path w="247" h="179">
                          <a:moveTo>
                            <a:pt x="24" y="0"/>
                          </a:moveTo>
                          <a:lnTo>
                            <a:pt x="225" y="0"/>
                          </a:lnTo>
                          <a:lnTo>
                            <a:pt x="225" y="158"/>
                          </a:lnTo>
                          <a:lnTo>
                            <a:pt x="247" y="179"/>
                          </a:lnTo>
                          <a:lnTo>
                            <a:pt x="0" y="179"/>
                          </a:lnTo>
                          <a:lnTo>
                            <a:pt x="24" y="158"/>
                          </a:lnTo>
                          <a:lnTo>
                            <a:pt x="24" y="0"/>
                          </a:lnTo>
                          <a:close/>
                        </a:path>
                      </a:pathLst>
                    </a:custGeom>
                    <a:solidFill>
                      <a:srgbClr val="BF7F3F"/>
                    </a:solidFill>
                    <a:ln w="4763">
                      <a:solidFill>
                        <a:srgbClr val="7F3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64" name="Group 753">
                      <a:extLst>
                        <a:ext uri="{FF2B5EF4-FFF2-40B4-BE49-F238E27FC236}">
                          <a16:creationId xmlns:a16="http://schemas.microsoft.com/office/drawing/2014/main" id="{37D601B0-C3E5-6E4B-8448-64901489B182}"/>
                        </a:ext>
                      </a:extLst>
                    </p:cNvPr>
                    <p:cNvGrpSpPr>
                      <a:grpSpLocks/>
                    </p:cNvGrpSpPr>
                    <p:nvPr/>
                  </p:nvGrpSpPr>
                  <p:grpSpPr bwMode="auto">
                    <a:xfrm>
                      <a:off x="2464" y="2896"/>
                      <a:ext cx="75" cy="74"/>
                      <a:chOff x="2464" y="2896"/>
                      <a:chExt cx="75" cy="74"/>
                    </a:xfrm>
                  </p:grpSpPr>
                  <p:sp>
                    <p:nvSpPr>
                      <p:cNvPr id="265" name="Rectangle 748">
                        <a:extLst>
                          <a:ext uri="{FF2B5EF4-FFF2-40B4-BE49-F238E27FC236}">
                            <a16:creationId xmlns:a16="http://schemas.microsoft.com/office/drawing/2014/main" id="{5F9AE87D-6043-D544-B9E6-49B8EC1AD724}"/>
                          </a:ext>
                        </a:extLst>
                      </p:cNvPr>
                      <p:cNvSpPr>
                        <a:spLocks noChangeArrowheads="1"/>
                      </p:cNvSpPr>
                      <p:nvPr/>
                    </p:nvSpPr>
                    <p:spPr bwMode="auto">
                      <a:xfrm>
                        <a:off x="2464" y="2896"/>
                        <a:ext cx="75" cy="74"/>
                      </a:xfrm>
                      <a:prstGeom prst="rect">
                        <a:avLst/>
                      </a:prstGeom>
                      <a:solidFill>
                        <a:srgbClr val="FF9F1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749">
                        <a:extLst>
                          <a:ext uri="{FF2B5EF4-FFF2-40B4-BE49-F238E27FC236}">
                            <a16:creationId xmlns:a16="http://schemas.microsoft.com/office/drawing/2014/main" id="{BE0195EF-3A58-794A-9126-5B461D9C018B}"/>
                          </a:ext>
                        </a:extLst>
                      </p:cNvPr>
                      <p:cNvSpPr>
                        <a:spLocks noChangeArrowheads="1"/>
                      </p:cNvSpPr>
                      <p:nvPr/>
                    </p:nvSpPr>
                    <p:spPr bwMode="auto">
                      <a:xfrm>
                        <a:off x="2505" y="2935"/>
                        <a:ext cx="29" cy="30"/>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750">
                        <a:extLst>
                          <a:ext uri="{FF2B5EF4-FFF2-40B4-BE49-F238E27FC236}">
                            <a16:creationId xmlns:a16="http://schemas.microsoft.com/office/drawing/2014/main" id="{531B9705-A82F-6A47-B888-ACDD9B56DE38}"/>
                          </a:ext>
                        </a:extLst>
                      </p:cNvPr>
                      <p:cNvSpPr>
                        <a:spLocks noChangeArrowheads="1"/>
                      </p:cNvSpPr>
                      <p:nvPr/>
                    </p:nvSpPr>
                    <p:spPr bwMode="auto">
                      <a:xfrm>
                        <a:off x="2469" y="2935"/>
                        <a:ext cx="30" cy="30"/>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751">
                        <a:extLst>
                          <a:ext uri="{FF2B5EF4-FFF2-40B4-BE49-F238E27FC236}">
                            <a16:creationId xmlns:a16="http://schemas.microsoft.com/office/drawing/2014/main" id="{80A67CFD-C8E0-BA4D-907C-D2CD2E50E7F1}"/>
                          </a:ext>
                        </a:extLst>
                      </p:cNvPr>
                      <p:cNvSpPr>
                        <a:spLocks noChangeArrowheads="1"/>
                      </p:cNvSpPr>
                      <p:nvPr/>
                    </p:nvSpPr>
                    <p:spPr bwMode="auto">
                      <a:xfrm>
                        <a:off x="2505" y="2899"/>
                        <a:ext cx="29" cy="31"/>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752">
                        <a:extLst>
                          <a:ext uri="{FF2B5EF4-FFF2-40B4-BE49-F238E27FC236}">
                            <a16:creationId xmlns:a16="http://schemas.microsoft.com/office/drawing/2014/main" id="{BCE16F2B-85AF-FB4A-98F6-450AA403D82F}"/>
                          </a:ext>
                        </a:extLst>
                      </p:cNvPr>
                      <p:cNvSpPr>
                        <a:spLocks noChangeArrowheads="1"/>
                      </p:cNvSpPr>
                      <p:nvPr/>
                    </p:nvSpPr>
                    <p:spPr bwMode="auto">
                      <a:xfrm>
                        <a:off x="2469" y="2899"/>
                        <a:ext cx="30" cy="31"/>
                      </a:xfrm>
                      <a:prstGeom prst="rect">
                        <a:avLst/>
                      </a:prstGeom>
                      <a:solidFill>
                        <a:srgbClr val="FFBF5F"/>
                      </a:solidFill>
                      <a:ln w="4763">
                        <a:solidFill>
                          <a:srgbClr val="7F3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62" name="Rectangle 755">
                    <a:extLst>
                      <a:ext uri="{FF2B5EF4-FFF2-40B4-BE49-F238E27FC236}">
                        <a16:creationId xmlns:a16="http://schemas.microsoft.com/office/drawing/2014/main" id="{E9419B8A-432C-8242-B692-7832C39B0E77}"/>
                      </a:ext>
                    </a:extLst>
                  </p:cNvPr>
                  <p:cNvSpPr>
                    <a:spLocks noChangeArrowheads="1"/>
                  </p:cNvSpPr>
                  <p:nvPr/>
                </p:nvSpPr>
                <p:spPr bwMode="auto">
                  <a:xfrm>
                    <a:off x="2429" y="2976"/>
                    <a:ext cx="143" cy="4"/>
                  </a:xfrm>
                  <a:prstGeom prst="rect">
                    <a:avLst/>
                  </a:prstGeom>
                  <a:solidFill>
                    <a:srgbClr val="DF9F7F"/>
                  </a:solidFill>
                  <a:ln w="4763">
                    <a:solidFill>
                      <a:srgbClr val="DF9F7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4" name="Group 813">
                  <a:extLst>
                    <a:ext uri="{FF2B5EF4-FFF2-40B4-BE49-F238E27FC236}">
                      <a16:creationId xmlns:a16="http://schemas.microsoft.com/office/drawing/2014/main" id="{71606660-5B73-8F46-B8DC-1E5BA1C02947}"/>
                    </a:ext>
                  </a:extLst>
                </p:cNvPr>
                <p:cNvGrpSpPr>
                  <a:grpSpLocks/>
                </p:cNvGrpSpPr>
                <p:nvPr/>
              </p:nvGrpSpPr>
              <p:grpSpPr bwMode="auto">
                <a:xfrm>
                  <a:off x="2410" y="3136"/>
                  <a:ext cx="386" cy="65"/>
                  <a:chOff x="2410" y="3136"/>
                  <a:chExt cx="386" cy="65"/>
                </a:xfrm>
              </p:grpSpPr>
              <p:grpSp>
                <p:nvGrpSpPr>
                  <p:cNvPr id="205" name="Group 784">
                    <a:extLst>
                      <a:ext uri="{FF2B5EF4-FFF2-40B4-BE49-F238E27FC236}">
                        <a16:creationId xmlns:a16="http://schemas.microsoft.com/office/drawing/2014/main" id="{38A76437-1926-F047-B9BF-A80827800DC0}"/>
                      </a:ext>
                    </a:extLst>
                  </p:cNvPr>
                  <p:cNvGrpSpPr>
                    <a:grpSpLocks/>
                  </p:cNvGrpSpPr>
                  <p:nvPr/>
                </p:nvGrpSpPr>
                <p:grpSpPr bwMode="auto">
                  <a:xfrm>
                    <a:off x="2410" y="3136"/>
                    <a:ext cx="158" cy="65"/>
                    <a:chOff x="2410" y="3136"/>
                    <a:chExt cx="158" cy="65"/>
                  </a:xfrm>
                </p:grpSpPr>
                <p:sp>
                  <p:nvSpPr>
                    <p:cNvPr id="234" name="Rectangle 757">
                      <a:extLst>
                        <a:ext uri="{FF2B5EF4-FFF2-40B4-BE49-F238E27FC236}">
                          <a16:creationId xmlns:a16="http://schemas.microsoft.com/office/drawing/2014/main" id="{7D9465E6-4B63-F34F-87DB-5CF30EFB2C09}"/>
                        </a:ext>
                      </a:extLst>
                    </p:cNvPr>
                    <p:cNvSpPr>
                      <a:spLocks noChangeArrowheads="1"/>
                    </p:cNvSpPr>
                    <p:nvPr/>
                  </p:nvSpPr>
                  <p:spPr bwMode="auto">
                    <a:xfrm>
                      <a:off x="2442" y="3166"/>
                      <a:ext cx="96" cy="5"/>
                    </a:xfrm>
                    <a:prstGeom prst="rect">
                      <a:avLst/>
                    </a:prstGeom>
                    <a:solidFill>
                      <a:srgbClr val="5F3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758">
                      <a:extLst>
                        <a:ext uri="{FF2B5EF4-FFF2-40B4-BE49-F238E27FC236}">
                          <a16:creationId xmlns:a16="http://schemas.microsoft.com/office/drawing/2014/main" id="{63961EA2-D75C-864A-AD1B-4066FF24BBC9}"/>
                        </a:ext>
                      </a:extLst>
                    </p:cNvPr>
                    <p:cNvSpPr>
                      <a:spLocks noChangeArrowheads="1"/>
                    </p:cNvSpPr>
                    <p:nvPr/>
                  </p:nvSpPr>
                  <p:spPr bwMode="auto">
                    <a:xfrm>
                      <a:off x="2434" y="3173"/>
                      <a:ext cx="111" cy="4"/>
                    </a:xfrm>
                    <a:prstGeom prst="rect">
                      <a:avLst/>
                    </a:prstGeom>
                    <a:solidFill>
                      <a:srgbClr val="5F3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759">
                      <a:extLst>
                        <a:ext uri="{FF2B5EF4-FFF2-40B4-BE49-F238E27FC236}">
                          <a16:creationId xmlns:a16="http://schemas.microsoft.com/office/drawing/2014/main" id="{319736FE-29A6-FF42-91F6-334188FC3FF8}"/>
                        </a:ext>
                      </a:extLst>
                    </p:cNvPr>
                    <p:cNvSpPr>
                      <a:spLocks noChangeArrowheads="1"/>
                    </p:cNvSpPr>
                    <p:nvPr/>
                  </p:nvSpPr>
                  <p:spPr bwMode="auto">
                    <a:xfrm>
                      <a:off x="2424" y="3181"/>
                      <a:ext cx="129" cy="4"/>
                    </a:xfrm>
                    <a:prstGeom prst="rect">
                      <a:avLst/>
                    </a:prstGeom>
                    <a:solidFill>
                      <a:srgbClr val="5F3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760">
                      <a:extLst>
                        <a:ext uri="{FF2B5EF4-FFF2-40B4-BE49-F238E27FC236}">
                          <a16:creationId xmlns:a16="http://schemas.microsoft.com/office/drawing/2014/main" id="{A400D1C9-E9D2-6346-A354-CC4A74A7C604}"/>
                        </a:ext>
                      </a:extLst>
                    </p:cNvPr>
                    <p:cNvSpPr>
                      <a:spLocks noChangeArrowheads="1"/>
                    </p:cNvSpPr>
                    <p:nvPr/>
                  </p:nvSpPr>
                  <p:spPr bwMode="auto">
                    <a:xfrm>
                      <a:off x="2417" y="3189"/>
                      <a:ext cx="144" cy="6"/>
                    </a:xfrm>
                    <a:prstGeom prst="rect">
                      <a:avLst/>
                    </a:prstGeom>
                    <a:solidFill>
                      <a:srgbClr val="5F3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761">
                      <a:extLst>
                        <a:ext uri="{FF2B5EF4-FFF2-40B4-BE49-F238E27FC236}">
                          <a16:creationId xmlns:a16="http://schemas.microsoft.com/office/drawing/2014/main" id="{E1389D3C-1F8D-9E4E-B7A3-25276EEF91EB}"/>
                        </a:ext>
                      </a:extLst>
                    </p:cNvPr>
                    <p:cNvSpPr>
                      <a:spLocks noChangeArrowheads="1"/>
                    </p:cNvSpPr>
                    <p:nvPr/>
                  </p:nvSpPr>
                  <p:spPr bwMode="auto">
                    <a:xfrm>
                      <a:off x="2412" y="3196"/>
                      <a:ext cx="153" cy="4"/>
                    </a:xfrm>
                    <a:prstGeom prst="rect">
                      <a:avLst/>
                    </a:prstGeom>
                    <a:solidFill>
                      <a:srgbClr val="5F3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762">
                      <a:extLst>
                        <a:ext uri="{FF2B5EF4-FFF2-40B4-BE49-F238E27FC236}">
                          <a16:creationId xmlns:a16="http://schemas.microsoft.com/office/drawing/2014/main" id="{000B4163-9152-6C44-9B57-CFD6E363A077}"/>
                        </a:ext>
                      </a:extLst>
                    </p:cNvPr>
                    <p:cNvSpPr>
                      <a:spLocks/>
                    </p:cNvSpPr>
                    <p:nvPr/>
                  </p:nvSpPr>
                  <p:spPr bwMode="auto">
                    <a:xfrm>
                      <a:off x="2442" y="3162"/>
                      <a:ext cx="95" cy="4"/>
                    </a:xfrm>
                    <a:custGeom>
                      <a:avLst/>
                      <a:gdLst/>
                      <a:ahLst/>
                      <a:cxnLst>
                        <a:cxn ang="0">
                          <a:pos x="0" y="9"/>
                        </a:cxn>
                        <a:cxn ang="0">
                          <a:pos x="14" y="0"/>
                        </a:cxn>
                        <a:cxn ang="0">
                          <a:pos x="175" y="0"/>
                        </a:cxn>
                        <a:cxn ang="0">
                          <a:pos x="188" y="9"/>
                        </a:cxn>
                        <a:cxn ang="0">
                          <a:pos x="0" y="9"/>
                        </a:cxn>
                      </a:cxnLst>
                      <a:rect l="0" t="0" r="r" b="b"/>
                      <a:pathLst>
                        <a:path w="188" h="9">
                          <a:moveTo>
                            <a:pt x="0" y="9"/>
                          </a:moveTo>
                          <a:lnTo>
                            <a:pt x="14" y="0"/>
                          </a:lnTo>
                          <a:lnTo>
                            <a:pt x="175" y="0"/>
                          </a:lnTo>
                          <a:lnTo>
                            <a:pt x="188" y="9"/>
                          </a:lnTo>
                          <a:lnTo>
                            <a:pt x="0" y="9"/>
                          </a:lnTo>
                          <a:close/>
                        </a:path>
                      </a:pathLst>
                    </a:custGeom>
                    <a:solidFill>
                      <a:srgbClr val="9F7F5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763">
                      <a:extLst>
                        <a:ext uri="{FF2B5EF4-FFF2-40B4-BE49-F238E27FC236}">
                          <a16:creationId xmlns:a16="http://schemas.microsoft.com/office/drawing/2014/main" id="{BAFDE5C7-0B6B-144B-B268-97A7DBB67524}"/>
                        </a:ext>
                      </a:extLst>
                    </p:cNvPr>
                    <p:cNvSpPr>
                      <a:spLocks/>
                    </p:cNvSpPr>
                    <p:nvPr/>
                  </p:nvSpPr>
                  <p:spPr bwMode="auto">
                    <a:xfrm>
                      <a:off x="2434" y="3171"/>
                      <a:ext cx="109" cy="2"/>
                    </a:xfrm>
                    <a:custGeom>
                      <a:avLst/>
                      <a:gdLst/>
                      <a:ahLst/>
                      <a:cxnLst>
                        <a:cxn ang="0">
                          <a:pos x="15" y="0"/>
                        </a:cxn>
                        <a:cxn ang="0">
                          <a:pos x="207" y="0"/>
                        </a:cxn>
                        <a:cxn ang="0">
                          <a:pos x="217" y="5"/>
                        </a:cxn>
                        <a:cxn ang="0">
                          <a:pos x="0" y="5"/>
                        </a:cxn>
                        <a:cxn ang="0">
                          <a:pos x="15" y="0"/>
                        </a:cxn>
                      </a:cxnLst>
                      <a:rect l="0" t="0" r="r" b="b"/>
                      <a:pathLst>
                        <a:path w="217" h="5">
                          <a:moveTo>
                            <a:pt x="15" y="0"/>
                          </a:moveTo>
                          <a:lnTo>
                            <a:pt x="207" y="0"/>
                          </a:lnTo>
                          <a:lnTo>
                            <a:pt x="217" y="5"/>
                          </a:lnTo>
                          <a:lnTo>
                            <a:pt x="0" y="5"/>
                          </a:lnTo>
                          <a:lnTo>
                            <a:pt x="15" y="0"/>
                          </a:lnTo>
                          <a:close/>
                        </a:path>
                      </a:pathLst>
                    </a:custGeom>
                    <a:solidFill>
                      <a:srgbClr val="9F7F5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764">
                      <a:extLst>
                        <a:ext uri="{FF2B5EF4-FFF2-40B4-BE49-F238E27FC236}">
                          <a16:creationId xmlns:a16="http://schemas.microsoft.com/office/drawing/2014/main" id="{DE144C78-3037-5343-93E9-2DE879F8E2E3}"/>
                        </a:ext>
                      </a:extLst>
                    </p:cNvPr>
                    <p:cNvSpPr>
                      <a:spLocks/>
                    </p:cNvSpPr>
                    <p:nvPr/>
                  </p:nvSpPr>
                  <p:spPr bwMode="auto">
                    <a:xfrm>
                      <a:off x="2428" y="3177"/>
                      <a:ext cx="122" cy="4"/>
                    </a:xfrm>
                    <a:custGeom>
                      <a:avLst/>
                      <a:gdLst/>
                      <a:ahLst/>
                      <a:cxnLst>
                        <a:cxn ang="0">
                          <a:pos x="10" y="0"/>
                        </a:cxn>
                        <a:cxn ang="0">
                          <a:pos x="234" y="0"/>
                        </a:cxn>
                        <a:cxn ang="0">
                          <a:pos x="245" y="7"/>
                        </a:cxn>
                        <a:cxn ang="0">
                          <a:pos x="0" y="7"/>
                        </a:cxn>
                        <a:cxn ang="0">
                          <a:pos x="10" y="0"/>
                        </a:cxn>
                      </a:cxnLst>
                      <a:rect l="0" t="0" r="r" b="b"/>
                      <a:pathLst>
                        <a:path w="245" h="7">
                          <a:moveTo>
                            <a:pt x="10" y="0"/>
                          </a:moveTo>
                          <a:lnTo>
                            <a:pt x="234" y="0"/>
                          </a:lnTo>
                          <a:lnTo>
                            <a:pt x="245" y="7"/>
                          </a:lnTo>
                          <a:lnTo>
                            <a:pt x="0" y="7"/>
                          </a:lnTo>
                          <a:lnTo>
                            <a:pt x="10" y="0"/>
                          </a:lnTo>
                          <a:close/>
                        </a:path>
                      </a:pathLst>
                    </a:custGeom>
                    <a:solidFill>
                      <a:srgbClr val="9F7F5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765">
                      <a:extLst>
                        <a:ext uri="{FF2B5EF4-FFF2-40B4-BE49-F238E27FC236}">
                          <a16:creationId xmlns:a16="http://schemas.microsoft.com/office/drawing/2014/main" id="{5E34F91B-DFB9-2C48-A945-05690C2EE589}"/>
                        </a:ext>
                      </a:extLst>
                    </p:cNvPr>
                    <p:cNvSpPr>
                      <a:spLocks/>
                    </p:cNvSpPr>
                    <p:nvPr/>
                  </p:nvSpPr>
                  <p:spPr bwMode="auto">
                    <a:xfrm>
                      <a:off x="2418" y="3185"/>
                      <a:ext cx="143" cy="4"/>
                    </a:xfrm>
                    <a:custGeom>
                      <a:avLst/>
                      <a:gdLst/>
                      <a:ahLst/>
                      <a:cxnLst>
                        <a:cxn ang="0">
                          <a:pos x="17" y="0"/>
                        </a:cxn>
                        <a:cxn ang="0">
                          <a:pos x="0" y="7"/>
                        </a:cxn>
                        <a:cxn ang="0">
                          <a:pos x="286" y="7"/>
                        </a:cxn>
                        <a:cxn ang="0">
                          <a:pos x="269" y="0"/>
                        </a:cxn>
                        <a:cxn ang="0">
                          <a:pos x="17" y="0"/>
                        </a:cxn>
                      </a:cxnLst>
                      <a:rect l="0" t="0" r="r" b="b"/>
                      <a:pathLst>
                        <a:path w="286" h="7">
                          <a:moveTo>
                            <a:pt x="17" y="0"/>
                          </a:moveTo>
                          <a:lnTo>
                            <a:pt x="0" y="7"/>
                          </a:lnTo>
                          <a:lnTo>
                            <a:pt x="286" y="7"/>
                          </a:lnTo>
                          <a:lnTo>
                            <a:pt x="269" y="0"/>
                          </a:lnTo>
                          <a:lnTo>
                            <a:pt x="17" y="0"/>
                          </a:lnTo>
                          <a:close/>
                        </a:path>
                      </a:pathLst>
                    </a:custGeom>
                    <a:solidFill>
                      <a:srgbClr val="9F7F5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766">
                      <a:extLst>
                        <a:ext uri="{FF2B5EF4-FFF2-40B4-BE49-F238E27FC236}">
                          <a16:creationId xmlns:a16="http://schemas.microsoft.com/office/drawing/2014/main" id="{19D81FB7-3AB8-0444-B7ED-8237D2E1BD9D}"/>
                        </a:ext>
                      </a:extLst>
                    </p:cNvPr>
                    <p:cNvSpPr>
                      <a:spLocks/>
                    </p:cNvSpPr>
                    <p:nvPr/>
                  </p:nvSpPr>
                  <p:spPr bwMode="auto">
                    <a:xfrm>
                      <a:off x="2411" y="3194"/>
                      <a:ext cx="155" cy="2"/>
                    </a:xfrm>
                    <a:custGeom>
                      <a:avLst/>
                      <a:gdLst/>
                      <a:ahLst/>
                      <a:cxnLst>
                        <a:cxn ang="0">
                          <a:pos x="14" y="0"/>
                        </a:cxn>
                        <a:cxn ang="0">
                          <a:pos x="0" y="5"/>
                        </a:cxn>
                        <a:cxn ang="0">
                          <a:pos x="311" y="5"/>
                        </a:cxn>
                        <a:cxn ang="0">
                          <a:pos x="300" y="0"/>
                        </a:cxn>
                        <a:cxn ang="0">
                          <a:pos x="14" y="0"/>
                        </a:cxn>
                      </a:cxnLst>
                      <a:rect l="0" t="0" r="r" b="b"/>
                      <a:pathLst>
                        <a:path w="311" h="5">
                          <a:moveTo>
                            <a:pt x="14" y="0"/>
                          </a:moveTo>
                          <a:lnTo>
                            <a:pt x="0" y="5"/>
                          </a:lnTo>
                          <a:lnTo>
                            <a:pt x="311" y="5"/>
                          </a:lnTo>
                          <a:lnTo>
                            <a:pt x="300" y="0"/>
                          </a:lnTo>
                          <a:lnTo>
                            <a:pt x="14" y="0"/>
                          </a:lnTo>
                          <a:close/>
                        </a:path>
                      </a:pathLst>
                    </a:custGeom>
                    <a:solidFill>
                      <a:srgbClr val="9F7F5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767">
                      <a:extLst>
                        <a:ext uri="{FF2B5EF4-FFF2-40B4-BE49-F238E27FC236}">
                          <a16:creationId xmlns:a16="http://schemas.microsoft.com/office/drawing/2014/main" id="{EBEA8BB6-4822-EC43-B97C-14ED70232140}"/>
                        </a:ext>
                      </a:extLst>
                    </p:cNvPr>
                    <p:cNvSpPr>
                      <a:spLocks noChangeArrowheads="1"/>
                    </p:cNvSpPr>
                    <p:nvPr/>
                  </p:nvSpPr>
                  <p:spPr bwMode="auto">
                    <a:xfrm>
                      <a:off x="2565" y="3168"/>
                      <a:ext cx="3" cy="32"/>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768">
                      <a:extLst>
                        <a:ext uri="{FF2B5EF4-FFF2-40B4-BE49-F238E27FC236}">
                          <a16:creationId xmlns:a16="http://schemas.microsoft.com/office/drawing/2014/main" id="{B2A3FE88-B647-F04C-96E4-8EBF2E1FBC6D}"/>
                        </a:ext>
                      </a:extLst>
                    </p:cNvPr>
                    <p:cNvSpPr>
                      <a:spLocks noChangeArrowheads="1"/>
                    </p:cNvSpPr>
                    <p:nvPr/>
                  </p:nvSpPr>
                  <p:spPr bwMode="auto">
                    <a:xfrm>
                      <a:off x="2557" y="3162"/>
                      <a:ext cx="4" cy="32"/>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769">
                      <a:extLst>
                        <a:ext uri="{FF2B5EF4-FFF2-40B4-BE49-F238E27FC236}">
                          <a16:creationId xmlns:a16="http://schemas.microsoft.com/office/drawing/2014/main" id="{E030181B-4058-634A-8177-FA55B35089ED}"/>
                        </a:ext>
                      </a:extLst>
                    </p:cNvPr>
                    <p:cNvSpPr>
                      <a:spLocks noChangeArrowheads="1"/>
                    </p:cNvSpPr>
                    <p:nvPr/>
                  </p:nvSpPr>
                  <p:spPr bwMode="auto">
                    <a:xfrm>
                      <a:off x="2550" y="3155"/>
                      <a:ext cx="3" cy="30"/>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770">
                      <a:extLst>
                        <a:ext uri="{FF2B5EF4-FFF2-40B4-BE49-F238E27FC236}">
                          <a16:creationId xmlns:a16="http://schemas.microsoft.com/office/drawing/2014/main" id="{EF13A93A-CC5E-8B4D-A680-7B85BC6884A0}"/>
                        </a:ext>
                      </a:extLst>
                    </p:cNvPr>
                    <p:cNvSpPr>
                      <a:spLocks noChangeArrowheads="1"/>
                    </p:cNvSpPr>
                    <p:nvPr/>
                  </p:nvSpPr>
                  <p:spPr bwMode="auto">
                    <a:xfrm>
                      <a:off x="2542" y="3149"/>
                      <a:ext cx="3" cy="28"/>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771">
                      <a:extLst>
                        <a:ext uri="{FF2B5EF4-FFF2-40B4-BE49-F238E27FC236}">
                          <a16:creationId xmlns:a16="http://schemas.microsoft.com/office/drawing/2014/main" id="{77A37862-068A-8147-99AD-C525B1C473CF}"/>
                        </a:ext>
                      </a:extLst>
                    </p:cNvPr>
                    <p:cNvSpPr>
                      <a:spLocks noChangeArrowheads="1"/>
                    </p:cNvSpPr>
                    <p:nvPr/>
                  </p:nvSpPr>
                  <p:spPr bwMode="auto">
                    <a:xfrm>
                      <a:off x="2537" y="3142"/>
                      <a:ext cx="1" cy="29"/>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49" name="Group 775">
                      <a:extLst>
                        <a:ext uri="{FF2B5EF4-FFF2-40B4-BE49-F238E27FC236}">
                          <a16:creationId xmlns:a16="http://schemas.microsoft.com/office/drawing/2014/main" id="{9B60BDAF-AB06-D648-B114-ECE6FA501429}"/>
                        </a:ext>
                      </a:extLst>
                    </p:cNvPr>
                    <p:cNvGrpSpPr>
                      <a:grpSpLocks/>
                    </p:cNvGrpSpPr>
                    <p:nvPr/>
                  </p:nvGrpSpPr>
                  <p:grpSpPr bwMode="auto">
                    <a:xfrm>
                      <a:off x="2530" y="3136"/>
                      <a:ext cx="38" cy="34"/>
                      <a:chOff x="2530" y="3136"/>
                      <a:chExt cx="38" cy="34"/>
                    </a:xfrm>
                  </p:grpSpPr>
                  <p:sp>
                    <p:nvSpPr>
                      <p:cNvPr id="258" name="Freeform 772">
                        <a:extLst>
                          <a:ext uri="{FF2B5EF4-FFF2-40B4-BE49-F238E27FC236}">
                            <a16:creationId xmlns:a16="http://schemas.microsoft.com/office/drawing/2014/main" id="{381B59F3-9862-474F-BBA2-A289FA90F2D6}"/>
                          </a:ext>
                        </a:extLst>
                      </p:cNvPr>
                      <p:cNvSpPr>
                        <a:spLocks/>
                      </p:cNvSpPr>
                      <p:nvPr/>
                    </p:nvSpPr>
                    <p:spPr bwMode="auto">
                      <a:xfrm>
                        <a:off x="2531" y="3137"/>
                        <a:ext cx="34" cy="33"/>
                      </a:xfrm>
                      <a:custGeom>
                        <a:avLst/>
                        <a:gdLst/>
                        <a:ahLst/>
                        <a:cxnLst>
                          <a:cxn ang="0">
                            <a:pos x="69" y="62"/>
                          </a:cxn>
                          <a:cxn ang="0">
                            <a:pos x="0" y="0"/>
                          </a:cxn>
                          <a:cxn ang="0">
                            <a:pos x="0" y="4"/>
                          </a:cxn>
                          <a:cxn ang="0">
                            <a:pos x="69" y="65"/>
                          </a:cxn>
                          <a:cxn ang="0">
                            <a:pos x="69" y="62"/>
                          </a:cxn>
                        </a:cxnLst>
                        <a:rect l="0" t="0" r="r" b="b"/>
                        <a:pathLst>
                          <a:path w="69" h="65">
                            <a:moveTo>
                              <a:pt x="69" y="62"/>
                            </a:moveTo>
                            <a:lnTo>
                              <a:pt x="0" y="0"/>
                            </a:lnTo>
                            <a:lnTo>
                              <a:pt x="0" y="4"/>
                            </a:lnTo>
                            <a:lnTo>
                              <a:pt x="69" y="65"/>
                            </a:lnTo>
                            <a:lnTo>
                              <a:pt x="69" y="62"/>
                            </a:lnTo>
                            <a:close/>
                          </a:path>
                        </a:pathLst>
                      </a:custGeom>
                      <a:solidFill>
                        <a:srgbClr val="3F1F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773">
                        <a:extLst>
                          <a:ext uri="{FF2B5EF4-FFF2-40B4-BE49-F238E27FC236}">
                            <a16:creationId xmlns:a16="http://schemas.microsoft.com/office/drawing/2014/main" id="{CBF014D1-52A0-F348-AF81-6DF69079499C}"/>
                          </a:ext>
                        </a:extLst>
                      </p:cNvPr>
                      <p:cNvSpPr>
                        <a:spLocks/>
                      </p:cNvSpPr>
                      <p:nvPr/>
                    </p:nvSpPr>
                    <p:spPr bwMode="auto">
                      <a:xfrm>
                        <a:off x="2530" y="3136"/>
                        <a:ext cx="38" cy="32"/>
                      </a:xfrm>
                      <a:custGeom>
                        <a:avLst/>
                        <a:gdLst/>
                        <a:ahLst/>
                        <a:cxnLst>
                          <a:cxn ang="0">
                            <a:pos x="77" y="64"/>
                          </a:cxn>
                          <a:cxn ang="0">
                            <a:pos x="70" y="64"/>
                          </a:cxn>
                          <a:cxn ang="0">
                            <a:pos x="0" y="0"/>
                          </a:cxn>
                          <a:cxn ang="0">
                            <a:pos x="3" y="0"/>
                          </a:cxn>
                          <a:cxn ang="0">
                            <a:pos x="77" y="64"/>
                          </a:cxn>
                        </a:cxnLst>
                        <a:rect l="0" t="0" r="r" b="b"/>
                        <a:pathLst>
                          <a:path w="77" h="64">
                            <a:moveTo>
                              <a:pt x="77" y="64"/>
                            </a:moveTo>
                            <a:lnTo>
                              <a:pt x="70" y="64"/>
                            </a:lnTo>
                            <a:lnTo>
                              <a:pt x="0" y="0"/>
                            </a:lnTo>
                            <a:lnTo>
                              <a:pt x="3" y="0"/>
                            </a:lnTo>
                            <a:lnTo>
                              <a:pt x="77" y="64"/>
                            </a:lnTo>
                            <a:close/>
                          </a:path>
                        </a:pathLst>
                      </a:custGeom>
                      <a:solidFill>
                        <a:srgbClr val="5F3F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774">
                        <a:extLst>
                          <a:ext uri="{FF2B5EF4-FFF2-40B4-BE49-F238E27FC236}">
                            <a16:creationId xmlns:a16="http://schemas.microsoft.com/office/drawing/2014/main" id="{FE4CA4AC-B572-E748-A531-5E7DCFE7AB8C}"/>
                          </a:ext>
                        </a:extLst>
                      </p:cNvPr>
                      <p:cNvSpPr>
                        <a:spLocks noChangeArrowheads="1"/>
                      </p:cNvSpPr>
                      <p:nvPr/>
                    </p:nvSpPr>
                    <p:spPr bwMode="auto">
                      <a:xfrm>
                        <a:off x="2565" y="3168"/>
                        <a:ext cx="3" cy="2"/>
                      </a:xfrm>
                      <a:prstGeom prst="rect">
                        <a:avLst/>
                      </a:prstGeom>
                      <a:solidFill>
                        <a:srgbClr val="7F5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250" name="Rectangle 776">
                      <a:extLst>
                        <a:ext uri="{FF2B5EF4-FFF2-40B4-BE49-F238E27FC236}">
                          <a16:creationId xmlns:a16="http://schemas.microsoft.com/office/drawing/2014/main" id="{7018875B-193E-C64D-A939-8A65C10DFCD1}"/>
                        </a:ext>
                      </a:extLst>
                    </p:cNvPr>
                    <p:cNvSpPr>
                      <a:spLocks noChangeArrowheads="1"/>
                    </p:cNvSpPr>
                    <p:nvPr/>
                  </p:nvSpPr>
                  <p:spPr bwMode="auto">
                    <a:xfrm>
                      <a:off x="2410" y="3169"/>
                      <a:ext cx="4" cy="32"/>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777">
                      <a:extLst>
                        <a:ext uri="{FF2B5EF4-FFF2-40B4-BE49-F238E27FC236}">
                          <a16:creationId xmlns:a16="http://schemas.microsoft.com/office/drawing/2014/main" id="{5CBCC540-FF24-9E45-8CA4-775C644DB31C}"/>
                        </a:ext>
                      </a:extLst>
                    </p:cNvPr>
                    <p:cNvSpPr>
                      <a:spLocks noChangeArrowheads="1"/>
                    </p:cNvSpPr>
                    <p:nvPr/>
                  </p:nvSpPr>
                  <p:spPr bwMode="auto">
                    <a:xfrm>
                      <a:off x="2417" y="3164"/>
                      <a:ext cx="3" cy="31"/>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778">
                      <a:extLst>
                        <a:ext uri="{FF2B5EF4-FFF2-40B4-BE49-F238E27FC236}">
                          <a16:creationId xmlns:a16="http://schemas.microsoft.com/office/drawing/2014/main" id="{A8F9D5E5-17CD-954B-A8CC-34C583C24735}"/>
                        </a:ext>
                      </a:extLst>
                    </p:cNvPr>
                    <p:cNvSpPr>
                      <a:spLocks noChangeArrowheads="1"/>
                    </p:cNvSpPr>
                    <p:nvPr/>
                  </p:nvSpPr>
                  <p:spPr bwMode="auto">
                    <a:xfrm>
                      <a:off x="2424" y="3156"/>
                      <a:ext cx="4" cy="29"/>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779">
                      <a:extLst>
                        <a:ext uri="{FF2B5EF4-FFF2-40B4-BE49-F238E27FC236}">
                          <a16:creationId xmlns:a16="http://schemas.microsoft.com/office/drawing/2014/main" id="{21013AF2-4C05-F34D-A053-CA8BF7328432}"/>
                        </a:ext>
                      </a:extLst>
                    </p:cNvPr>
                    <p:cNvSpPr>
                      <a:spLocks noChangeArrowheads="1"/>
                    </p:cNvSpPr>
                    <p:nvPr/>
                  </p:nvSpPr>
                  <p:spPr bwMode="auto">
                    <a:xfrm>
                      <a:off x="2433" y="3149"/>
                      <a:ext cx="3" cy="28"/>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780">
                      <a:extLst>
                        <a:ext uri="{FF2B5EF4-FFF2-40B4-BE49-F238E27FC236}">
                          <a16:creationId xmlns:a16="http://schemas.microsoft.com/office/drawing/2014/main" id="{B297A791-985E-9446-AC71-11E69EBB1A99}"/>
                        </a:ext>
                      </a:extLst>
                    </p:cNvPr>
                    <p:cNvSpPr>
                      <a:spLocks noChangeArrowheads="1"/>
                    </p:cNvSpPr>
                    <p:nvPr/>
                  </p:nvSpPr>
                  <p:spPr bwMode="auto">
                    <a:xfrm>
                      <a:off x="2441" y="3143"/>
                      <a:ext cx="3" cy="28"/>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781">
                      <a:extLst>
                        <a:ext uri="{FF2B5EF4-FFF2-40B4-BE49-F238E27FC236}">
                          <a16:creationId xmlns:a16="http://schemas.microsoft.com/office/drawing/2014/main" id="{6562B31D-5A21-5146-BED8-08BCF66BE783}"/>
                        </a:ext>
                      </a:extLst>
                    </p:cNvPr>
                    <p:cNvSpPr>
                      <a:spLocks/>
                    </p:cNvSpPr>
                    <p:nvPr/>
                  </p:nvSpPr>
                  <p:spPr bwMode="auto">
                    <a:xfrm>
                      <a:off x="2413" y="3137"/>
                      <a:ext cx="35" cy="33"/>
                    </a:xfrm>
                    <a:custGeom>
                      <a:avLst/>
                      <a:gdLst/>
                      <a:ahLst/>
                      <a:cxnLst>
                        <a:cxn ang="0">
                          <a:pos x="0" y="62"/>
                        </a:cxn>
                        <a:cxn ang="0">
                          <a:pos x="70" y="0"/>
                        </a:cxn>
                        <a:cxn ang="0">
                          <a:pos x="70" y="4"/>
                        </a:cxn>
                        <a:cxn ang="0">
                          <a:pos x="0" y="65"/>
                        </a:cxn>
                        <a:cxn ang="0">
                          <a:pos x="0" y="62"/>
                        </a:cxn>
                      </a:cxnLst>
                      <a:rect l="0" t="0" r="r" b="b"/>
                      <a:pathLst>
                        <a:path w="70" h="65">
                          <a:moveTo>
                            <a:pt x="0" y="62"/>
                          </a:moveTo>
                          <a:lnTo>
                            <a:pt x="70" y="0"/>
                          </a:lnTo>
                          <a:lnTo>
                            <a:pt x="70" y="4"/>
                          </a:lnTo>
                          <a:lnTo>
                            <a:pt x="0" y="65"/>
                          </a:lnTo>
                          <a:lnTo>
                            <a:pt x="0" y="62"/>
                          </a:lnTo>
                          <a:close/>
                        </a:path>
                      </a:pathLst>
                    </a:custGeom>
                    <a:solidFill>
                      <a:srgbClr val="3F1F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782">
                      <a:extLst>
                        <a:ext uri="{FF2B5EF4-FFF2-40B4-BE49-F238E27FC236}">
                          <a16:creationId xmlns:a16="http://schemas.microsoft.com/office/drawing/2014/main" id="{F14C3B8F-C721-254D-B24C-AC7B91B17BC7}"/>
                        </a:ext>
                      </a:extLst>
                    </p:cNvPr>
                    <p:cNvSpPr>
                      <a:spLocks/>
                    </p:cNvSpPr>
                    <p:nvPr/>
                  </p:nvSpPr>
                  <p:spPr bwMode="auto">
                    <a:xfrm>
                      <a:off x="2410" y="3137"/>
                      <a:ext cx="38" cy="32"/>
                    </a:xfrm>
                    <a:custGeom>
                      <a:avLst/>
                      <a:gdLst/>
                      <a:ahLst/>
                      <a:cxnLst>
                        <a:cxn ang="0">
                          <a:pos x="0" y="64"/>
                        </a:cxn>
                        <a:cxn ang="0">
                          <a:pos x="7" y="64"/>
                        </a:cxn>
                        <a:cxn ang="0">
                          <a:pos x="77" y="0"/>
                        </a:cxn>
                        <a:cxn ang="0">
                          <a:pos x="72" y="0"/>
                        </a:cxn>
                        <a:cxn ang="0">
                          <a:pos x="0" y="64"/>
                        </a:cxn>
                      </a:cxnLst>
                      <a:rect l="0" t="0" r="r" b="b"/>
                      <a:pathLst>
                        <a:path w="77" h="64">
                          <a:moveTo>
                            <a:pt x="0" y="64"/>
                          </a:moveTo>
                          <a:lnTo>
                            <a:pt x="7" y="64"/>
                          </a:lnTo>
                          <a:lnTo>
                            <a:pt x="77" y="0"/>
                          </a:lnTo>
                          <a:lnTo>
                            <a:pt x="72" y="0"/>
                          </a:lnTo>
                          <a:lnTo>
                            <a:pt x="0" y="64"/>
                          </a:lnTo>
                          <a:close/>
                        </a:path>
                      </a:pathLst>
                    </a:custGeom>
                    <a:solidFill>
                      <a:srgbClr val="5F3F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783">
                      <a:extLst>
                        <a:ext uri="{FF2B5EF4-FFF2-40B4-BE49-F238E27FC236}">
                          <a16:creationId xmlns:a16="http://schemas.microsoft.com/office/drawing/2014/main" id="{32919369-E5B5-BB47-8E15-BE1B25D7A578}"/>
                        </a:ext>
                      </a:extLst>
                    </p:cNvPr>
                    <p:cNvSpPr>
                      <a:spLocks noChangeArrowheads="1"/>
                    </p:cNvSpPr>
                    <p:nvPr/>
                  </p:nvSpPr>
                  <p:spPr bwMode="auto">
                    <a:xfrm>
                      <a:off x="2410" y="3169"/>
                      <a:ext cx="4" cy="2"/>
                    </a:xfrm>
                    <a:prstGeom prst="rect">
                      <a:avLst/>
                    </a:prstGeom>
                    <a:solidFill>
                      <a:srgbClr val="7F5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6" name="Group 812">
                    <a:extLst>
                      <a:ext uri="{FF2B5EF4-FFF2-40B4-BE49-F238E27FC236}">
                        <a16:creationId xmlns:a16="http://schemas.microsoft.com/office/drawing/2014/main" id="{8293CCB7-65F4-0944-942F-DDC243465A76}"/>
                      </a:ext>
                    </a:extLst>
                  </p:cNvPr>
                  <p:cNvGrpSpPr>
                    <a:grpSpLocks/>
                  </p:cNvGrpSpPr>
                  <p:nvPr/>
                </p:nvGrpSpPr>
                <p:grpSpPr bwMode="auto">
                  <a:xfrm>
                    <a:off x="2638" y="3136"/>
                    <a:ext cx="158" cy="65"/>
                    <a:chOff x="2638" y="3136"/>
                    <a:chExt cx="158" cy="65"/>
                  </a:xfrm>
                </p:grpSpPr>
                <p:sp>
                  <p:nvSpPr>
                    <p:cNvPr id="207" name="Rectangle 785">
                      <a:extLst>
                        <a:ext uri="{FF2B5EF4-FFF2-40B4-BE49-F238E27FC236}">
                          <a16:creationId xmlns:a16="http://schemas.microsoft.com/office/drawing/2014/main" id="{697DF43A-F640-2E42-98A3-4E795048C41A}"/>
                        </a:ext>
                      </a:extLst>
                    </p:cNvPr>
                    <p:cNvSpPr>
                      <a:spLocks noChangeArrowheads="1"/>
                    </p:cNvSpPr>
                    <p:nvPr/>
                  </p:nvSpPr>
                  <p:spPr bwMode="auto">
                    <a:xfrm>
                      <a:off x="2670" y="3166"/>
                      <a:ext cx="96" cy="5"/>
                    </a:xfrm>
                    <a:prstGeom prst="rect">
                      <a:avLst/>
                    </a:prstGeom>
                    <a:solidFill>
                      <a:srgbClr val="5F3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786">
                      <a:extLst>
                        <a:ext uri="{FF2B5EF4-FFF2-40B4-BE49-F238E27FC236}">
                          <a16:creationId xmlns:a16="http://schemas.microsoft.com/office/drawing/2014/main" id="{3D083C1A-0D9A-0443-AF36-B50576B2E2CE}"/>
                        </a:ext>
                      </a:extLst>
                    </p:cNvPr>
                    <p:cNvSpPr>
                      <a:spLocks noChangeArrowheads="1"/>
                    </p:cNvSpPr>
                    <p:nvPr/>
                  </p:nvSpPr>
                  <p:spPr bwMode="auto">
                    <a:xfrm>
                      <a:off x="2661" y="3173"/>
                      <a:ext cx="112" cy="4"/>
                    </a:xfrm>
                    <a:prstGeom prst="rect">
                      <a:avLst/>
                    </a:prstGeom>
                    <a:solidFill>
                      <a:srgbClr val="5F3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9" name="Rectangle 787">
                      <a:extLst>
                        <a:ext uri="{FF2B5EF4-FFF2-40B4-BE49-F238E27FC236}">
                          <a16:creationId xmlns:a16="http://schemas.microsoft.com/office/drawing/2014/main" id="{737FD2C1-CD0A-2145-A27F-F9F5EDB3665E}"/>
                        </a:ext>
                      </a:extLst>
                    </p:cNvPr>
                    <p:cNvSpPr>
                      <a:spLocks noChangeArrowheads="1"/>
                    </p:cNvSpPr>
                    <p:nvPr/>
                  </p:nvSpPr>
                  <p:spPr bwMode="auto">
                    <a:xfrm>
                      <a:off x="2652" y="3181"/>
                      <a:ext cx="127" cy="4"/>
                    </a:xfrm>
                    <a:prstGeom prst="rect">
                      <a:avLst/>
                    </a:prstGeom>
                    <a:solidFill>
                      <a:srgbClr val="5F3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0" name="Rectangle 788">
                      <a:extLst>
                        <a:ext uri="{FF2B5EF4-FFF2-40B4-BE49-F238E27FC236}">
                          <a16:creationId xmlns:a16="http://schemas.microsoft.com/office/drawing/2014/main" id="{2EFB2673-6B04-8843-A504-2682E988496C}"/>
                        </a:ext>
                      </a:extLst>
                    </p:cNvPr>
                    <p:cNvSpPr>
                      <a:spLocks noChangeArrowheads="1"/>
                    </p:cNvSpPr>
                    <p:nvPr/>
                  </p:nvSpPr>
                  <p:spPr bwMode="auto">
                    <a:xfrm>
                      <a:off x="2645" y="3189"/>
                      <a:ext cx="142" cy="6"/>
                    </a:xfrm>
                    <a:prstGeom prst="rect">
                      <a:avLst/>
                    </a:prstGeom>
                    <a:solidFill>
                      <a:srgbClr val="5F3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1" name="Rectangle 789">
                      <a:extLst>
                        <a:ext uri="{FF2B5EF4-FFF2-40B4-BE49-F238E27FC236}">
                          <a16:creationId xmlns:a16="http://schemas.microsoft.com/office/drawing/2014/main" id="{C7C95BB2-F1F1-5D42-867C-7132569039E9}"/>
                        </a:ext>
                      </a:extLst>
                    </p:cNvPr>
                    <p:cNvSpPr>
                      <a:spLocks noChangeArrowheads="1"/>
                    </p:cNvSpPr>
                    <p:nvPr/>
                  </p:nvSpPr>
                  <p:spPr bwMode="auto">
                    <a:xfrm>
                      <a:off x="2639" y="3196"/>
                      <a:ext cx="154" cy="4"/>
                    </a:xfrm>
                    <a:prstGeom prst="rect">
                      <a:avLst/>
                    </a:prstGeom>
                    <a:solidFill>
                      <a:srgbClr val="5F3F1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790">
                      <a:extLst>
                        <a:ext uri="{FF2B5EF4-FFF2-40B4-BE49-F238E27FC236}">
                          <a16:creationId xmlns:a16="http://schemas.microsoft.com/office/drawing/2014/main" id="{362F61D1-C414-2240-ACD9-7922CA87F3C3}"/>
                        </a:ext>
                      </a:extLst>
                    </p:cNvPr>
                    <p:cNvSpPr>
                      <a:spLocks/>
                    </p:cNvSpPr>
                    <p:nvPr/>
                  </p:nvSpPr>
                  <p:spPr bwMode="auto">
                    <a:xfrm>
                      <a:off x="2670" y="3162"/>
                      <a:ext cx="93" cy="4"/>
                    </a:xfrm>
                    <a:custGeom>
                      <a:avLst/>
                      <a:gdLst/>
                      <a:ahLst/>
                      <a:cxnLst>
                        <a:cxn ang="0">
                          <a:pos x="0" y="9"/>
                        </a:cxn>
                        <a:cxn ang="0">
                          <a:pos x="13" y="0"/>
                        </a:cxn>
                        <a:cxn ang="0">
                          <a:pos x="173" y="0"/>
                        </a:cxn>
                        <a:cxn ang="0">
                          <a:pos x="185" y="9"/>
                        </a:cxn>
                        <a:cxn ang="0">
                          <a:pos x="0" y="9"/>
                        </a:cxn>
                      </a:cxnLst>
                      <a:rect l="0" t="0" r="r" b="b"/>
                      <a:pathLst>
                        <a:path w="185" h="9">
                          <a:moveTo>
                            <a:pt x="0" y="9"/>
                          </a:moveTo>
                          <a:lnTo>
                            <a:pt x="13" y="0"/>
                          </a:lnTo>
                          <a:lnTo>
                            <a:pt x="173" y="0"/>
                          </a:lnTo>
                          <a:lnTo>
                            <a:pt x="185" y="9"/>
                          </a:lnTo>
                          <a:lnTo>
                            <a:pt x="0" y="9"/>
                          </a:lnTo>
                          <a:close/>
                        </a:path>
                      </a:pathLst>
                    </a:custGeom>
                    <a:solidFill>
                      <a:srgbClr val="9F7F5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791">
                      <a:extLst>
                        <a:ext uri="{FF2B5EF4-FFF2-40B4-BE49-F238E27FC236}">
                          <a16:creationId xmlns:a16="http://schemas.microsoft.com/office/drawing/2014/main" id="{ABE4D51F-BFD5-DA4D-8073-08CA154044B3}"/>
                        </a:ext>
                      </a:extLst>
                    </p:cNvPr>
                    <p:cNvSpPr>
                      <a:spLocks/>
                    </p:cNvSpPr>
                    <p:nvPr/>
                  </p:nvSpPr>
                  <p:spPr bwMode="auto">
                    <a:xfrm>
                      <a:off x="2661" y="3171"/>
                      <a:ext cx="110" cy="2"/>
                    </a:xfrm>
                    <a:custGeom>
                      <a:avLst/>
                      <a:gdLst/>
                      <a:ahLst/>
                      <a:cxnLst>
                        <a:cxn ang="0">
                          <a:pos x="15" y="0"/>
                        </a:cxn>
                        <a:cxn ang="0">
                          <a:pos x="209" y="0"/>
                        </a:cxn>
                        <a:cxn ang="0">
                          <a:pos x="219" y="5"/>
                        </a:cxn>
                        <a:cxn ang="0">
                          <a:pos x="0" y="5"/>
                        </a:cxn>
                        <a:cxn ang="0">
                          <a:pos x="15" y="0"/>
                        </a:cxn>
                      </a:cxnLst>
                      <a:rect l="0" t="0" r="r" b="b"/>
                      <a:pathLst>
                        <a:path w="219" h="5">
                          <a:moveTo>
                            <a:pt x="15" y="0"/>
                          </a:moveTo>
                          <a:lnTo>
                            <a:pt x="209" y="0"/>
                          </a:lnTo>
                          <a:lnTo>
                            <a:pt x="219" y="5"/>
                          </a:lnTo>
                          <a:lnTo>
                            <a:pt x="0" y="5"/>
                          </a:lnTo>
                          <a:lnTo>
                            <a:pt x="15" y="0"/>
                          </a:lnTo>
                          <a:close/>
                        </a:path>
                      </a:pathLst>
                    </a:custGeom>
                    <a:solidFill>
                      <a:srgbClr val="9F7F5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792">
                      <a:extLst>
                        <a:ext uri="{FF2B5EF4-FFF2-40B4-BE49-F238E27FC236}">
                          <a16:creationId xmlns:a16="http://schemas.microsoft.com/office/drawing/2014/main" id="{1C31BB71-5CBD-FD47-83DA-3C44E527EB01}"/>
                        </a:ext>
                      </a:extLst>
                    </p:cNvPr>
                    <p:cNvSpPr>
                      <a:spLocks/>
                    </p:cNvSpPr>
                    <p:nvPr/>
                  </p:nvSpPr>
                  <p:spPr bwMode="auto">
                    <a:xfrm>
                      <a:off x="2654" y="3177"/>
                      <a:ext cx="124" cy="4"/>
                    </a:xfrm>
                    <a:custGeom>
                      <a:avLst/>
                      <a:gdLst/>
                      <a:ahLst/>
                      <a:cxnLst>
                        <a:cxn ang="0">
                          <a:pos x="14" y="0"/>
                        </a:cxn>
                        <a:cxn ang="0">
                          <a:pos x="238" y="0"/>
                        </a:cxn>
                        <a:cxn ang="0">
                          <a:pos x="247" y="7"/>
                        </a:cxn>
                        <a:cxn ang="0">
                          <a:pos x="0" y="7"/>
                        </a:cxn>
                        <a:cxn ang="0">
                          <a:pos x="14" y="0"/>
                        </a:cxn>
                      </a:cxnLst>
                      <a:rect l="0" t="0" r="r" b="b"/>
                      <a:pathLst>
                        <a:path w="247" h="7">
                          <a:moveTo>
                            <a:pt x="14" y="0"/>
                          </a:moveTo>
                          <a:lnTo>
                            <a:pt x="238" y="0"/>
                          </a:lnTo>
                          <a:lnTo>
                            <a:pt x="247" y="7"/>
                          </a:lnTo>
                          <a:lnTo>
                            <a:pt x="0" y="7"/>
                          </a:lnTo>
                          <a:lnTo>
                            <a:pt x="14" y="0"/>
                          </a:lnTo>
                          <a:close/>
                        </a:path>
                      </a:pathLst>
                    </a:custGeom>
                    <a:solidFill>
                      <a:srgbClr val="9F7F5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793">
                      <a:extLst>
                        <a:ext uri="{FF2B5EF4-FFF2-40B4-BE49-F238E27FC236}">
                          <a16:creationId xmlns:a16="http://schemas.microsoft.com/office/drawing/2014/main" id="{7A68ACD1-09BC-D244-8482-68654D75C05E}"/>
                        </a:ext>
                      </a:extLst>
                    </p:cNvPr>
                    <p:cNvSpPr>
                      <a:spLocks/>
                    </p:cNvSpPr>
                    <p:nvPr/>
                  </p:nvSpPr>
                  <p:spPr bwMode="auto">
                    <a:xfrm>
                      <a:off x="2646" y="3185"/>
                      <a:ext cx="141" cy="4"/>
                    </a:xfrm>
                    <a:custGeom>
                      <a:avLst/>
                      <a:gdLst/>
                      <a:ahLst/>
                      <a:cxnLst>
                        <a:cxn ang="0">
                          <a:pos x="15" y="0"/>
                        </a:cxn>
                        <a:cxn ang="0">
                          <a:pos x="0" y="7"/>
                        </a:cxn>
                        <a:cxn ang="0">
                          <a:pos x="283" y="7"/>
                        </a:cxn>
                        <a:cxn ang="0">
                          <a:pos x="269" y="0"/>
                        </a:cxn>
                        <a:cxn ang="0">
                          <a:pos x="15" y="0"/>
                        </a:cxn>
                      </a:cxnLst>
                      <a:rect l="0" t="0" r="r" b="b"/>
                      <a:pathLst>
                        <a:path w="283" h="7">
                          <a:moveTo>
                            <a:pt x="15" y="0"/>
                          </a:moveTo>
                          <a:lnTo>
                            <a:pt x="0" y="7"/>
                          </a:lnTo>
                          <a:lnTo>
                            <a:pt x="283" y="7"/>
                          </a:lnTo>
                          <a:lnTo>
                            <a:pt x="269" y="0"/>
                          </a:lnTo>
                          <a:lnTo>
                            <a:pt x="15" y="0"/>
                          </a:lnTo>
                          <a:close/>
                        </a:path>
                      </a:pathLst>
                    </a:custGeom>
                    <a:solidFill>
                      <a:srgbClr val="9F7F5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794">
                      <a:extLst>
                        <a:ext uri="{FF2B5EF4-FFF2-40B4-BE49-F238E27FC236}">
                          <a16:creationId xmlns:a16="http://schemas.microsoft.com/office/drawing/2014/main" id="{7088E33F-8327-964C-B39E-3A0F3FC80B39}"/>
                        </a:ext>
                      </a:extLst>
                    </p:cNvPr>
                    <p:cNvSpPr>
                      <a:spLocks/>
                    </p:cNvSpPr>
                    <p:nvPr/>
                  </p:nvSpPr>
                  <p:spPr bwMode="auto">
                    <a:xfrm>
                      <a:off x="2639" y="3194"/>
                      <a:ext cx="155" cy="2"/>
                    </a:xfrm>
                    <a:custGeom>
                      <a:avLst/>
                      <a:gdLst/>
                      <a:ahLst/>
                      <a:cxnLst>
                        <a:cxn ang="0">
                          <a:pos x="12" y="0"/>
                        </a:cxn>
                        <a:cxn ang="0">
                          <a:pos x="0" y="5"/>
                        </a:cxn>
                        <a:cxn ang="0">
                          <a:pos x="311" y="5"/>
                        </a:cxn>
                        <a:cxn ang="0">
                          <a:pos x="297" y="0"/>
                        </a:cxn>
                        <a:cxn ang="0">
                          <a:pos x="12" y="0"/>
                        </a:cxn>
                      </a:cxnLst>
                      <a:rect l="0" t="0" r="r" b="b"/>
                      <a:pathLst>
                        <a:path w="311" h="5">
                          <a:moveTo>
                            <a:pt x="12" y="0"/>
                          </a:moveTo>
                          <a:lnTo>
                            <a:pt x="0" y="5"/>
                          </a:lnTo>
                          <a:lnTo>
                            <a:pt x="311" y="5"/>
                          </a:lnTo>
                          <a:lnTo>
                            <a:pt x="297" y="0"/>
                          </a:lnTo>
                          <a:lnTo>
                            <a:pt x="12" y="0"/>
                          </a:lnTo>
                          <a:close/>
                        </a:path>
                      </a:pathLst>
                    </a:custGeom>
                    <a:solidFill>
                      <a:srgbClr val="9F7F5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Rectangle 795">
                      <a:extLst>
                        <a:ext uri="{FF2B5EF4-FFF2-40B4-BE49-F238E27FC236}">
                          <a16:creationId xmlns:a16="http://schemas.microsoft.com/office/drawing/2014/main" id="{92A20BA9-C910-2C4A-9558-3C5702D9300B}"/>
                        </a:ext>
                      </a:extLst>
                    </p:cNvPr>
                    <p:cNvSpPr>
                      <a:spLocks noChangeArrowheads="1"/>
                    </p:cNvSpPr>
                    <p:nvPr/>
                  </p:nvSpPr>
                  <p:spPr bwMode="auto">
                    <a:xfrm>
                      <a:off x="2791" y="3168"/>
                      <a:ext cx="4" cy="32"/>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796">
                      <a:extLst>
                        <a:ext uri="{FF2B5EF4-FFF2-40B4-BE49-F238E27FC236}">
                          <a16:creationId xmlns:a16="http://schemas.microsoft.com/office/drawing/2014/main" id="{7F6A392E-118A-DC4F-97E3-E0A286B6E005}"/>
                        </a:ext>
                      </a:extLst>
                    </p:cNvPr>
                    <p:cNvSpPr>
                      <a:spLocks noChangeArrowheads="1"/>
                    </p:cNvSpPr>
                    <p:nvPr/>
                  </p:nvSpPr>
                  <p:spPr bwMode="auto">
                    <a:xfrm>
                      <a:off x="2785" y="3162"/>
                      <a:ext cx="4" cy="32"/>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797">
                      <a:extLst>
                        <a:ext uri="{FF2B5EF4-FFF2-40B4-BE49-F238E27FC236}">
                          <a16:creationId xmlns:a16="http://schemas.microsoft.com/office/drawing/2014/main" id="{2013DEF9-AF5B-6D4D-9B5A-6DBED21F14DB}"/>
                        </a:ext>
                      </a:extLst>
                    </p:cNvPr>
                    <p:cNvSpPr>
                      <a:spLocks noChangeArrowheads="1"/>
                    </p:cNvSpPr>
                    <p:nvPr/>
                  </p:nvSpPr>
                  <p:spPr bwMode="auto">
                    <a:xfrm>
                      <a:off x="2778" y="3155"/>
                      <a:ext cx="3" cy="30"/>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798">
                      <a:extLst>
                        <a:ext uri="{FF2B5EF4-FFF2-40B4-BE49-F238E27FC236}">
                          <a16:creationId xmlns:a16="http://schemas.microsoft.com/office/drawing/2014/main" id="{AC1064F0-49D7-4C4B-AE5A-1AF75FC4723A}"/>
                        </a:ext>
                      </a:extLst>
                    </p:cNvPr>
                    <p:cNvSpPr>
                      <a:spLocks noChangeArrowheads="1"/>
                    </p:cNvSpPr>
                    <p:nvPr/>
                  </p:nvSpPr>
                  <p:spPr bwMode="auto">
                    <a:xfrm>
                      <a:off x="2770" y="3149"/>
                      <a:ext cx="3" cy="28"/>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799">
                      <a:extLst>
                        <a:ext uri="{FF2B5EF4-FFF2-40B4-BE49-F238E27FC236}">
                          <a16:creationId xmlns:a16="http://schemas.microsoft.com/office/drawing/2014/main" id="{E90FE822-6FA7-7043-81A8-6DA5B85770F0}"/>
                        </a:ext>
                      </a:extLst>
                    </p:cNvPr>
                    <p:cNvSpPr>
                      <a:spLocks noChangeArrowheads="1"/>
                    </p:cNvSpPr>
                    <p:nvPr/>
                  </p:nvSpPr>
                  <p:spPr bwMode="auto">
                    <a:xfrm>
                      <a:off x="2763" y="3142"/>
                      <a:ext cx="3" cy="29"/>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22" name="Group 803">
                      <a:extLst>
                        <a:ext uri="{FF2B5EF4-FFF2-40B4-BE49-F238E27FC236}">
                          <a16:creationId xmlns:a16="http://schemas.microsoft.com/office/drawing/2014/main" id="{9CCADF7E-E641-6240-990C-D96D8F5DC766}"/>
                        </a:ext>
                      </a:extLst>
                    </p:cNvPr>
                    <p:cNvGrpSpPr>
                      <a:grpSpLocks/>
                    </p:cNvGrpSpPr>
                    <p:nvPr/>
                  </p:nvGrpSpPr>
                  <p:grpSpPr bwMode="auto">
                    <a:xfrm>
                      <a:off x="2758" y="3136"/>
                      <a:ext cx="38" cy="34"/>
                      <a:chOff x="2758" y="3136"/>
                      <a:chExt cx="38" cy="34"/>
                    </a:xfrm>
                  </p:grpSpPr>
                  <p:sp>
                    <p:nvSpPr>
                      <p:cNvPr id="231" name="Freeform 800">
                        <a:extLst>
                          <a:ext uri="{FF2B5EF4-FFF2-40B4-BE49-F238E27FC236}">
                            <a16:creationId xmlns:a16="http://schemas.microsoft.com/office/drawing/2014/main" id="{24302697-2810-C94B-8B01-A6F0D612955D}"/>
                          </a:ext>
                        </a:extLst>
                      </p:cNvPr>
                      <p:cNvSpPr>
                        <a:spLocks/>
                      </p:cNvSpPr>
                      <p:nvPr/>
                    </p:nvSpPr>
                    <p:spPr bwMode="auto">
                      <a:xfrm>
                        <a:off x="2758" y="3137"/>
                        <a:ext cx="35" cy="33"/>
                      </a:xfrm>
                      <a:custGeom>
                        <a:avLst/>
                        <a:gdLst/>
                        <a:ahLst/>
                        <a:cxnLst>
                          <a:cxn ang="0">
                            <a:pos x="70" y="62"/>
                          </a:cxn>
                          <a:cxn ang="0">
                            <a:pos x="0" y="0"/>
                          </a:cxn>
                          <a:cxn ang="0">
                            <a:pos x="0" y="4"/>
                          </a:cxn>
                          <a:cxn ang="0">
                            <a:pos x="70" y="65"/>
                          </a:cxn>
                          <a:cxn ang="0">
                            <a:pos x="70" y="62"/>
                          </a:cxn>
                        </a:cxnLst>
                        <a:rect l="0" t="0" r="r" b="b"/>
                        <a:pathLst>
                          <a:path w="70" h="65">
                            <a:moveTo>
                              <a:pt x="70" y="62"/>
                            </a:moveTo>
                            <a:lnTo>
                              <a:pt x="0" y="0"/>
                            </a:lnTo>
                            <a:lnTo>
                              <a:pt x="0" y="4"/>
                            </a:lnTo>
                            <a:lnTo>
                              <a:pt x="70" y="65"/>
                            </a:lnTo>
                            <a:lnTo>
                              <a:pt x="70" y="62"/>
                            </a:lnTo>
                            <a:close/>
                          </a:path>
                        </a:pathLst>
                      </a:custGeom>
                      <a:solidFill>
                        <a:srgbClr val="3F1F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801">
                        <a:extLst>
                          <a:ext uri="{FF2B5EF4-FFF2-40B4-BE49-F238E27FC236}">
                            <a16:creationId xmlns:a16="http://schemas.microsoft.com/office/drawing/2014/main" id="{E4EC3C28-7B4F-CB44-A733-E1B90D37A3B4}"/>
                          </a:ext>
                        </a:extLst>
                      </p:cNvPr>
                      <p:cNvSpPr>
                        <a:spLocks/>
                      </p:cNvSpPr>
                      <p:nvPr/>
                    </p:nvSpPr>
                    <p:spPr bwMode="auto">
                      <a:xfrm>
                        <a:off x="2758" y="3136"/>
                        <a:ext cx="38" cy="32"/>
                      </a:xfrm>
                      <a:custGeom>
                        <a:avLst/>
                        <a:gdLst/>
                        <a:ahLst/>
                        <a:cxnLst>
                          <a:cxn ang="0">
                            <a:pos x="75" y="64"/>
                          </a:cxn>
                          <a:cxn ang="0">
                            <a:pos x="70" y="64"/>
                          </a:cxn>
                          <a:cxn ang="0">
                            <a:pos x="0" y="0"/>
                          </a:cxn>
                          <a:cxn ang="0">
                            <a:pos x="3" y="0"/>
                          </a:cxn>
                          <a:cxn ang="0">
                            <a:pos x="75" y="64"/>
                          </a:cxn>
                        </a:cxnLst>
                        <a:rect l="0" t="0" r="r" b="b"/>
                        <a:pathLst>
                          <a:path w="75" h="64">
                            <a:moveTo>
                              <a:pt x="75" y="64"/>
                            </a:moveTo>
                            <a:lnTo>
                              <a:pt x="70" y="64"/>
                            </a:lnTo>
                            <a:lnTo>
                              <a:pt x="0" y="0"/>
                            </a:lnTo>
                            <a:lnTo>
                              <a:pt x="3" y="0"/>
                            </a:lnTo>
                            <a:lnTo>
                              <a:pt x="75" y="64"/>
                            </a:lnTo>
                            <a:close/>
                          </a:path>
                        </a:pathLst>
                      </a:custGeom>
                      <a:solidFill>
                        <a:srgbClr val="5F3F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802">
                        <a:extLst>
                          <a:ext uri="{FF2B5EF4-FFF2-40B4-BE49-F238E27FC236}">
                            <a16:creationId xmlns:a16="http://schemas.microsoft.com/office/drawing/2014/main" id="{3C6B151E-F382-C24D-B7A8-9DFACE8E1BBE}"/>
                          </a:ext>
                        </a:extLst>
                      </p:cNvPr>
                      <p:cNvSpPr>
                        <a:spLocks noChangeArrowheads="1"/>
                      </p:cNvSpPr>
                      <p:nvPr/>
                    </p:nvSpPr>
                    <p:spPr bwMode="auto">
                      <a:xfrm>
                        <a:off x="2791" y="3168"/>
                        <a:ext cx="5" cy="2"/>
                      </a:xfrm>
                      <a:prstGeom prst="rect">
                        <a:avLst/>
                      </a:prstGeom>
                      <a:solidFill>
                        <a:srgbClr val="7F5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Rectangle 804">
                      <a:extLst>
                        <a:ext uri="{FF2B5EF4-FFF2-40B4-BE49-F238E27FC236}">
                          <a16:creationId xmlns:a16="http://schemas.microsoft.com/office/drawing/2014/main" id="{2BCB0DE8-FE77-664D-A20C-C8A4888DBA10}"/>
                        </a:ext>
                      </a:extLst>
                    </p:cNvPr>
                    <p:cNvSpPr>
                      <a:spLocks noChangeArrowheads="1"/>
                    </p:cNvSpPr>
                    <p:nvPr/>
                  </p:nvSpPr>
                  <p:spPr bwMode="auto">
                    <a:xfrm>
                      <a:off x="2638" y="3169"/>
                      <a:ext cx="3" cy="32"/>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805">
                      <a:extLst>
                        <a:ext uri="{FF2B5EF4-FFF2-40B4-BE49-F238E27FC236}">
                          <a16:creationId xmlns:a16="http://schemas.microsoft.com/office/drawing/2014/main" id="{A6AA48DA-60E6-3B4B-8933-536A9276F6FE}"/>
                        </a:ext>
                      </a:extLst>
                    </p:cNvPr>
                    <p:cNvSpPr>
                      <a:spLocks noChangeArrowheads="1"/>
                    </p:cNvSpPr>
                    <p:nvPr/>
                  </p:nvSpPr>
                  <p:spPr bwMode="auto">
                    <a:xfrm>
                      <a:off x="2645" y="3164"/>
                      <a:ext cx="2" cy="31"/>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806">
                      <a:extLst>
                        <a:ext uri="{FF2B5EF4-FFF2-40B4-BE49-F238E27FC236}">
                          <a16:creationId xmlns:a16="http://schemas.microsoft.com/office/drawing/2014/main" id="{FED8BA12-F0CD-B546-B067-942B82C20FF0}"/>
                        </a:ext>
                      </a:extLst>
                    </p:cNvPr>
                    <p:cNvSpPr>
                      <a:spLocks noChangeArrowheads="1"/>
                    </p:cNvSpPr>
                    <p:nvPr/>
                  </p:nvSpPr>
                  <p:spPr bwMode="auto">
                    <a:xfrm>
                      <a:off x="2652" y="3156"/>
                      <a:ext cx="3" cy="29"/>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Rectangle 807">
                      <a:extLst>
                        <a:ext uri="{FF2B5EF4-FFF2-40B4-BE49-F238E27FC236}">
                          <a16:creationId xmlns:a16="http://schemas.microsoft.com/office/drawing/2014/main" id="{19194568-FFD4-FD4C-A411-07E08107392A}"/>
                        </a:ext>
                      </a:extLst>
                    </p:cNvPr>
                    <p:cNvSpPr>
                      <a:spLocks noChangeArrowheads="1"/>
                    </p:cNvSpPr>
                    <p:nvPr/>
                  </p:nvSpPr>
                  <p:spPr bwMode="auto">
                    <a:xfrm>
                      <a:off x="2660" y="3149"/>
                      <a:ext cx="3" cy="28"/>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7" name="Rectangle 808">
                      <a:extLst>
                        <a:ext uri="{FF2B5EF4-FFF2-40B4-BE49-F238E27FC236}">
                          <a16:creationId xmlns:a16="http://schemas.microsoft.com/office/drawing/2014/main" id="{0353FC58-6D71-5547-8914-1EADCE9A29C7}"/>
                        </a:ext>
                      </a:extLst>
                    </p:cNvPr>
                    <p:cNvSpPr>
                      <a:spLocks noChangeArrowheads="1"/>
                    </p:cNvSpPr>
                    <p:nvPr/>
                  </p:nvSpPr>
                  <p:spPr bwMode="auto">
                    <a:xfrm>
                      <a:off x="2669" y="3143"/>
                      <a:ext cx="2" cy="28"/>
                    </a:xfrm>
                    <a:prstGeom prst="rect">
                      <a:avLst/>
                    </a:prstGeom>
                    <a:solidFill>
                      <a:srgbClr val="BF7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809">
                      <a:extLst>
                        <a:ext uri="{FF2B5EF4-FFF2-40B4-BE49-F238E27FC236}">
                          <a16:creationId xmlns:a16="http://schemas.microsoft.com/office/drawing/2014/main" id="{7B86CB28-6946-E048-B101-44179CBCA10B}"/>
                        </a:ext>
                      </a:extLst>
                    </p:cNvPr>
                    <p:cNvSpPr>
                      <a:spLocks/>
                    </p:cNvSpPr>
                    <p:nvPr/>
                  </p:nvSpPr>
                  <p:spPr bwMode="auto">
                    <a:xfrm>
                      <a:off x="2641" y="3137"/>
                      <a:ext cx="34" cy="33"/>
                    </a:xfrm>
                    <a:custGeom>
                      <a:avLst/>
                      <a:gdLst/>
                      <a:ahLst/>
                      <a:cxnLst>
                        <a:cxn ang="0">
                          <a:pos x="0" y="62"/>
                        </a:cxn>
                        <a:cxn ang="0">
                          <a:pos x="67" y="0"/>
                        </a:cxn>
                        <a:cxn ang="0">
                          <a:pos x="67" y="4"/>
                        </a:cxn>
                        <a:cxn ang="0">
                          <a:pos x="0" y="65"/>
                        </a:cxn>
                        <a:cxn ang="0">
                          <a:pos x="0" y="62"/>
                        </a:cxn>
                      </a:cxnLst>
                      <a:rect l="0" t="0" r="r" b="b"/>
                      <a:pathLst>
                        <a:path w="67" h="65">
                          <a:moveTo>
                            <a:pt x="0" y="62"/>
                          </a:moveTo>
                          <a:lnTo>
                            <a:pt x="67" y="0"/>
                          </a:lnTo>
                          <a:lnTo>
                            <a:pt x="67" y="4"/>
                          </a:lnTo>
                          <a:lnTo>
                            <a:pt x="0" y="65"/>
                          </a:lnTo>
                          <a:lnTo>
                            <a:pt x="0" y="62"/>
                          </a:lnTo>
                          <a:close/>
                        </a:path>
                      </a:pathLst>
                    </a:custGeom>
                    <a:solidFill>
                      <a:srgbClr val="3F1F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810">
                      <a:extLst>
                        <a:ext uri="{FF2B5EF4-FFF2-40B4-BE49-F238E27FC236}">
                          <a16:creationId xmlns:a16="http://schemas.microsoft.com/office/drawing/2014/main" id="{AD4F2961-3F99-D749-86AC-C71628F95BCE}"/>
                        </a:ext>
                      </a:extLst>
                    </p:cNvPr>
                    <p:cNvSpPr>
                      <a:spLocks/>
                    </p:cNvSpPr>
                    <p:nvPr/>
                  </p:nvSpPr>
                  <p:spPr bwMode="auto">
                    <a:xfrm>
                      <a:off x="2638" y="3137"/>
                      <a:ext cx="38" cy="32"/>
                    </a:xfrm>
                    <a:custGeom>
                      <a:avLst/>
                      <a:gdLst/>
                      <a:ahLst/>
                      <a:cxnLst>
                        <a:cxn ang="0">
                          <a:pos x="0" y="64"/>
                        </a:cxn>
                        <a:cxn ang="0">
                          <a:pos x="6" y="64"/>
                        </a:cxn>
                        <a:cxn ang="0">
                          <a:pos x="77" y="0"/>
                        </a:cxn>
                        <a:cxn ang="0">
                          <a:pos x="72" y="0"/>
                        </a:cxn>
                        <a:cxn ang="0">
                          <a:pos x="0" y="64"/>
                        </a:cxn>
                      </a:cxnLst>
                      <a:rect l="0" t="0" r="r" b="b"/>
                      <a:pathLst>
                        <a:path w="77" h="64">
                          <a:moveTo>
                            <a:pt x="0" y="64"/>
                          </a:moveTo>
                          <a:lnTo>
                            <a:pt x="6" y="64"/>
                          </a:lnTo>
                          <a:lnTo>
                            <a:pt x="77" y="0"/>
                          </a:lnTo>
                          <a:lnTo>
                            <a:pt x="72" y="0"/>
                          </a:lnTo>
                          <a:lnTo>
                            <a:pt x="0" y="64"/>
                          </a:lnTo>
                          <a:close/>
                        </a:path>
                      </a:pathLst>
                    </a:custGeom>
                    <a:solidFill>
                      <a:srgbClr val="5F3F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Rectangle 811">
                      <a:extLst>
                        <a:ext uri="{FF2B5EF4-FFF2-40B4-BE49-F238E27FC236}">
                          <a16:creationId xmlns:a16="http://schemas.microsoft.com/office/drawing/2014/main" id="{E2D82694-15BE-4146-9341-E385878C1806}"/>
                        </a:ext>
                      </a:extLst>
                    </p:cNvPr>
                    <p:cNvSpPr>
                      <a:spLocks noChangeArrowheads="1"/>
                    </p:cNvSpPr>
                    <p:nvPr/>
                  </p:nvSpPr>
                  <p:spPr bwMode="auto">
                    <a:xfrm>
                      <a:off x="2638" y="3169"/>
                      <a:ext cx="4" cy="2"/>
                    </a:xfrm>
                    <a:prstGeom prst="rect">
                      <a:avLst/>
                    </a:prstGeom>
                    <a:solidFill>
                      <a:srgbClr val="7F5F3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grpSp>
        <p:grpSp>
          <p:nvGrpSpPr>
            <p:cNvPr id="15" name="Group 982">
              <a:extLst>
                <a:ext uri="{FF2B5EF4-FFF2-40B4-BE49-F238E27FC236}">
                  <a16:creationId xmlns:a16="http://schemas.microsoft.com/office/drawing/2014/main" id="{878F9EAC-5DA3-8D4D-B76A-F1BE52EB5A85}"/>
                </a:ext>
              </a:extLst>
            </p:cNvPr>
            <p:cNvGrpSpPr>
              <a:grpSpLocks/>
            </p:cNvGrpSpPr>
            <p:nvPr/>
          </p:nvGrpSpPr>
          <p:grpSpPr bwMode="auto">
            <a:xfrm>
              <a:off x="4558024" y="4252751"/>
              <a:ext cx="911225" cy="709613"/>
              <a:chOff x="2894" y="2747"/>
              <a:chExt cx="574" cy="447"/>
            </a:xfrm>
          </p:grpSpPr>
          <p:grpSp>
            <p:nvGrpSpPr>
              <p:cNvPr id="27" name="Group 827">
                <a:extLst>
                  <a:ext uri="{FF2B5EF4-FFF2-40B4-BE49-F238E27FC236}">
                    <a16:creationId xmlns:a16="http://schemas.microsoft.com/office/drawing/2014/main" id="{797F2D01-96D6-4C4B-8C08-E2501FB70CA8}"/>
                  </a:ext>
                </a:extLst>
              </p:cNvPr>
              <p:cNvGrpSpPr>
                <a:grpSpLocks/>
              </p:cNvGrpSpPr>
              <p:nvPr/>
            </p:nvGrpSpPr>
            <p:grpSpPr bwMode="auto">
              <a:xfrm>
                <a:off x="3051" y="3007"/>
                <a:ext cx="387" cy="181"/>
                <a:chOff x="3051" y="3007"/>
                <a:chExt cx="387" cy="181"/>
              </a:xfrm>
            </p:grpSpPr>
            <p:grpSp>
              <p:nvGrpSpPr>
                <p:cNvPr id="182" name="Group 825">
                  <a:extLst>
                    <a:ext uri="{FF2B5EF4-FFF2-40B4-BE49-F238E27FC236}">
                      <a16:creationId xmlns:a16="http://schemas.microsoft.com/office/drawing/2014/main" id="{6FED917B-D34A-8C44-AABD-BD86BB407691}"/>
                    </a:ext>
                  </a:extLst>
                </p:cNvPr>
                <p:cNvGrpSpPr>
                  <a:grpSpLocks/>
                </p:cNvGrpSpPr>
                <p:nvPr/>
              </p:nvGrpSpPr>
              <p:grpSpPr bwMode="auto">
                <a:xfrm>
                  <a:off x="3051" y="3007"/>
                  <a:ext cx="387" cy="181"/>
                  <a:chOff x="3051" y="3007"/>
                  <a:chExt cx="387" cy="181"/>
                </a:xfrm>
              </p:grpSpPr>
              <p:grpSp>
                <p:nvGrpSpPr>
                  <p:cNvPr id="184" name="Group 821">
                    <a:extLst>
                      <a:ext uri="{FF2B5EF4-FFF2-40B4-BE49-F238E27FC236}">
                        <a16:creationId xmlns:a16="http://schemas.microsoft.com/office/drawing/2014/main" id="{69F0493E-E8B2-2842-8ADA-FA5859DBCDD2}"/>
                      </a:ext>
                    </a:extLst>
                  </p:cNvPr>
                  <p:cNvGrpSpPr>
                    <a:grpSpLocks/>
                  </p:cNvGrpSpPr>
                  <p:nvPr/>
                </p:nvGrpSpPr>
                <p:grpSpPr bwMode="auto">
                  <a:xfrm>
                    <a:off x="3054" y="3007"/>
                    <a:ext cx="382" cy="181"/>
                    <a:chOff x="3054" y="3007"/>
                    <a:chExt cx="382" cy="181"/>
                  </a:xfrm>
                </p:grpSpPr>
                <p:sp>
                  <p:nvSpPr>
                    <p:cNvPr id="188" name="Rectangle 816">
                      <a:extLst>
                        <a:ext uri="{FF2B5EF4-FFF2-40B4-BE49-F238E27FC236}">
                          <a16:creationId xmlns:a16="http://schemas.microsoft.com/office/drawing/2014/main" id="{7B423F69-3136-C04D-8399-155B8557B929}"/>
                        </a:ext>
                      </a:extLst>
                    </p:cNvPr>
                    <p:cNvSpPr>
                      <a:spLocks noChangeArrowheads="1"/>
                    </p:cNvSpPr>
                    <p:nvPr/>
                  </p:nvSpPr>
                  <p:spPr bwMode="auto">
                    <a:xfrm>
                      <a:off x="3054" y="3007"/>
                      <a:ext cx="382" cy="181"/>
                    </a:xfrm>
                    <a:prstGeom prst="rect">
                      <a:avLst/>
                    </a:prstGeom>
                    <a:solidFill>
                      <a:srgbClr val="FF9F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Rectangle 817">
                      <a:extLst>
                        <a:ext uri="{FF2B5EF4-FFF2-40B4-BE49-F238E27FC236}">
                          <a16:creationId xmlns:a16="http://schemas.microsoft.com/office/drawing/2014/main" id="{DE0BE545-4C03-874B-8C83-73288A9C76C4}"/>
                        </a:ext>
                      </a:extLst>
                    </p:cNvPr>
                    <p:cNvSpPr>
                      <a:spLocks noChangeArrowheads="1"/>
                    </p:cNvSpPr>
                    <p:nvPr/>
                  </p:nvSpPr>
                  <p:spPr bwMode="auto">
                    <a:xfrm>
                      <a:off x="3054" y="3038"/>
                      <a:ext cx="38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818">
                      <a:extLst>
                        <a:ext uri="{FF2B5EF4-FFF2-40B4-BE49-F238E27FC236}">
                          <a16:creationId xmlns:a16="http://schemas.microsoft.com/office/drawing/2014/main" id="{42D3926B-4BA6-F84B-8944-1EE5EB9971C7}"/>
                        </a:ext>
                      </a:extLst>
                    </p:cNvPr>
                    <p:cNvSpPr>
                      <a:spLocks noChangeArrowheads="1"/>
                    </p:cNvSpPr>
                    <p:nvPr/>
                  </p:nvSpPr>
                  <p:spPr bwMode="auto">
                    <a:xfrm>
                      <a:off x="3054" y="3028"/>
                      <a:ext cx="38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Rectangle 819">
                      <a:extLst>
                        <a:ext uri="{FF2B5EF4-FFF2-40B4-BE49-F238E27FC236}">
                          <a16:creationId xmlns:a16="http://schemas.microsoft.com/office/drawing/2014/main" id="{BC78937C-BD21-874A-AC93-1E7578B08A7F}"/>
                        </a:ext>
                      </a:extLst>
                    </p:cNvPr>
                    <p:cNvSpPr>
                      <a:spLocks noChangeArrowheads="1"/>
                    </p:cNvSpPr>
                    <p:nvPr/>
                  </p:nvSpPr>
                  <p:spPr bwMode="auto">
                    <a:xfrm>
                      <a:off x="3054" y="3031"/>
                      <a:ext cx="380" cy="2"/>
                    </a:xfrm>
                    <a:prstGeom prst="rect">
                      <a:avLst/>
                    </a:prstGeom>
                    <a:solidFill>
                      <a:srgbClr val="3F5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 name="Rectangle 820">
                      <a:extLst>
                        <a:ext uri="{FF2B5EF4-FFF2-40B4-BE49-F238E27FC236}">
                          <a16:creationId xmlns:a16="http://schemas.microsoft.com/office/drawing/2014/main" id="{FE9B0110-3DB0-4549-B9B0-5B2AA885E2D4}"/>
                        </a:ext>
                      </a:extLst>
                    </p:cNvPr>
                    <p:cNvSpPr>
                      <a:spLocks noChangeArrowheads="1"/>
                    </p:cNvSpPr>
                    <p:nvPr/>
                  </p:nvSpPr>
                  <p:spPr bwMode="auto">
                    <a:xfrm>
                      <a:off x="3054" y="3042"/>
                      <a:ext cx="380" cy="1"/>
                    </a:xfrm>
                    <a:prstGeom prst="rect">
                      <a:avLst/>
                    </a:prstGeom>
                    <a:solidFill>
                      <a:srgbClr val="3F5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85" name="Rectangle 822">
                    <a:extLst>
                      <a:ext uri="{FF2B5EF4-FFF2-40B4-BE49-F238E27FC236}">
                        <a16:creationId xmlns:a16="http://schemas.microsoft.com/office/drawing/2014/main" id="{DA31F215-D490-2A47-9707-4992A7DF4880}"/>
                      </a:ext>
                    </a:extLst>
                  </p:cNvPr>
                  <p:cNvSpPr>
                    <a:spLocks noChangeArrowheads="1"/>
                  </p:cNvSpPr>
                  <p:nvPr/>
                </p:nvSpPr>
                <p:spPr bwMode="auto">
                  <a:xfrm>
                    <a:off x="3051" y="3159"/>
                    <a:ext cx="386" cy="5"/>
                  </a:xfrm>
                  <a:prstGeom prst="rect">
                    <a:avLst/>
                  </a:prstGeom>
                  <a:solidFill>
                    <a:srgbClr val="3F5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 name="Rectangle 823">
                    <a:extLst>
                      <a:ext uri="{FF2B5EF4-FFF2-40B4-BE49-F238E27FC236}">
                        <a16:creationId xmlns:a16="http://schemas.microsoft.com/office/drawing/2014/main" id="{0988F5AE-1A52-4041-9200-33DC004CD29C}"/>
                      </a:ext>
                    </a:extLst>
                  </p:cNvPr>
                  <p:cNvSpPr>
                    <a:spLocks noChangeArrowheads="1"/>
                  </p:cNvSpPr>
                  <p:nvPr/>
                </p:nvSpPr>
                <p:spPr bwMode="auto">
                  <a:xfrm>
                    <a:off x="3051" y="3153"/>
                    <a:ext cx="387" cy="6"/>
                  </a:xfrm>
                  <a:prstGeom prst="rect">
                    <a:avLst/>
                  </a:prstGeom>
                  <a:solidFill>
                    <a:srgbClr val="3F5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 name="Rectangle 824">
                    <a:extLst>
                      <a:ext uri="{FF2B5EF4-FFF2-40B4-BE49-F238E27FC236}">
                        <a16:creationId xmlns:a16="http://schemas.microsoft.com/office/drawing/2014/main" id="{58AF585A-89EB-B34C-8D08-239BCE9BBA76}"/>
                      </a:ext>
                    </a:extLst>
                  </p:cNvPr>
                  <p:cNvSpPr>
                    <a:spLocks noChangeArrowheads="1"/>
                  </p:cNvSpPr>
                  <p:nvPr/>
                </p:nvSpPr>
                <p:spPr bwMode="auto">
                  <a:xfrm>
                    <a:off x="3051" y="3165"/>
                    <a:ext cx="387" cy="3"/>
                  </a:xfrm>
                  <a:prstGeom prst="rect">
                    <a:avLst/>
                  </a:prstGeom>
                  <a:solidFill>
                    <a:srgbClr val="3F5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83" name="Rectangle 826">
                  <a:extLst>
                    <a:ext uri="{FF2B5EF4-FFF2-40B4-BE49-F238E27FC236}">
                      <a16:creationId xmlns:a16="http://schemas.microsoft.com/office/drawing/2014/main" id="{033BE0F0-90AF-7942-BBDD-D9C79B7CF00F}"/>
                    </a:ext>
                  </a:extLst>
                </p:cNvPr>
                <p:cNvSpPr>
                  <a:spLocks noChangeArrowheads="1"/>
                </p:cNvSpPr>
                <p:nvPr/>
              </p:nvSpPr>
              <p:spPr bwMode="auto">
                <a:xfrm>
                  <a:off x="3053" y="3171"/>
                  <a:ext cx="383" cy="1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8" name="Group 836">
                <a:extLst>
                  <a:ext uri="{FF2B5EF4-FFF2-40B4-BE49-F238E27FC236}">
                    <a16:creationId xmlns:a16="http://schemas.microsoft.com/office/drawing/2014/main" id="{32EC7DF9-C2CD-B04B-9210-39034758AA71}"/>
                  </a:ext>
                </a:extLst>
              </p:cNvPr>
              <p:cNvGrpSpPr>
                <a:grpSpLocks/>
              </p:cNvGrpSpPr>
              <p:nvPr/>
            </p:nvGrpSpPr>
            <p:grpSpPr bwMode="auto">
              <a:xfrm>
                <a:off x="3023" y="2762"/>
                <a:ext cx="445" cy="210"/>
                <a:chOff x="3023" y="2762"/>
                <a:chExt cx="445" cy="210"/>
              </a:xfrm>
            </p:grpSpPr>
            <p:sp>
              <p:nvSpPr>
                <p:cNvPr id="174" name="Freeform 828">
                  <a:extLst>
                    <a:ext uri="{FF2B5EF4-FFF2-40B4-BE49-F238E27FC236}">
                      <a16:creationId xmlns:a16="http://schemas.microsoft.com/office/drawing/2014/main" id="{C4CDF872-C3DE-B04C-ADAE-2B94D0264295}"/>
                    </a:ext>
                  </a:extLst>
                </p:cNvPr>
                <p:cNvSpPr>
                  <a:spLocks/>
                </p:cNvSpPr>
                <p:nvPr/>
              </p:nvSpPr>
              <p:spPr bwMode="auto">
                <a:xfrm>
                  <a:off x="3024" y="2762"/>
                  <a:ext cx="443" cy="67"/>
                </a:xfrm>
                <a:custGeom>
                  <a:avLst/>
                  <a:gdLst/>
                  <a:ahLst/>
                  <a:cxnLst>
                    <a:cxn ang="0">
                      <a:pos x="0" y="134"/>
                    </a:cxn>
                    <a:cxn ang="0">
                      <a:pos x="884" y="134"/>
                    </a:cxn>
                    <a:cxn ang="0">
                      <a:pos x="824" y="0"/>
                    </a:cxn>
                    <a:cxn ang="0">
                      <a:pos x="58" y="0"/>
                    </a:cxn>
                    <a:cxn ang="0">
                      <a:pos x="0" y="134"/>
                    </a:cxn>
                  </a:cxnLst>
                  <a:rect l="0" t="0" r="r" b="b"/>
                  <a:pathLst>
                    <a:path w="884" h="134">
                      <a:moveTo>
                        <a:pt x="0" y="134"/>
                      </a:moveTo>
                      <a:lnTo>
                        <a:pt x="884" y="134"/>
                      </a:lnTo>
                      <a:lnTo>
                        <a:pt x="824" y="0"/>
                      </a:lnTo>
                      <a:lnTo>
                        <a:pt x="58" y="0"/>
                      </a:lnTo>
                      <a:lnTo>
                        <a:pt x="0" y="134"/>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75" name="Group 831">
                  <a:extLst>
                    <a:ext uri="{FF2B5EF4-FFF2-40B4-BE49-F238E27FC236}">
                      <a16:creationId xmlns:a16="http://schemas.microsoft.com/office/drawing/2014/main" id="{EFC670C4-F88D-1944-9E3F-81747F1FE6F3}"/>
                    </a:ext>
                  </a:extLst>
                </p:cNvPr>
                <p:cNvGrpSpPr>
                  <a:grpSpLocks/>
                </p:cNvGrpSpPr>
                <p:nvPr/>
              </p:nvGrpSpPr>
              <p:grpSpPr bwMode="auto">
                <a:xfrm>
                  <a:off x="3023" y="2831"/>
                  <a:ext cx="441" cy="34"/>
                  <a:chOff x="3023" y="2831"/>
                  <a:chExt cx="441" cy="34"/>
                </a:xfrm>
              </p:grpSpPr>
              <p:sp>
                <p:nvSpPr>
                  <p:cNvPr id="180" name="Freeform 829">
                    <a:extLst>
                      <a:ext uri="{FF2B5EF4-FFF2-40B4-BE49-F238E27FC236}">
                        <a16:creationId xmlns:a16="http://schemas.microsoft.com/office/drawing/2014/main" id="{9C9A9C9E-3704-9D49-AE0C-59FD42746E7F}"/>
                      </a:ext>
                    </a:extLst>
                  </p:cNvPr>
                  <p:cNvSpPr>
                    <a:spLocks/>
                  </p:cNvSpPr>
                  <p:nvPr/>
                </p:nvSpPr>
                <p:spPr bwMode="auto">
                  <a:xfrm>
                    <a:off x="3023" y="2831"/>
                    <a:ext cx="216" cy="34"/>
                  </a:xfrm>
                  <a:custGeom>
                    <a:avLst/>
                    <a:gdLst/>
                    <a:ahLst/>
                    <a:cxnLst>
                      <a:cxn ang="0">
                        <a:pos x="430" y="67"/>
                      </a:cxn>
                      <a:cxn ang="0">
                        <a:pos x="53" y="67"/>
                      </a:cxn>
                      <a:cxn ang="0">
                        <a:pos x="27" y="49"/>
                      </a:cxn>
                      <a:cxn ang="0">
                        <a:pos x="27" y="20"/>
                      </a:cxn>
                      <a:cxn ang="0">
                        <a:pos x="0" y="0"/>
                      </a:cxn>
                      <a:cxn ang="0">
                        <a:pos x="430" y="0"/>
                      </a:cxn>
                      <a:cxn ang="0">
                        <a:pos x="430" y="67"/>
                      </a:cxn>
                    </a:cxnLst>
                    <a:rect l="0" t="0" r="r" b="b"/>
                    <a:pathLst>
                      <a:path w="430" h="67">
                        <a:moveTo>
                          <a:pt x="430" y="67"/>
                        </a:moveTo>
                        <a:lnTo>
                          <a:pt x="53" y="67"/>
                        </a:lnTo>
                        <a:lnTo>
                          <a:pt x="27" y="49"/>
                        </a:lnTo>
                        <a:lnTo>
                          <a:pt x="27" y="20"/>
                        </a:lnTo>
                        <a:lnTo>
                          <a:pt x="0" y="0"/>
                        </a:lnTo>
                        <a:lnTo>
                          <a:pt x="430" y="0"/>
                        </a:lnTo>
                        <a:lnTo>
                          <a:pt x="430" y="6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830">
                    <a:extLst>
                      <a:ext uri="{FF2B5EF4-FFF2-40B4-BE49-F238E27FC236}">
                        <a16:creationId xmlns:a16="http://schemas.microsoft.com/office/drawing/2014/main" id="{44D08361-5456-4748-B7B5-1BA3F95700B8}"/>
                      </a:ext>
                    </a:extLst>
                  </p:cNvPr>
                  <p:cNvSpPr>
                    <a:spLocks/>
                  </p:cNvSpPr>
                  <p:nvPr/>
                </p:nvSpPr>
                <p:spPr bwMode="auto">
                  <a:xfrm>
                    <a:off x="3232" y="2831"/>
                    <a:ext cx="232" cy="34"/>
                  </a:xfrm>
                  <a:custGeom>
                    <a:avLst/>
                    <a:gdLst/>
                    <a:ahLst/>
                    <a:cxnLst>
                      <a:cxn ang="0">
                        <a:pos x="0" y="67"/>
                      </a:cxn>
                      <a:cxn ang="0">
                        <a:pos x="406" y="67"/>
                      </a:cxn>
                      <a:cxn ang="0">
                        <a:pos x="435" y="49"/>
                      </a:cxn>
                      <a:cxn ang="0">
                        <a:pos x="435" y="20"/>
                      </a:cxn>
                      <a:cxn ang="0">
                        <a:pos x="464" y="0"/>
                      </a:cxn>
                      <a:cxn ang="0">
                        <a:pos x="0" y="0"/>
                      </a:cxn>
                      <a:cxn ang="0">
                        <a:pos x="0" y="67"/>
                      </a:cxn>
                    </a:cxnLst>
                    <a:rect l="0" t="0" r="r" b="b"/>
                    <a:pathLst>
                      <a:path w="464" h="67">
                        <a:moveTo>
                          <a:pt x="0" y="67"/>
                        </a:moveTo>
                        <a:lnTo>
                          <a:pt x="406" y="67"/>
                        </a:lnTo>
                        <a:lnTo>
                          <a:pt x="435" y="49"/>
                        </a:lnTo>
                        <a:lnTo>
                          <a:pt x="435" y="20"/>
                        </a:lnTo>
                        <a:lnTo>
                          <a:pt x="464" y="0"/>
                        </a:lnTo>
                        <a:lnTo>
                          <a:pt x="0" y="0"/>
                        </a:lnTo>
                        <a:lnTo>
                          <a:pt x="0" y="6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76" name="Rectangle 832">
                  <a:extLst>
                    <a:ext uri="{FF2B5EF4-FFF2-40B4-BE49-F238E27FC236}">
                      <a16:creationId xmlns:a16="http://schemas.microsoft.com/office/drawing/2014/main" id="{057E7898-665D-C644-AD52-C1B1968351E7}"/>
                    </a:ext>
                  </a:extLst>
                </p:cNvPr>
                <p:cNvSpPr>
                  <a:spLocks noChangeArrowheads="1"/>
                </p:cNvSpPr>
                <p:nvPr/>
              </p:nvSpPr>
              <p:spPr bwMode="auto">
                <a:xfrm>
                  <a:off x="3037" y="2850"/>
                  <a:ext cx="412"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 name="Rectangle 833">
                  <a:extLst>
                    <a:ext uri="{FF2B5EF4-FFF2-40B4-BE49-F238E27FC236}">
                      <a16:creationId xmlns:a16="http://schemas.microsoft.com/office/drawing/2014/main" id="{5BD5002D-8989-FB4C-A225-61E3BD736865}"/>
                    </a:ext>
                  </a:extLst>
                </p:cNvPr>
                <p:cNvSpPr>
                  <a:spLocks noChangeArrowheads="1"/>
                </p:cNvSpPr>
                <p:nvPr/>
              </p:nvSpPr>
              <p:spPr bwMode="auto">
                <a:xfrm>
                  <a:off x="3037" y="2842"/>
                  <a:ext cx="412"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834">
                  <a:extLst>
                    <a:ext uri="{FF2B5EF4-FFF2-40B4-BE49-F238E27FC236}">
                      <a16:creationId xmlns:a16="http://schemas.microsoft.com/office/drawing/2014/main" id="{BF713E66-2AC0-8842-8EEF-B12162BA0E50}"/>
                    </a:ext>
                  </a:extLst>
                </p:cNvPr>
                <p:cNvSpPr>
                  <a:spLocks noChangeArrowheads="1"/>
                </p:cNvSpPr>
                <p:nvPr/>
              </p:nvSpPr>
              <p:spPr bwMode="auto">
                <a:xfrm>
                  <a:off x="3023" y="2829"/>
                  <a:ext cx="445"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Rectangle 835">
                  <a:extLst>
                    <a:ext uri="{FF2B5EF4-FFF2-40B4-BE49-F238E27FC236}">
                      <a16:creationId xmlns:a16="http://schemas.microsoft.com/office/drawing/2014/main" id="{53307E6A-6A64-F54F-9A7F-E80246C8ED98}"/>
                    </a:ext>
                  </a:extLst>
                </p:cNvPr>
                <p:cNvSpPr>
                  <a:spLocks noChangeArrowheads="1"/>
                </p:cNvSpPr>
                <p:nvPr/>
              </p:nvSpPr>
              <p:spPr bwMode="auto">
                <a:xfrm>
                  <a:off x="3052" y="2864"/>
                  <a:ext cx="385" cy="108"/>
                </a:xfrm>
                <a:prstGeom prst="rect">
                  <a:avLst/>
                </a:prstGeom>
                <a:solidFill>
                  <a:srgbClr val="FF9F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849">
                <a:extLst>
                  <a:ext uri="{FF2B5EF4-FFF2-40B4-BE49-F238E27FC236}">
                    <a16:creationId xmlns:a16="http://schemas.microsoft.com/office/drawing/2014/main" id="{CDCEF315-E4BE-754E-A7F9-7981AF9953AD}"/>
                  </a:ext>
                </a:extLst>
              </p:cNvPr>
              <p:cNvGrpSpPr>
                <a:grpSpLocks/>
              </p:cNvGrpSpPr>
              <p:nvPr/>
            </p:nvGrpSpPr>
            <p:grpSpPr bwMode="auto">
              <a:xfrm>
                <a:off x="3060" y="3047"/>
                <a:ext cx="370" cy="105"/>
                <a:chOff x="3060" y="3047"/>
                <a:chExt cx="370" cy="105"/>
              </a:xfrm>
            </p:grpSpPr>
            <p:grpSp>
              <p:nvGrpSpPr>
                <p:cNvPr id="162" name="Group 847">
                  <a:extLst>
                    <a:ext uri="{FF2B5EF4-FFF2-40B4-BE49-F238E27FC236}">
                      <a16:creationId xmlns:a16="http://schemas.microsoft.com/office/drawing/2014/main" id="{EFBA1150-E844-AC43-AFE1-BF08F3DE728A}"/>
                    </a:ext>
                  </a:extLst>
                </p:cNvPr>
                <p:cNvGrpSpPr>
                  <a:grpSpLocks/>
                </p:cNvGrpSpPr>
                <p:nvPr/>
              </p:nvGrpSpPr>
              <p:grpSpPr bwMode="auto">
                <a:xfrm>
                  <a:off x="3060" y="3069"/>
                  <a:ext cx="370" cy="64"/>
                  <a:chOff x="3060" y="3069"/>
                  <a:chExt cx="370" cy="64"/>
                </a:xfrm>
              </p:grpSpPr>
              <p:grpSp>
                <p:nvGrpSpPr>
                  <p:cNvPr id="164" name="Group 841">
                    <a:extLst>
                      <a:ext uri="{FF2B5EF4-FFF2-40B4-BE49-F238E27FC236}">
                        <a16:creationId xmlns:a16="http://schemas.microsoft.com/office/drawing/2014/main" id="{23B0C19B-CE48-FB43-9C7A-A21439F792EF}"/>
                      </a:ext>
                    </a:extLst>
                  </p:cNvPr>
                  <p:cNvGrpSpPr>
                    <a:grpSpLocks/>
                  </p:cNvGrpSpPr>
                  <p:nvPr/>
                </p:nvGrpSpPr>
                <p:grpSpPr bwMode="auto">
                  <a:xfrm>
                    <a:off x="3265" y="3069"/>
                    <a:ext cx="165" cy="64"/>
                    <a:chOff x="3265" y="3069"/>
                    <a:chExt cx="165" cy="64"/>
                  </a:xfrm>
                </p:grpSpPr>
                <p:sp>
                  <p:nvSpPr>
                    <p:cNvPr id="170" name="Rectangle 837">
                      <a:extLst>
                        <a:ext uri="{FF2B5EF4-FFF2-40B4-BE49-F238E27FC236}">
                          <a16:creationId xmlns:a16="http://schemas.microsoft.com/office/drawing/2014/main" id="{43D1F790-F919-834C-8E88-037FDFADBC85}"/>
                        </a:ext>
                      </a:extLst>
                    </p:cNvPr>
                    <p:cNvSpPr>
                      <a:spLocks noChangeArrowheads="1"/>
                    </p:cNvSpPr>
                    <p:nvPr/>
                  </p:nvSpPr>
                  <p:spPr bwMode="auto">
                    <a:xfrm>
                      <a:off x="3420" y="3109"/>
                      <a:ext cx="10" cy="24"/>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838">
                      <a:extLst>
                        <a:ext uri="{FF2B5EF4-FFF2-40B4-BE49-F238E27FC236}">
                          <a16:creationId xmlns:a16="http://schemas.microsoft.com/office/drawing/2014/main" id="{7DE70725-C31F-2446-820B-EC882234441A}"/>
                        </a:ext>
                      </a:extLst>
                    </p:cNvPr>
                    <p:cNvSpPr>
                      <a:spLocks noChangeArrowheads="1"/>
                    </p:cNvSpPr>
                    <p:nvPr/>
                  </p:nvSpPr>
                  <p:spPr bwMode="auto">
                    <a:xfrm>
                      <a:off x="3420" y="3069"/>
                      <a:ext cx="10" cy="25"/>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Rectangle 839">
                      <a:extLst>
                        <a:ext uri="{FF2B5EF4-FFF2-40B4-BE49-F238E27FC236}">
                          <a16:creationId xmlns:a16="http://schemas.microsoft.com/office/drawing/2014/main" id="{F6521704-0A80-D048-BD26-1752AA163AD9}"/>
                        </a:ext>
                      </a:extLst>
                    </p:cNvPr>
                    <p:cNvSpPr>
                      <a:spLocks noChangeArrowheads="1"/>
                    </p:cNvSpPr>
                    <p:nvPr/>
                  </p:nvSpPr>
                  <p:spPr bwMode="auto">
                    <a:xfrm>
                      <a:off x="3265" y="3109"/>
                      <a:ext cx="11" cy="24"/>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 name="Rectangle 840">
                      <a:extLst>
                        <a:ext uri="{FF2B5EF4-FFF2-40B4-BE49-F238E27FC236}">
                          <a16:creationId xmlns:a16="http://schemas.microsoft.com/office/drawing/2014/main" id="{2E3DFB80-20B2-7249-9BFD-ADA283A96DFD}"/>
                        </a:ext>
                      </a:extLst>
                    </p:cNvPr>
                    <p:cNvSpPr>
                      <a:spLocks noChangeArrowheads="1"/>
                    </p:cNvSpPr>
                    <p:nvPr/>
                  </p:nvSpPr>
                  <p:spPr bwMode="auto">
                    <a:xfrm>
                      <a:off x="3265" y="3069"/>
                      <a:ext cx="11" cy="25"/>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5" name="Group 846">
                    <a:extLst>
                      <a:ext uri="{FF2B5EF4-FFF2-40B4-BE49-F238E27FC236}">
                        <a16:creationId xmlns:a16="http://schemas.microsoft.com/office/drawing/2014/main" id="{6F5033B6-1190-904E-8441-8D7AFF36D2A4}"/>
                      </a:ext>
                    </a:extLst>
                  </p:cNvPr>
                  <p:cNvGrpSpPr>
                    <a:grpSpLocks/>
                  </p:cNvGrpSpPr>
                  <p:nvPr/>
                </p:nvGrpSpPr>
                <p:grpSpPr bwMode="auto">
                  <a:xfrm>
                    <a:off x="3060" y="3069"/>
                    <a:ext cx="166" cy="64"/>
                    <a:chOff x="3060" y="3069"/>
                    <a:chExt cx="166" cy="64"/>
                  </a:xfrm>
                </p:grpSpPr>
                <p:sp>
                  <p:nvSpPr>
                    <p:cNvPr id="166" name="Rectangle 842">
                      <a:extLst>
                        <a:ext uri="{FF2B5EF4-FFF2-40B4-BE49-F238E27FC236}">
                          <a16:creationId xmlns:a16="http://schemas.microsoft.com/office/drawing/2014/main" id="{1642557C-AAFA-184C-9061-AEE090A00DC2}"/>
                        </a:ext>
                      </a:extLst>
                    </p:cNvPr>
                    <p:cNvSpPr>
                      <a:spLocks noChangeArrowheads="1"/>
                    </p:cNvSpPr>
                    <p:nvPr/>
                  </p:nvSpPr>
                  <p:spPr bwMode="auto">
                    <a:xfrm>
                      <a:off x="3215" y="3109"/>
                      <a:ext cx="11" cy="24"/>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Rectangle 843">
                      <a:extLst>
                        <a:ext uri="{FF2B5EF4-FFF2-40B4-BE49-F238E27FC236}">
                          <a16:creationId xmlns:a16="http://schemas.microsoft.com/office/drawing/2014/main" id="{C719F9CD-2E97-DE4B-9B66-6CEE9F01B440}"/>
                        </a:ext>
                      </a:extLst>
                    </p:cNvPr>
                    <p:cNvSpPr>
                      <a:spLocks noChangeArrowheads="1"/>
                    </p:cNvSpPr>
                    <p:nvPr/>
                  </p:nvSpPr>
                  <p:spPr bwMode="auto">
                    <a:xfrm>
                      <a:off x="3215" y="3069"/>
                      <a:ext cx="11" cy="25"/>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 name="Rectangle 844">
                      <a:extLst>
                        <a:ext uri="{FF2B5EF4-FFF2-40B4-BE49-F238E27FC236}">
                          <a16:creationId xmlns:a16="http://schemas.microsoft.com/office/drawing/2014/main" id="{69BD8DBF-9C38-C744-AB30-84D5CCCF6951}"/>
                        </a:ext>
                      </a:extLst>
                    </p:cNvPr>
                    <p:cNvSpPr>
                      <a:spLocks noChangeArrowheads="1"/>
                    </p:cNvSpPr>
                    <p:nvPr/>
                  </p:nvSpPr>
                  <p:spPr bwMode="auto">
                    <a:xfrm>
                      <a:off x="3060" y="3109"/>
                      <a:ext cx="10" cy="24"/>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 name="Rectangle 845">
                      <a:extLst>
                        <a:ext uri="{FF2B5EF4-FFF2-40B4-BE49-F238E27FC236}">
                          <a16:creationId xmlns:a16="http://schemas.microsoft.com/office/drawing/2014/main" id="{DA39C1E4-AA70-9C4C-B206-2508F4EECC15}"/>
                        </a:ext>
                      </a:extLst>
                    </p:cNvPr>
                    <p:cNvSpPr>
                      <a:spLocks noChangeArrowheads="1"/>
                    </p:cNvSpPr>
                    <p:nvPr/>
                  </p:nvSpPr>
                  <p:spPr bwMode="auto">
                    <a:xfrm>
                      <a:off x="3060" y="3069"/>
                      <a:ext cx="10" cy="25"/>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63" name="Rectangle 848">
                  <a:extLst>
                    <a:ext uri="{FF2B5EF4-FFF2-40B4-BE49-F238E27FC236}">
                      <a16:creationId xmlns:a16="http://schemas.microsoft.com/office/drawing/2014/main" id="{0F401477-D695-364D-9EF5-0AE76336E442}"/>
                    </a:ext>
                  </a:extLst>
                </p:cNvPr>
                <p:cNvSpPr>
                  <a:spLocks noChangeArrowheads="1"/>
                </p:cNvSpPr>
                <p:nvPr/>
              </p:nvSpPr>
              <p:spPr bwMode="auto">
                <a:xfrm>
                  <a:off x="3234" y="3047"/>
                  <a:ext cx="22" cy="105"/>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 name="Group 855">
                <a:extLst>
                  <a:ext uri="{FF2B5EF4-FFF2-40B4-BE49-F238E27FC236}">
                    <a16:creationId xmlns:a16="http://schemas.microsoft.com/office/drawing/2014/main" id="{3CF7B1FD-B9EF-604C-AC84-BD1183103E97}"/>
                  </a:ext>
                </a:extLst>
              </p:cNvPr>
              <p:cNvGrpSpPr>
                <a:grpSpLocks/>
              </p:cNvGrpSpPr>
              <p:nvPr/>
            </p:nvGrpSpPr>
            <p:grpSpPr bwMode="auto">
              <a:xfrm>
                <a:off x="3049" y="2971"/>
                <a:ext cx="390" cy="51"/>
                <a:chOff x="3049" y="2971"/>
                <a:chExt cx="390" cy="51"/>
              </a:xfrm>
            </p:grpSpPr>
            <p:sp>
              <p:nvSpPr>
                <p:cNvPr id="157" name="Rectangle 850">
                  <a:extLst>
                    <a:ext uri="{FF2B5EF4-FFF2-40B4-BE49-F238E27FC236}">
                      <a16:creationId xmlns:a16="http://schemas.microsoft.com/office/drawing/2014/main" id="{94BAFDCF-7C5F-544F-A296-3BFF59E6AA04}"/>
                    </a:ext>
                  </a:extLst>
                </p:cNvPr>
                <p:cNvSpPr>
                  <a:spLocks noChangeArrowheads="1"/>
                </p:cNvSpPr>
                <p:nvPr/>
              </p:nvSpPr>
              <p:spPr bwMode="auto">
                <a:xfrm>
                  <a:off x="3053" y="2980"/>
                  <a:ext cx="383" cy="22"/>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 name="Rectangle 851">
                  <a:extLst>
                    <a:ext uri="{FF2B5EF4-FFF2-40B4-BE49-F238E27FC236}">
                      <a16:creationId xmlns:a16="http://schemas.microsoft.com/office/drawing/2014/main" id="{FBF0D415-F7FF-E84E-9715-9780BEDA30E3}"/>
                    </a:ext>
                  </a:extLst>
                </p:cNvPr>
                <p:cNvSpPr>
                  <a:spLocks noChangeArrowheads="1"/>
                </p:cNvSpPr>
                <p:nvPr/>
              </p:nvSpPr>
              <p:spPr bwMode="auto">
                <a:xfrm>
                  <a:off x="3049" y="2971"/>
                  <a:ext cx="390" cy="1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852">
                  <a:extLst>
                    <a:ext uri="{FF2B5EF4-FFF2-40B4-BE49-F238E27FC236}">
                      <a16:creationId xmlns:a16="http://schemas.microsoft.com/office/drawing/2014/main" id="{B772A927-0E08-7845-AEC0-D5101EAEF236}"/>
                    </a:ext>
                  </a:extLst>
                </p:cNvPr>
                <p:cNvSpPr>
                  <a:spLocks noChangeArrowheads="1"/>
                </p:cNvSpPr>
                <p:nvPr/>
              </p:nvSpPr>
              <p:spPr bwMode="auto">
                <a:xfrm>
                  <a:off x="3051" y="2985"/>
                  <a:ext cx="38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Rectangle 853">
                  <a:extLst>
                    <a:ext uri="{FF2B5EF4-FFF2-40B4-BE49-F238E27FC236}">
                      <a16:creationId xmlns:a16="http://schemas.microsoft.com/office/drawing/2014/main" id="{7C44898B-3273-CE43-A7C9-D8130BE140E1}"/>
                    </a:ext>
                  </a:extLst>
                </p:cNvPr>
                <p:cNvSpPr>
                  <a:spLocks noChangeArrowheads="1"/>
                </p:cNvSpPr>
                <p:nvPr/>
              </p:nvSpPr>
              <p:spPr bwMode="auto">
                <a:xfrm>
                  <a:off x="3050" y="3001"/>
                  <a:ext cx="388" cy="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 name="Rectangle 854">
                  <a:extLst>
                    <a:ext uri="{FF2B5EF4-FFF2-40B4-BE49-F238E27FC236}">
                      <a16:creationId xmlns:a16="http://schemas.microsoft.com/office/drawing/2014/main" id="{E6A1EEBB-A095-354C-AFE6-DE04CB049CA9}"/>
                    </a:ext>
                  </a:extLst>
                </p:cNvPr>
                <p:cNvSpPr>
                  <a:spLocks noChangeArrowheads="1"/>
                </p:cNvSpPr>
                <p:nvPr/>
              </p:nvSpPr>
              <p:spPr bwMode="auto">
                <a:xfrm>
                  <a:off x="3052" y="3014"/>
                  <a:ext cx="385" cy="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 name="Group 963">
                <a:extLst>
                  <a:ext uri="{FF2B5EF4-FFF2-40B4-BE49-F238E27FC236}">
                    <a16:creationId xmlns:a16="http://schemas.microsoft.com/office/drawing/2014/main" id="{28F5F566-385A-1A45-B5AF-B84A4E2C51FA}"/>
                  </a:ext>
                </a:extLst>
              </p:cNvPr>
              <p:cNvGrpSpPr>
                <a:grpSpLocks/>
              </p:cNvGrpSpPr>
              <p:nvPr/>
            </p:nvGrpSpPr>
            <p:grpSpPr bwMode="auto">
              <a:xfrm>
                <a:off x="3071" y="2747"/>
                <a:ext cx="348" cy="443"/>
                <a:chOff x="3071" y="2747"/>
                <a:chExt cx="348" cy="443"/>
              </a:xfrm>
            </p:grpSpPr>
            <p:grpSp>
              <p:nvGrpSpPr>
                <p:cNvPr id="50" name="Group 864">
                  <a:extLst>
                    <a:ext uri="{FF2B5EF4-FFF2-40B4-BE49-F238E27FC236}">
                      <a16:creationId xmlns:a16="http://schemas.microsoft.com/office/drawing/2014/main" id="{7019CF1A-7454-B846-8BFD-845962BAF32F}"/>
                    </a:ext>
                  </a:extLst>
                </p:cNvPr>
                <p:cNvGrpSpPr>
                  <a:grpSpLocks/>
                </p:cNvGrpSpPr>
                <p:nvPr/>
              </p:nvGrpSpPr>
              <p:grpSpPr bwMode="auto">
                <a:xfrm>
                  <a:off x="3281" y="3028"/>
                  <a:ext cx="133" cy="125"/>
                  <a:chOff x="3281" y="3028"/>
                  <a:chExt cx="133" cy="125"/>
                </a:xfrm>
              </p:grpSpPr>
              <p:sp>
                <p:nvSpPr>
                  <p:cNvPr id="149" name="Freeform 856">
                    <a:extLst>
                      <a:ext uri="{FF2B5EF4-FFF2-40B4-BE49-F238E27FC236}">
                        <a16:creationId xmlns:a16="http://schemas.microsoft.com/office/drawing/2014/main" id="{27622857-9392-4748-84A7-42D45A6DB560}"/>
                      </a:ext>
                    </a:extLst>
                  </p:cNvPr>
                  <p:cNvSpPr>
                    <a:spLocks/>
                  </p:cNvSpPr>
                  <p:nvPr/>
                </p:nvSpPr>
                <p:spPr bwMode="auto">
                  <a:xfrm>
                    <a:off x="3281" y="3028"/>
                    <a:ext cx="133" cy="125"/>
                  </a:xfrm>
                  <a:custGeom>
                    <a:avLst/>
                    <a:gdLst/>
                    <a:ahLst/>
                    <a:cxnLst>
                      <a:cxn ang="0">
                        <a:pos x="0" y="41"/>
                      </a:cxn>
                      <a:cxn ang="0">
                        <a:pos x="0" y="249"/>
                      </a:cxn>
                      <a:cxn ang="0">
                        <a:pos x="266" y="249"/>
                      </a:cxn>
                      <a:cxn ang="0">
                        <a:pos x="266" y="41"/>
                      </a:cxn>
                      <a:cxn ang="0">
                        <a:pos x="183" y="0"/>
                      </a:cxn>
                      <a:cxn ang="0">
                        <a:pos x="82" y="0"/>
                      </a:cxn>
                      <a:cxn ang="0">
                        <a:pos x="0" y="41"/>
                      </a:cxn>
                    </a:cxnLst>
                    <a:rect l="0" t="0" r="r" b="b"/>
                    <a:pathLst>
                      <a:path w="266" h="249">
                        <a:moveTo>
                          <a:pt x="0" y="41"/>
                        </a:moveTo>
                        <a:lnTo>
                          <a:pt x="0" y="249"/>
                        </a:lnTo>
                        <a:lnTo>
                          <a:pt x="266" y="249"/>
                        </a:lnTo>
                        <a:lnTo>
                          <a:pt x="266" y="41"/>
                        </a:lnTo>
                        <a:lnTo>
                          <a:pt x="183" y="0"/>
                        </a:lnTo>
                        <a:lnTo>
                          <a:pt x="82" y="0"/>
                        </a:lnTo>
                        <a:lnTo>
                          <a:pt x="0" y="41"/>
                        </a:lnTo>
                        <a:close/>
                      </a:path>
                    </a:pathLst>
                  </a:custGeom>
                  <a:solidFill>
                    <a:srgbClr val="3F5F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Rectangle 857">
                    <a:extLst>
                      <a:ext uri="{FF2B5EF4-FFF2-40B4-BE49-F238E27FC236}">
                        <a16:creationId xmlns:a16="http://schemas.microsoft.com/office/drawing/2014/main" id="{DDC3024E-3EEE-3F4E-B48A-31BFA62E724D}"/>
                      </a:ext>
                    </a:extLst>
                  </p:cNvPr>
                  <p:cNvSpPr>
                    <a:spLocks noChangeArrowheads="1"/>
                  </p:cNvSpPr>
                  <p:nvPr/>
                </p:nvSpPr>
                <p:spPr bwMode="auto">
                  <a:xfrm>
                    <a:off x="3304" y="3052"/>
                    <a:ext cx="90" cy="100"/>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 name="Rectangle 858">
                    <a:extLst>
                      <a:ext uri="{FF2B5EF4-FFF2-40B4-BE49-F238E27FC236}">
                        <a16:creationId xmlns:a16="http://schemas.microsoft.com/office/drawing/2014/main" id="{261470FF-FE67-864E-BDBC-3F170B548132}"/>
                      </a:ext>
                    </a:extLst>
                  </p:cNvPr>
                  <p:cNvSpPr>
                    <a:spLocks noChangeArrowheads="1"/>
                  </p:cNvSpPr>
                  <p:nvPr/>
                </p:nvSpPr>
                <p:spPr bwMode="auto">
                  <a:xfrm>
                    <a:off x="3350" y="3056"/>
                    <a:ext cx="33" cy="94"/>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2" name="Rectangle 859">
                    <a:extLst>
                      <a:ext uri="{FF2B5EF4-FFF2-40B4-BE49-F238E27FC236}">
                        <a16:creationId xmlns:a16="http://schemas.microsoft.com/office/drawing/2014/main" id="{B68EA079-BB7C-4345-8ED9-09ACCB1FBB73}"/>
                      </a:ext>
                    </a:extLst>
                  </p:cNvPr>
                  <p:cNvSpPr>
                    <a:spLocks noChangeArrowheads="1"/>
                  </p:cNvSpPr>
                  <p:nvPr/>
                </p:nvSpPr>
                <p:spPr bwMode="auto">
                  <a:xfrm>
                    <a:off x="3314" y="3056"/>
                    <a:ext cx="32" cy="94"/>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 name="Rectangle 860">
                    <a:extLst>
                      <a:ext uri="{FF2B5EF4-FFF2-40B4-BE49-F238E27FC236}">
                        <a16:creationId xmlns:a16="http://schemas.microsoft.com/office/drawing/2014/main" id="{8269EC28-5015-CF4C-BA43-DEDC367DF84E}"/>
                      </a:ext>
                    </a:extLst>
                  </p:cNvPr>
                  <p:cNvSpPr>
                    <a:spLocks noChangeArrowheads="1"/>
                  </p:cNvSpPr>
                  <p:nvPr/>
                </p:nvSpPr>
                <p:spPr bwMode="auto">
                  <a:xfrm>
                    <a:off x="3324" y="3063"/>
                    <a:ext cx="12" cy="39"/>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861">
                    <a:extLst>
                      <a:ext uri="{FF2B5EF4-FFF2-40B4-BE49-F238E27FC236}">
                        <a16:creationId xmlns:a16="http://schemas.microsoft.com/office/drawing/2014/main" id="{016B7547-4B93-F74F-B372-0FA4A026A74A}"/>
                      </a:ext>
                    </a:extLst>
                  </p:cNvPr>
                  <p:cNvSpPr>
                    <a:spLocks noChangeArrowheads="1"/>
                  </p:cNvSpPr>
                  <p:nvPr/>
                </p:nvSpPr>
                <p:spPr bwMode="auto">
                  <a:xfrm>
                    <a:off x="3360" y="3063"/>
                    <a:ext cx="15" cy="39"/>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Rectangle 862">
                    <a:extLst>
                      <a:ext uri="{FF2B5EF4-FFF2-40B4-BE49-F238E27FC236}">
                        <a16:creationId xmlns:a16="http://schemas.microsoft.com/office/drawing/2014/main" id="{3432179D-E073-D540-8B29-78A19943F344}"/>
                      </a:ext>
                    </a:extLst>
                  </p:cNvPr>
                  <p:cNvSpPr>
                    <a:spLocks noChangeArrowheads="1"/>
                  </p:cNvSpPr>
                  <p:nvPr/>
                </p:nvSpPr>
                <p:spPr bwMode="auto">
                  <a:xfrm>
                    <a:off x="3356" y="3141"/>
                    <a:ext cx="21" cy="3"/>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 name="Oval 863">
                    <a:extLst>
                      <a:ext uri="{FF2B5EF4-FFF2-40B4-BE49-F238E27FC236}">
                        <a16:creationId xmlns:a16="http://schemas.microsoft.com/office/drawing/2014/main" id="{9DCDC2FE-3313-694E-A6B3-4FA87C4E359E}"/>
                      </a:ext>
                    </a:extLst>
                  </p:cNvPr>
                  <p:cNvSpPr>
                    <a:spLocks noChangeArrowheads="1"/>
                  </p:cNvSpPr>
                  <p:nvPr/>
                </p:nvSpPr>
                <p:spPr bwMode="auto">
                  <a:xfrm>
                    <a:off x="3336" y="3113"/>
                    <a:ext cx="6" cy="2"/>
                  </a:xfrm>
                  <a:prstGeom prst="ellipse">
                    <a:avLst/>
                  </a:pr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1" name="Group 873">
                  <a:extLst>
                    <a:ext uri="{FF2B5EF4-FFF2-40B4-BE49-F238E27FC236}">
                      <a16:creationId xmlns:a16="http://schemas.microsoft.com/office/drawing/2014/main" id="{5085C043-CB97-4541-A57D-0460D1D8EB39}"/>
                    </a:ext>
                  </a:extLst>
                </p:cNvPr>
                <p:cNvGrpSpPr>
                  <a:grpSpLocks/>
                </p:cNvGrpSpPr>
                <p:nvPr/>
              </p:nvGrpSpPr>
              <p:grpSpPr bwMode="auto">
                <a:xfrm>
                  <a:off x="3075" y="3028"/>
                  <a:ext cx="134" cy="125"/>
                  <a:chOff x="3075" y="3028"/>
                  <a:chExt cx="134" cy="125"/>
                </a:xfrm>
              </p:grpSpPr>
              <p:sp>
                <p:nvSpPr>
                  <p:cNvPr id="141" name="Freeform 865">
                    <a:extLst>
                      <a:ext uri="{FF2B5EF4-FFF2-40B4-BE49-F238E27FC236}">
                        <a16:creationId xmlns:a16="http://schemas.microsoft.com/office/drawing/2014/main" id="{BC2B5064-3205-C74A-B954-A3FBED2399C1}"/>
                      </a:ext>
                    </a:extLst>
                  </p:cNvPr>
                  <p:cNvSpPr>
                    <a:spLocks/>
                  </p:cNvSpPr>
                  <p:nvPr/>
                </p:nvSpPr>
                <p:spPr bwMode="auto">
                  <a:xfrm>
                    <a:off x="3075" y="3028"/>
                    <a:ext cx="134" cy="125"/>
                  </a:xfrm>
                  <a:custGeom>
                    <a:avLst/>
                    <a:gdLst/>
                    <a:ahLst/>
                    <a:cxnLst>
                      <a:cxn ang="0">
                        <a:pos x="0" y="41"/>
                      </a:cxn>
                      <a:cxn ang="0">
                        <a:pos x="0" y="249"/>
                      </a:cxn>
                      <a:cxn ang="0">
                        <a:pos x="267" y="249"/>
                      </a:cxn>
                      <a:cxn ang="0">
                        <a:pos x="267" y="41"/>
                      </a:cxn>
                      <a:cxn ang="0">
                        <a:pos x="183" y="0"/>
                      </a:cxn>
                      <a:cxn ang="0">
                        <a:pos x="82" y="0"/>
                      </a:cxn>
                      <a:cxn ang="0">
                        <a:pos x="0" y="41"/>
                      </a:cxn>
                    </a:cxnLst>
                    <a:rect l="0" t="0" r="r" b="b"/>
                    <a:pathLst>
                      <a:path w="267" h="249">
                        <a:moveTo>
                          <a:pt x="0" y="41"/>
                        </a:moveTo>
                        <a:lnTo>
                          <a:pt x="0" y="249"/>
                        </a:lnTo>
                        <a:lnTo>
                          <a:pt x="267" y="249"/>
                        </a:lnTo>
                        <a:lnTo>
                          <a:pt x="267" y="41"/>
                        </a:lnTo>
                        <a:lnTo>
                          <a:pt x="183" y="0"/>
                        </a:lnTo>
                        <a:lnTo>
                          <a:pt x="82" y="0"/>
                        </a:lnTo>
                        <a:lnTo>
                          <a:pt x="0" y="41"/>
                        </a:lnTo>
                        <a:close/>
                      </a:path>
                    </a:pathLst>
                  </a:custGeom>
                  <a:solidFill>
                    <a:srgbClr val="3F5F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866">
                    <a:extLst>
                      <a:ext uri="{FF2B5EF4-FFF2-40B4-BE49-F238E27FC236}">
                        <a16:creationId xmlns:a16="http://schemas.microsoft.com/office/drawing/2014/main" id="{35C9B176-69E3-7B49-BEDC-EF529B290F5F}"/>
                      </a:ext>
                    </a:extLst>
                  </p:cNvPr>
                  <p:cNvSpPr>
                    <a:spLocks noChangeArrowheads="1"/>
                  </p:cNvSpPr>
                  <p:nvPr/>
                </p:nvSpPr>
                <p:spPr bwMode="auto">
                  <a:xfrm>
                    <a:off x="3098" y="3052"/>
                    <a:ext cx="89" cy="100"/>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Rectangle 867">
                    <a:extLst>
                      <a:ext uri="{FF2B5EF4-FFF2-40B4-BE49-F238E27FC236}">
                        <a16:creationId xmlns:a16="http://schemas.microsoft.com/office/drawing/2014/main" id="{AB9807AB-8980-5F41-AB47-BB59FB585BB9}"/>
                      </a:ext>
                    </a:extLst>
                  </p:cNvPr>
                  <p:cNvSpPr>
                    <a:spLocks noChangeArrowheads="1"/>
                  </p:cNvSpPr>
                  <p:nvPr/>
                </p:nvSpPr>
                <p:spPr bwMode="auto">
                  <a:xfrm>
                    <a:off x="3144" y="3056"/>
                    <a:ext cx="34" cy="94"/>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 name="Rectangle 868">
                    <a:extLst>
                      <a:ext uri="{FF2B5EF4-FFF2-40B4-BE49-F238E27FC236}">
                        <a16:creationId xmlns:a16="http://schemas.microsoft.com/office/drawing/2014/main" id="{604B613E-0301-9749-8321-5597E75F6BC6}"/>
                      </a:ext>
                    </a:extLst>
                  </p:cNvPr>
                  <p:cNvSpPr>
                    <a:spLocks noChangeArrowheads="1"/>
                  </p:cNvSpPr>
                  <p:nvPr/>
                </p:nvSpPr>
                <p:spPr bwMode="auto">
                  <a:xfrm>
                    <a:off x="3108" y="3056"/>
                    <a:ext cx="33" cy="94"/>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 name="Rectangle 869">
                    <a:extLst>
                      <a:ext uri="{FF2B5EF4-FFF2-40B4-BE49-F238E27FC236}">
                        <a16:creationId xmlns:a16="http://schemas.microsoft.com/office/drawing/2014/main" id="{14A0997A-341D-4D48-825D-F29A560A0BC5}"/>
                      </a:ext>
                    </a:extLst>
                  </p:cNvPr>
                  <p:cNvSpPr>
                    <a:spLocks noChangeArrowheads="1"/>
                  </p:cNvSpPr>
                  <p:nvPr/>
                </p:nvSpPr>
                <p:spPr bwMode="auto">
                  <a:xfrm>
                    <a:off x="3117" y="3063"/>
                    <a:ext cx="13" cy="39"/>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 name="Rectangle 870">
                    <a:extLst>
                      <a:ext uri="{FF2B5EF4-FFF2-40B4-BE49-F238E27FC236}">
                        <a16:creationId xmlns:a16="http://schemas.microsoft.com/office/drawing/2014/main" id="{C6C7D6C0-6B06-E840-9E71-851232E2CD7A}"/>
                      </a:ext>
                    </a:extLst>
                  </p:cNvPr>
                  <p:cNvSpPr>
                    <a:spLocks noChangeArrowheads="1"/>
                  </p:cNvSpPr>
                  <p:nvPr/>
                </p:nvSpPr>
                <p:spPr bwMode="auto">
                  <a:xfrm>
                    <a:off x="3154" y="3063"/>
                    <a:ext cx="14" cy="39"/>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871">
                    <a:extLst>
                      <a:ext uri="{FF2B5EF4-FFF2-40B4-BE49-F238E27FC236}">
                        <a16:creationId xmlns:a16="http://schemas.microsoft.com/office/drawing/2014/main" id="{6FE33FC6-B2E6-704B-BBD0-56FE92909BF0}"/>
                      </a:ext>
                    </a:extLst>
                  </p:cNvPr>
                  <p:cNvSpPr>
                    <a:spLocks noChangeArrowheads="1"/>
                  </p:cNvSpPr>
                  <p:nvPr/>
                </p:nvSpPr>
                <p:spPr bwMode="auto">
                  <a:xfrm>
                    <a:off x="3150" y="3141"/>
                    <a:ext cx="21" cy="3"/>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Oval 872">
                    <a:extLst>
                      <a:ext uri="{FF2B5EF4-FFF2-40B4-BE49-F238E27FC236}">
                        <a16:creationId xmlns:a16="http://schemas.microsoft.com/office/drawing/2014/main" id="{DEA49874-2927-CE46-A933-A96B586A2B5D}"/>
                      </a:ext>
                    </a:extLst>
                  </p:cNvPr>
                  <p:cNvSpPr>
                    <a:spLocks noChangeArrowheads="1"/>
                  </p:cNvSpPr>
                  <p:nvPr/>
                </p:nvSpPr>
                <p:spPr bwMode="auto">
                  <a:xfrm>
                    <a:off x="3130" y="3111"/>
                    <a:ext cx="7" cy="5"/>
                  </a:xfrm>
                  <a:prstGeom prst="ellipse">
                    <a:avLst/>
                  </a:pr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2" name="Group 879">
                  <a:extLst>
                    <a:ext uri="{FF2B5EF4-FFF2-40B4-BE49-F238E27FC236}">
                      <a16:creationId xmlns:a16="http://schemas.microsoft.com/office/drawing/2014/main" id="{BC80DBC4-0AE1-2743-B1A7-2505B9ED3A46}"/>
                    </a:ext>
                  </a:extLst>
                </p:cNvPr>
                <p:cNvGrpSpPr>
                  <a:grpSpLocks/>
                </p:cNvGrpSpPr>
                <p:nvPr/>
              </p:nvGrpSpPr>
              <p:grpSpPr bwMode="auto">
                <a:xfrm>
                  <a:off x="3299" y="2747"/>
                  <a:ext cx="85" cy="76"/>
                  <a:chOff x="3299" y="2747"/>
                  <a:chExt cx="85" cy="76"/>
                </a:xfrm>
              </p:grpSpPr>
              <p:sp>
                <p:nvSpPr>
                  <p:cNvPr id="136" name="Rectangle 874">
                    <a:extLst>
                      <a:ext uri="{FF2B5EF4-FFF2-40B4-BE49-F238E27FC236}">
                        <a16:creationId xmlns:a16="http://schemas.microsoft.com/office/drawing/2014/main" id="{EF2B4EC9-7E02-4A4A-8DC4-9CBD0D74DF26}"/>
                      </a:ext>
                    </a:extLst>
                  </p:cNvPr>
                  <p:cNvSpPr>
                    <a:spLocks noChangeArrowheads="1"/>
                  </p:cNvSpPr>
                  <p:nvPr/>
                </p:nvSpPr>
                <p:spPr bwMode="auto">
                  <a:xfrm>
                    <a:off x="3308" y="2770"/>
                    <a:ext cx="68" cy="53"/>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875">
                    <a:extLst>
                      <a:ext uri="{FF2B5EF4-FFF2-40B4-BE49-F238E27FC236}">
                        <a16:creationId xmlns:a16="http://schemas.microsoft.com/office/drawing/2014/main" id="{C9EA9D05-F843-E945-87FB-D071ED08C190}"/>
                      </a:ext>
                    </a:extLst>
                  </p:cNvPr>
                  <p:cNvSpPr>
                    <a:spLocks/>
                  </p:cNvSpPr>
                  <p:nvPr/>
                </p:nvSpPr>
                <p:spPr bwMode="auto">
                  <a:xfrm>
                    <a:off x="3299" y="2747"/>
                    <a:ext cx="85" cy="23"/>
                  </a:xfrm>
                  <a:custGeom>
                    <a:avLst/>
                    <a:gdLst/>
                    <a:ahLst/>
                    <a:cxnLst>
                      <a:cxn ang="0">
                        <a:pos x="0" y="47"/>
                      </a:cxn>
                      <a:cxn ang="0">
                        <a:pos x="170" y="47"/>
                      </a:cxn>
                      <a:cxn ang="0">
                        <a:pos x="170" y="23"/>
                      </a:cxn>
                      <a:cxn ang="0">
                        <a:pos x="111" y="0"/>
                      </a:cxn>
                      <a:cxn ang="0">
                        <a:pos x="55" y="0"/>
                      </a:cxn>
                      <a:cxn ang="0">
                        <a:pos x="0" y="23"/>
                      </a:cxn>
                      <a:cxn ang="0">
                        <a:pos x="0" y="47"/>
                      </a:cxn>
                    </a:cxnLst>
                    <a:rect l="0" t="0" r="r" b="b"/>
                    <a:pathLst>
                      <a:path w="170" h="47">
                        <a:moveTo>
                          <a:pt x="0" y="47"/>
                        </a:moveTo>
                        <a:lnTo>
                          <a:pt x="170" y="47"/>
                        </a:lnTo>
                        <a:lnTo>
                          <a:pt x="170" y="23"/>
                        </a:lnTo>
                        <a:lnTo>
                          <a:pt x="111" y="0"/>
                        </a:lnTo>
                        <a:lnTo>
                          <a:pt x="55" y="0"/>
                        </a:lnTo>
                        <a:lnTo>
                          <a:pt x="0" y="23"/>
                        </a:lnTo>
                        <a:lnTo>
                          <a:pt x="0" y="47"/>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876">
                    <a:extLst>
                      <a:ext uri="{FF2B5EF4-FFF2-40B4-BE49-F238E27FC236}">
                        <a16:creationId xmlns:a16="http://schemas.microsoft.com/office/drawing/2014/main" id="{3B072C56-28AD-4440-885E-9B1FB942DE0B}"/>
                      </a:ext>
                    </a:extLst>
                  </p:cNvPr>
                  <p:cNvSpPr>
                    <a:spLocks/>
                  </p:cNvSpPr>
                  <p:nvPr/>
                </p:nvSpPr>
                <p:spPr bwMode="auto">
                  <a:xfrm>
                    <a:off x="3308" y="2751"/>
                    <a:ext cx="69" cy="18"/>
                  </a:xfrm>
                  <a:custGeom>
                    <a:avLst/>
                    <a:gdLst/>
                    <a:ahLst/>
                    <a:cxnLst>
                      <a:cxn ang="0">
                        <a:pos x="0" y="34"/>
                      </a:cxn>
                      <a:cxn ang="0">
                        <a:pos x="139" y="34"/>
                      </a:cxn>
                      <a:cxn ang="0">
                        <a:pos x="139" y="17"/>
                      </a:cxn>
                      <a:cxn ang="0">
                        <a:pos x="91" y="0"/>
                      </a:cxn>
                      <a:cxn ang="0">
                        <a:pos x="46" y="0"/>
                      </a:cxn>
                      <a:cxn ang="0">
                        <a:pos x="0" y="17"/>
                      </a:cxn>
                      <a:cxn ang="0">
                        <a:pos x="0" y="34"/>
                      </a:cxn>
                    </a:cxnLst>
                    <a:rect l="0" t="0" r="r" b="b"/>
                    <a:pathLst>
                      <a:path w="139" h="34">
                        <a:moveTo>
                          <a:pt x="0" y="34"/>
                        </a:moveTo>
                        <a:lnTo>
                          <a:pt x="139" y="34"/>
                        </a:lnTo>
                        <a:lnTo>
                          <a:pt x="139" y="17"/>
                        </a:lnTo>
                        <a:lnTo>
                          <a:pt x="91" y="0"/>
                        </a:lnTo>
                        <a:lnTo>
                          <a:pt x="46" y="0"/>
                        </a:lnTo>
                        <a:lnTo>
                          <a:pt x="0" y="17"/>
                        </a:lnTo>
                        <a:lnTo>
                          <a:pt x="0" y="34"/>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Rectangle 877">
                    <a:extLst>
                      <a:ext uri="{FF2B5EF4-FFF2-40B4-BE49-F238E27FC236}">
                        <a16:creationId xmlns:a16="http://schemas.microsoft.com/office/drawing/2014/main" id="{A8E08ADC-4955-3C44-B60C-20A93DBADCCA}"/>
                      </a:ext>
                    </a:extLst>
                  </p:cNvPr>
                  <p:cNvSpPr>
                    <a:spLocks noChangeArrowheads="1"/>
                  </p:cNvSpPr>
                  <p:nvPr/>
                </p:nvSpPr>
                <p:spPr bwMode="auto">
                  <a:xfrm>
                    <a:off x="3315" y="2801"/>
                    <a:ext cx="55" cy="17"/>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 name="Rectangle 878">
                    <a:extLst>
                      <a:ext uri="{FF2B5EF4-FFF2-40B4-BE49-F238E27FC236}">
                        <a16:creationId xmlns:a16="http://schemas.microsoft.com/office/drawing/2014/main" id="{9494DC10-8245-5844-8FFC-641ED168EE18}"/>
                      </a:ext>
                    </a:extLst>
                  </p:cNvPr>
                  <p:cNvSpPr>
                    <a:spLocks noChangeArrowheads="1"/>
                  </p:cNvSpPr>
                  <p:nvPr/>
                </p:nvSpPr>
                <p:spPr bwMode="auto">
                  <a:xfrm>
                    <a:off x="3315" y="2776"/>
                    <a:ext cx="55" cy="18"/>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3" name="Group 885">
                  <a:extLst>
                    <a:ext uri="{FF2B5EF4-FFF2-40B4-BE49-F238E27FC236}">
                      <a16:creationId xmlns:a16="http://schemas.microsoft.com/office/drawing/2014/main" id="{8248FEE1-B0BB-F546-AE05-A78E08999F4E}"/>
                    </a:ext>
                  </a:extLst>
                </p:cNvPr>
                <p:cNvGrpSpPr>
                  <a:grpSpLocks/>
                </p:cNvGrpSpPr>
                <p:nvPr/>
              </p:nvGrpSpPr>
              <p:grpSpPr bwMode="auto">
                <a:xfrm>
                  <a:off x="3107" y="2747"/>
                  <a:ext cx="87" cy="76"/>
                  <a:chOff x="3107" y="2747"/>
                  <a:chExt cx="87" cy="76"/>
                </a:xfrm>
              </p:grpSpPr>
              <p:sp>
                <p:nvSpPr>
                  <p:cNvPr id="131" name="Rectangle 880">
                    <a:extLst>
                      <a:ext uri="{FF2B5EF4-FFF2-40B4-BE49-F238E27FC236}">
                        <a16:creationId xmlns:a16="http://schemas.microsoft.com/office/drawing/2014/main" id="{9BDD6B8A-AFFD-6241-A071-651E3800BD22}"/>
                      </a:ext>
                    </a:extLst>
                  </p:cNvPr>
                  <p:cNvSpPr>
                    <a:spLocks noChangeArrowheads="1"/>
                  </p:cNvSpPr>
                  <p:nvPr/>
                </p:nvSpPr>
                <p:spPr bwMode="auto">
                  <a:xfrm>
                    <a:off x="3117" y="2770"/>
                    <a:ext cx="68" cy="53"/>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881">
                    <a:extLst>
                      <a:ext uri="{FF2B5EF4-FFF2-40B4-BE49-F238E27FC236}">
                        <a16:creationId xmlns:a16="http://schemas.microsoft.com/office/drawing/2014/main" id="{ABEC26FF-0251-A546-8B39-C81DC113F41A}"/>
                      </a:ext>
                    </a:extLst>
                  </p:cNvPr>
                  <p:cNvSpPr>
                    <a:spLocks/>
                  </p:cNvSpPr>
                  <p:nvPr/>
                </p:nvSpPr>
                <p:spPr bwMode="auto">
                  <a:xfrm>
                    <a:off x="3107" y="2747"/>
                    <a:ext cx="87" cy="23"/>
                  </a:xfrm>
                  <a:custGeom>
                    <a:avLst/>
                    <a:gdLst/>
                    <a:ahLst/>
                    <a:cxnLst>
                      <a:cxn ang="0">
                        <a:pos x="0" y="47"/>
                      </a:cxn>
                      <a:cxn ang="0">
                        <a:pos x="173" y="47"/>
                      </a:cxn>
                      <a:cxn ang="0">
                        <a:pos x="173" y="23"/>
                      </a:cxn>
                      <a:cxn ang="0">
                        <a:pos x="115" y="0"/>
                      </a:cxn>
                      <a:cxn ang="0">
                        <a:pos x="58" y="0"/>
                      </a:cxn>
                      <a:cxn ang="0">
                        <a:pos x="0" y="23"/>
                      </a:cxn>
                      <a:cxn ang="0">
                        <a:pos x="0" y="47"/>
                      </a:cxn>
                    </a:cxnLst>
                    <a:rect l="0" t="0" r="r" b="b"/>
                    <a:pathLst>
                      <a:path w="173" h="47">
                        <a:moveTo>
                          <a:pt x="0" y="47"/>
                        </a:moveTo>
                        <a:lnTo>
                          <a:pt x="173" y="47"/>
                        </a:lnTo>
                        <a:lnTo>
                          <a:pt x="173" y="23"/>
                        </a:lnTo>
                        <a:lnTo>
                          <a:pt x="115" y="0"/>
                        </a:lnTo>
                        <a:lnTo>
                          <a:pt x="58" y="0"/>
                        </a:lnTo>
                        <a:lnTo>
                          <a:pt x="0" y="23"/>
                        </a:lnTo>
                        <a:lnTo>
                          <a:pt x="0" y="47"/>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882">
                    <a:extLst>
                      <a:ext uri="{FF2B5EF4-FFF2-40B4-BE49-F238E27FC236}">
                        <a16:creationId xmlns:a16="http://schemas.microsoft.com/office/drawing/2014/main" id="{AAA53A66-AAF3-5C4F-9574-A241B4826D16}"/>
                      </a:ext>
                    </a:extLst>
                  </p:cNvPr>
                  <p:cNvSpPr>
                    <a:spLocks/>
                  </p:cNvSpPr>
                  <p:nvPr/>
                </p:nvSpPr>
                <p:spPr bwMode="auto">
                  <a:xfrm>
                    <a:off x="3116" y="2752"/>
                    <a:ext cx="70" cy="17"/>
                  </a:xfrm>
                  <a:custGeom>
                    <a:avLst/>
                    <a:gdLst/>
                    <a:ahLst/>
                    <a:cxnLst>
                      <a:cxn ang="0">
                        <a:pos x="0" y="32"/>
                      </a:cxn>
                      <a:cxn ang="0">
                        <a:pos x="141" y="32"/>
                      </a:cxn>
                      <a:cxn ang="0">
                        <a:pos x="141" y="15"/>
                      </a:cxn>
                      <a:cxn ang="0">
                        <a:pos x="93" y="0"/>
                      </a:cxn>
                      <a:cxn ang="0">
                        <a:pos x="48" y="0"/>
                      </a:cxn>
                      <a:cxn ang="0">
                        <a:pos x="0" y="15"/>
                      </a:cxn>
                      <a:cxn ang="0">
                        <a:pos x="0" y="32"/>
                      </a:cxn>
                    </a:cxnLst>
                    <a:rect l="0" t="0" r="r" b="b"/>
                    <a:pathLst>
                      <a:path w="141" h="32">
                        <a:moveTo>
                          <a:pt x="0" y="32"/>
                        </a:moveTo>
                        <a:lnTo>
                          <a:pt x="141" y="32"/>
                        </a:lnTo>
                        <a:lnTo>
                          <a:pt x="141" y="15"/>
                        </a:lnTo>
                        <a:lnTo>
                          <a:pt x="93" y="0"/>
                        </a:lnTo>
                        <a:lnTo>
                          <a:pt x="48" y="0"/>
                        </a:lnTo>
                        <a:lnTo>
                          <a:pt x="0" y="15"/>
                        </a:lnTo>
                        <a:lnTo>
                          <a:pt x="0" y="32"/>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Rectangle 883">
                    <a:extLst>
                      <a:ext uri="{FF2B5EF4-FFF2-40B4-BE49-F238E27FC236}">
                        <a16:creationId xmlns:a16="http://schemas.microsoft.com/office/drawing/2014/main" id="{5E23950F-2E03-E34F-9458-4F253234970D}"/>
                      </a:ext>
                    </a:extLst>
                  </p:cNvPr>
                  <p:cNvSpPr>
                    <a:spLocks noChangeArrowheads="1"/>
                  </p:cNvSpPr>
                  <p:nvPr/>
                </p:nvSpPr>
                <p:spPr bwMode="auto">
                  <a:xfrm>
                    <a:off x="3123" y="2801"/>
                    <a:ext cx="56" cy="18"/>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884">
                    <a:extLst>
                      <a:ext uri="{FF2B5EF4-FFF2-40B4-BE49-F238E27FC236}">
                        <a16:creationId xmlns:a16="http://schemas.microsoft.com/office/drawing/2014/main" id="{681D840C-468E-9D46-AABC-18EB723182FF}"/>
                      </a:ext>
                    </a:extLst>
                  </p:cNvPr>
                  <p:cNvSpPr>
                    <a:spLocks noChangeArrowheads="1"/>
                  </p:cNvSpPr>
                  <p:nvPr/>
                </p:nvSpPr>
                <p:spPr bwMode="auto">
                  <a:xfrm>
                    <a:off x="3123" y="2776"/>
                    <a:ext cx="56" cy="18"/>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 name="Group 895">
                  <a:extLst>
                    <a:ext uri="{FF2B5EF4-FFF2-40B4-BE49-F238E27FC236}">
                      <a16:creationId xmlns:a16="http://schemas.microsoft.com/office/drawing/2014/main" id="{2F123F59-E601-1B40-A454-1EC295AE9128}"/>
                    </a:ext>
                  </a:extLst>
                </p:cNvPr>
                <p:cNvGrpSpPr>
                  <a:grpSpLocks/>
                </p:cNvGrpSpPr>
                <p:nvPr/>
              </p:nvGrpSpPr>
              <p:grpSpPr bwMode="auto">
                <a:xfrm>
                  <a:off x="3276" y="2885"/>
                  <a:ext cx="129" cy="90"/>
                  <a:chOff x="3276" y="2885"/>
                  <a:chExt cx="129" cy="90"/>
                </a:xfrm>
              </p:grpSpPr>
              <p:grpSp>
                <p:nvGrpSpPr>
                  <p:cNvPr id="122" name="Group 893">
                    <a:extLst>
                      <a:ext uri="{FF2B5EF4-FFF2-40B4-BE49-F238E27FC236}">
                        <a16:creationId xmlns:a16="http://schemas.microsoft.com/office/drawing/2014/main" id="{14F67ABF-939A-564A-8AFA-55C258E0A281}"/>
                      </a:ext>
                    </a:extLst>
                  </p:cNvPr>
                  <p:cNvGrpSpPr>
                    <a:grpSpLocks/>
                  </p:cNvGrpSpPr>
                  <p:nvPr/>
                </p:nvGrpSpPr>
                <p:grpSpPr bwMode="auto">
                  <a:xfrm>
                    <a:off x="3284" y="2885"/>
                    <a:ext cx="112" cy="86"/>
                    <a:chOff x="3284" y="2885"/>
                    <a:chExt cx="112" cy="86"/>
                  </a:xfrm>
                </p:grpSpPr>
                <p:sp>
                  <p:nvSpPr>
                    <p:cNvPr id="124" name="Freeform 886">
                      <a:extLst>
                        <a:ext uri="{FF2B5EF4-FFF2-40B4-BE49-F238E27FC236}">
                          <a16:creationId xmlns:a16="http://schemas.microsoft.com/office/drawing/2014/main" id="{C5C40306-53D8-1D41-BEE5-511DE4092D45}"/>
                        </a:ext>
                      </a:extLst>
                    </p:cNvPr>
                    <p:cNvSpPr>
                      <a:spLocks/>
                    </p:cNvSpPr>
                    <p:nvPr/>
                  </p:nvSpPr>
                  <p:spPr bwMode="auto">
                    <a:xfrm>
                      <a:off x="3284" y="2885"/>
                      <a:ext cx="112" cy="86"/>
                    </a:xfrm>
                    <a:custGeom>
                      <a:avLst/>
                      <a:gdLst/>
                      <a:ahLst/>
                      <a:cxnLst>
                        <a:cxn ang="0">
                          <a:pos x="24" y="0"/>
                        </a:cxn>
                        <a:cxn ang="0">
                          <a:pos x="204" y="0"/>
                        </a:cxn>
                        <a:cxn ang="0">
                          <a:pos x="204" y="153"/>
                        </a:cxn>
                        <a:cxn ang="0">
                          <a:pos x="225" y="174"/>
                        </a:cxn>
                        <a:cxn ang="0">
                          <a:pos x="0" y="174"/>
                        </a:cxn>
                        <a:cxn ang="0">
                          <a:pos x="24" y="153"/>
                        </a:cxn>
                        <a:cxn ang="0">
                          <a:pos x="24" y="0"/>
                        </a:cxn>
                      </a:cxnLst>
                      <a:rect l="0" t="0" r="r" b="b"/>
                      <a:pathLst>
                        <a:path w="225" h="174">
                          <a:moveTo>
                            <a:pt x="24" y="0"/>
                          </a:moveTo>
                          <a:lnTo>
                            <a:pt x="204" y="0"/>
                          </a:lnTo>
                          <a:lnTo>
                            <a:pt x="204" y="153"/>
                          </a:lnTo>
                          <a:lnTo>
                            <a:pt x="225" y="174"/>
                          </a:lnTo>
                          <a:lnTo>
                            <a:pt x="0" y="174"/>
                          </a:lnTo>
                          <a:lnTo>
                            <a:pt x="24" y="153"/>
                          </a:lnTo>
                          <a:lnTo>
                            <a:pt x="24" y="0"/>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25" name="Group 892">
                      <a:extLst>
                        <a:ext uri="{FF2B5EF4-FFF2-40B4-BE49-F238E27FC236}">
                          <a16:creationId xmlns:a16="http://schemas.microsoft.com/office/drawing/2014/main" id="{C08E0E80-54CC-5D4B-A18D-C8F486F501E9}"/>
                        </a:ext>
                      </a:extLst>
                    </p:cNvPr>
                    <p:cNvGrpSpPr>
                      <a:grpSpLocks/>
                    </p:cNvGrpSpPr>
                    <p:nvPr/>
                  </p:nvGrpSpPr>
                  <p:grpSpPr bwMode="auto">
                    <a:xfrm>
                      <a:off x="3307" y="2893"/>
                      <a:ext cx="69" cy="72"/>
                      <a:chOff x="3307" y="2893"/>
                      <a:chExt cx="69" cy="72"/>
                    </a:xfrm>
                  </p:grpSpPr>
                  <p:sp>
                    <p:nvSpPr>
                      <p:cNvPr id="126" name="Rectangle 887">
                        <a:extLst>
                          <a:ext uri="{FF2B5EF4-FFF2-40B4-BE49-F238E27FC236}">
                            <a16:creationId xmlns:a16="http://schemas.microsoft.com/office/drawing/2014/main" id="{19E5F148-702F-864F-9651-96A3965DC14B}"/>
                          </a:ext>
                        </a:extLst>
                      </p:cNvPr>
                      <p:cNvSpPr>
                        <a:spLocks noChangeArrowheads="1"/>
                      </p:cNvSpPr>
                      <p:nvPr/>
                    </p:nvSpPr>
                    <p:spPr bwMode="auto">
                      <a:xfrm>
                        <a:off x="3307" y="2893"/>
                        <a:ext cx="69" cy="72"/>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 name="Rectangle 888">
                        <a:extLst>
                          <a:ext uri="{FF2B5EF4-FFF2-40B4-BE49-F238E27FC236}">
                            <a16:creationId xmlns:a16="http://schemas.microsoft.com/office/drawing/2014/main" id="{66B64572-4BA3-9846-8FFF-A5F62E5E59EE}"/>
                          </a:ext>
                        </a:extLst>
                      </p:cNvPr>
                      <p:cNvSpPr>
                        <a:spLocks noChangeArrowheads="1"/>
                      </p:cNvSpPr>
                      <p:nvPr/>
                    </p:nvSpPr>
                    <p:spPr bwMode="auto">
                      <a:xfrm>
                        <a:off x="3345" y="2931"/>
                        <a:ext cx="26" cy="30"/>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 name="Rectangle 889">
                        <a:extLst>
                          <a:ext uri="{FF2B5EF4-FFF2-40B4-BE49-F238E27FC236}">
                            <a16:creationId xmlns:a16="http://schemas.microsoft.com/office/drawing/2014/main" id="{F808F106-26F8-D849-85DA-7C256EF47288}"/>
                          </a:ext>
                        </a:extLst>
                      </p:cNvPr>
                      <p:cNvSpPr>
                        <a:spLocks noChangeArrowheads="1"/>
                      </p:cNvSpPr>
                      <p:nvPr/>
                    </p:nvSpPr>
                    <p:spPr bwMode="auto">
                      <a:xfrm>
                        <a:off x="3312" y="2931"/>
                        <a:ext cx="26" cy="30"/>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 name="Rectangle 890">
                        <a:extLst>
                          <a:ext uri="{FF2B5EF4-FFF2-40B4-BE49-F238E27FC236}">
                            <a16:creationId xmlns:a16="http://schemas.microsoft.com/office/drawing/2014/main" id="{37936B22-637B-244C-80D4-B66C37E22B6A}"/>
                          </a:ext>
                        </a:extLst>
                      </p:cNvPr>
                      <p:cNvSpPr>
                        <a:spLocks noChangeArrowheads="1"/>
                      </p:cNvSpPr>
                      <p:nvPr/>
                    </p:nvSpPr>
                    <p:spPr bwMode="auto">
                      <a:xfrm>
                        <a:off x="3345" y="2897"/>
                        <a:ext cx="26" cy="29"/>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891">
                        <a:extLst>
                          <a:ext uri="{FF2B5EF4-FFF2-40B4-BE49-F238E27FC236}">
                            <a16:creationId xmlns:a16="http://schemas.microsoft.com/office/drawing/2014/main" id="{9035017D-772F-EA4D-849B-F90511052D71}"/>
                          </a:ext>
                        </a:extLst>
                      </p:cNvPr>
                      <p:cNvSpPr>
                        <a:spLocks noChangeArrowheads="1"/>
                      </p:cNvSpPr>
                      <p:nvPr/>
                    </p:nvSpPr>
                    <p:spPr bwMode="auto">
                      <a:xfrm>
                        <a:off x="3312" y="2897"/>
                        <a:ext cx="26" cy="29"/>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23" name="Rectangle 894">
                    <a:extLst>
                      <a:ext uri="{FF2B5EF4-FFF2-40B4-BE49-F238E27FC236}">
                        <a16:creationId xmlns:a16="http://schemas.microsoft.com/office/drawing/2014/main" id="{DA809BFD-BBC8-684F-9A14-D1B3BB7B8574}"/>
                      </a:ext>
                    </a:extLst>
                  </p:cNvPr>
                  <p:cNvSpPr>
                    <a:spLocks noChangeArrowheads="1"/>
                  </p:cNvSpPr>
                  <p:nvPr/>
                </p:nvSpPr>
                <p:spPr bwMode="auto">
                  <a:xfrm>
                    <a:off x="3276" y="2971"/>
                    <a:ext cx="129" cy="4"/>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5" name="Group 905">
                  <a:extLst>
                    <a:ext uri="{FF2B5EF4-FFF2-40B4-BE49-F238E27FC236}">
                      <a16:creationId xmlns:a16="http://schemas.microsoft.com/office/drawing/2014/main" id="{BE218DF2-D134-9245-B764-EB5877EC58EC}"/>
                    </a:ext>
                  </a:extLst>
                </p:cNvPr>
                <p:cNvGrpSpPr>
                  <a:grpSpLocks/>
                </p:cNvGrpSpPr>
                <p:nvPr/>
              </p:nvGrpSpPr>
              <p:grpSpPr bwMode="auto">
                <a:xfrm>
                  <a:off x="3088" y="2885"/>
                  <a:ext cx="128" cy="90"/>
                  <a:chOff x="3088" y="2885"/>
                  <a:chExt cx="128" cy="90"/>
                </a:xfrm>
              </p:grpSpPr>
              <p:grpSp>
                <p:nvGrpSpPr>
                  <p:cNvPr id="113" name="Group 903">
                    <a:extLst>
                      <a:ext uri="{FF2B5EF4-FFF2-40B4-BE49-F238E27FC236}">
                        <a16:creationId xmlns:a16="http://schemas.microsoft.com/office/drawing/2014/main" id="{3A9DE383-9203-8E40-841B-1AA520DE39D8}"/>
                      </a:ext>
                    </a:extLst>
                  </p:cNvPr>
                  <p:cNvGrpSpPr>
                    <a:grpSpLocks/>
                  </p:cNvGrpSpPr>
                  <p:nvPr/>
                </p:nvGrpSpPr>
                <p:grpSpPr bwMode="auto">
                  <a:xfrm>
                    <a:off x="3095" y="2885"/>
                    <a:ext cx="113" cy="86"/>
                    <a:chOff x="3095" y="2885"/>
                    <a:chExt cx="113" cy="86"/>
                  </a:xfrm>
                </p:grpSpPr>
                <p:sp>
                  <p:nvSpPr>
                    <p:cNvPr id="115" name="Freeform 896">
                      <a:extLst>
                        <a:ext uri="{FF2B5EF4-FFF2-40B4-BE49-F238E27FC236}">
                          <a16:creationId xmlns:a16="http://schemas.microsoft.com/office/drawing/2014/main" id="{0A54DFF0-636E-9C42-A834-98A27A3726F2}"/>
                        </a:ext>
                      </a:extLst>
                    </p:cNvPr>
                    <p:cNvSpPr>
                      <a:spLocks/>
                    </p:cNvSpPr>
                    <p:nvPr/>
                  </p:nvSpPr>
                  <p:spPr bwMode="auto">
                    <a:xfrm>
                      <a:off x="3095" y="2885"/>
                      <a:ext cx="113" cy="86"/>
                    </a:xfrm>
                    <a:custGeom>
                      <a:avLst/>
                      <a:gdLst/>
                      <a:ahLst/>
                      <a:cxnLst>
                        <a:cxn ang="0">
                          <a:pos x="22" y="0"/>
                        </a:cxn>
                        <a:cxn ang="0">
                          <a:pos x="204" y="0"/>
                        </a:cxn>
                        <a:cxn ang="0">
                          <a:pos x="204" y="153"/>
                        </a:cxn>
                        <a:cxn ang="0">
                          <a:pos x="225" y="174"/>
                        </a:cxn>
                        <a:cxn ang="0">
                          <a:pos x="0" y="174"/>
                        </a:cxn>
                        <a:cxn ang="0">
                          <a:pos x="22" y="153"/>
                        </a:cxn>
                        <a:cxn ang="0">
                          <a:pos x="22" y="0"/>
                        </a:cxn>
                      </a:cxnLst>
                      <a:rect l="0" t="0" r="r" b="b"/>
                      <a:pathLst>
                        <a:path w="225" h="174">
                          <a:moveTo>
                            <a:pt x="22" y="0"/>
                          </a:moveTo>
                          <a:lnTo>
                            <a:pt x="204" y="0"/>
                          </a:lnTo>
                          <a:lnTo>
                            <a:pt x="204" y="153"/>
                          </a:lnTo>
                          <a:lnTo>
                            <a:pt x="225" y="174"/>
                          </a:lnTo>
                          <a:lnTo>
                            <a:pt x="0" y="174"/>
                          </a:lnTo>
                          <a:lnTo>
                            <a:pt x="22" y="153"/>
                          </a:lnTo>
                          <a:lnTo>
                            <a:pt x="22" y="0"/>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16" name="Group 902">
                      <a:extLst>
                        <a:ext uri="{FF2B5EF4-FFF2-40B4-BE49-F238E27FC236}">
                          <a16:creationId xmlns:a16="http://schemas.microsoft.com/office/drawing/2014/main" id="{9633BEEA-7FA5-3B43-A024-C602F7F83501}"/>
                        </a:ext>
                      </a:extLst>
                    </p:cNvPr>
                    <p:cNvGrpSpPr>
                      <a:grpSpLocks/>
                    </p:cNvGrpSpPr>
                    <p:nvPr/>
                  </p:nvGrpSpPr>
                  <p:grpSpPr bwMode="auto">
                    <a:xfrm>
                      <a:off x="3118" y="2893"/>
                      <a:ext cx="69" cy="72"/>
                      <a:chOff x="3118" y="2893"/>
                      <a:chExt cx="69" cy="72"/>
                    </a:xfrm>
                  </p:grpSpPr>
                  <p:sp>
                    <p:nvSpPr>
                      <p:cNvPr id="117" name="Rectangle 897">
                        <a:extLst>
                          <a:ext uri="{FF2B5EF4-FFF2-40B4-BE49-F238E27FC236}">
                            <a16:creationId xmlns:a16="http://schemas.microsoft.com/office/drawing/2014/main" id="{D1070FCF-BECB-604A-9D14-463DBAF73895}"/>
                          </a:ext>
                        </a:extLst>
                      </p:cNvPr>
                      <p:cNvSpPr>
                        <a:spLocks noChangeArrowheads="1"/>
                      </p:cNvSpPr>
                      <p:nvPr/>
                    </p:nvSpPr>
                    <p:spPr bwMode="auto">
                      <a:xfrm>
                        <a:off x="3118" y="2893"/>
                        <a:ext cx="69" cy="72"/>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898">
                        <a:extLst>
                          <a:ext uri="{FF2B5EF4-FFF2-40B4-BE49-F238E27FC236}">
                            <a16:creationId xmlns:a16="http://schemas.microsoft.com/office/drawing/2014/main" id="{73FD1DCE-0062-F94A-8E85-D1D558E2B38F}"/>
                          </a:ext>
                        </a:extLst>
                      </p:cNvPr>
                      <p:cNvSpPr>
                        <a:spLocks noChangeArrowheads="1"/>
                      </p:cNvSpPr>
                      <p:nvPr/>
                    </p:nvSpPr>
                    <p:spPr bwMode="auto">
                      <a:xfrm>
                        <a:off x="3156" y="2931"/>
                        <a:ext cx="27" cy="30"/>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899">
                        <a:extLst>
                          <a:ext uri="{FF2B5EF4-FFF2-40B4-BE49-F238E27FC236}">
                            <a16:creationId xmlns:a16="http://schemas.microsoft.com/office/drawing/2014/main" id="{45C7567A-CEE9-2743-9B81-6EAD121353F3}"/>
                          </a:ext>
                        </a:extLst>
                      </p:cNvPr>
                      <p:cNvSpPr>
                        <a:spLocks noChangeArrowheads="1"/>
                      </p:cNvSpPr>
                      <p:nvPr/>
                    </p:nvSpPr>
                    <p:spPr bwMode="auto">
                      <a:xfrm>
                        <a:off x="3123" y="2931"/>
                        <a:ext cx="26" cy="30"/>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 name="Rectangle 900">
                        <a:extLst>
                          <a:ext uri="{FF2B5EF4-FFF2-40B4-BE49-F238E27FC236}">
                            <a16:creationId xmlns:a16="http://schemas.microsoft.com/office/drawing/2014/main" id="{21662CC1-F020-5343-BDB9-27F206DCD1F7}"/>
                          </a:ext>
                        </a:extLst>
                      </p:cNvPr>
                      <p:cNvSpPr>
                        <a:spLocks noChangeArrowheads="1"/>
                      </p:cNvSpPr>
                      <p:nvPr/>
                    </p:nvSpPr>
                    <p:spPr bwMode="auto">
                      <a:xfrm>
                        <a:off x="3156" y="2897"/>
                        <a:ext cx="27" cy="29"/>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Rectangle 901">
                        <a:extLst>
                          <a:ext uri="{FF2B5EF4-FFF2-40B4-BE49-F238E27FC236}">
                            <a16:creationId xmlns:a16="http://schemas.microsoft.com/office/drawing/2014/main" id="{71728773-E6B3-9F42-A5F0-2B7A87E4994B}"/>
                          </a:ext>
                        </a:extLst>
                      </p:cNvPr>
                      <p:cNvSpPr>
                        <a:spLocks noChangeArrowheads="1"/>
                      </p:cNvSpPr>
                      <p:nvPr/>
                    </p:nvSpPr>
                    <p:spPr bwMode="auto">
                      <a:xfrm>
                        <a:off x="3123" y="2897"/>
                        <a:ext cx="26" cy="29"/>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14" name="Rectangle 904">
                    <a:extLst>
                      <a:ext uri="{FF2B5EF4-FFF2-40B4-BE49-F238E27FC236}">
                        <a16:creationId xmlns:a16="http://schemas.microsoft.com/office/drawing/2014/main" id="{9F87365F-2686-9D45-AE89-8D9AE873C0EF}"/>
                      </a:ext>
                    </a:extLst>
                  </p:cNvPr>
                  <p:cNvSpPr>
                    <a:spLocks noChangeArrowheads="1"/>
                  </p:cNvSpPr>
                  <p:nvPr/>
                </p:nvSpPr>
                <p:spPr bwMode="auto">
                  <a:xfrm>
                    <a:off x="3088" y="2971"/>
                    <a:ext cx="128" cy="4"/>
                  </a:xfrm>
                  <a:prstGeom prst="rect">
                    <a:avLst/>
                  </a:prstGeom>
                  <a:solidFill>
                    <a:srgbClr val="000000"/>
                  </a:solidFill>
                  <a:ln w="4763">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6" name="Group 962">
                  <a:extLst>
                    <a:ext uri="{FF2B5EF4-FFF2-40B4-BE49-F238E27FC236}">
                      <a16:creationId xmlns:a16="http://schemas.microsoft.com/office/drawing/2014/main" id="{6FAFC36C-928D-774D-9C5A-28DF905F0A91}"/>
                    </a:ext>
                  </a:extLst>
                </p:cNvPr>
                <p:cNvGrpSpPr>
                  <a:grpSpLocks/>
                </p:cNvGrpSpPr>
                <p:nvPr/>
              </p:nvGrpSpPr>
              <p:grpSpPr bwMode="auto">
                <a:xfrm>
                  <a:off x="3071" y="3128"/>
                  <a:ext cx="348" cy="62"/>
                  <a:chOff x="3071" y="3128"/>
                  <a:chExt cx="348" cy="62"/>
                </a:xfrm>
              </p:grpSpPr>
              <p:grpSp>
                <p:nvGrpSpPr>
                  <p:cNvPr id="57" name="Group 933">
                    <a:extLst>
                      <a:ext uri="{FF2B5EF4-FFF2-40B4-BE49-F238E27FC236}">
                        <a16:creationId xmlns:a16="http://schemas.microsoft.com/office/drawing/2014/main" id="{827BF174-144A-4947-8FCA-FEE80998DB5D}"/>
                      </a:ext>
                    </a:extLst>
                  </p:cNvPr>
                  <p:cNvGrpSpPr>
                    <a:grpSpLocks/>
                  </p:cNvGrpSpPr>
                  <p:nvPr/>
                </p:nvGrpSpPr>
                <p:grpSpPr bwMode="auto">
                  <a:xfrm>
                    <a:off x="3071" y="3128"/>
                    <a:ext cx="142" cy="62"/>
                    <a:chOff x="3071" y="3128"/>
                    <a:chExt cx="142" cy="62"/>
                  </a:xfrm>
                </p:grpSpPr>
                <p:sp>
                  <p:nvSpPr>
                    <p:cNvPr id="86" name="Rectangle 906">
                      <a:extLst>
                        <a:ext uri="{FF2B5EF4-FFF2-40B4-BE49-F238E27FC236}">
                          <a16:creationId xmlns:a16="http://schemas.microsoft.com/office/drawing/2014/main" id="{57160C58-E522-E84D-AB73-92BBBA9A2148}"/>
                        </a:ext>
                      </a:extLst>
                    </p:cNvPr>
                    <p:cNvSpPr>
                      <a:spLocks noChangeArrowheads="1"/>
                    </p:cNvSpPr>
                    <p:nvPr/>
                  </p:nvSpPr>
                  <p:spPr bwMode="auto">
                    <a:xfrm>
                      <a:off x="3098" y="3157"/>
                      <a:ext cx="8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907">
                      <a:extLst>
                        <a:ext uri="{FF2B5EF4-FFF2-40B4-BE49-F238E27FC236}">
                          <a16:creationId xmlns:a16="http://schemas.microsoft.com/office/drawing/2014/main" id="{9D22B300-7572-E14E-855C-11CD66D0AD2F}"/>
                        </a:ext>
                      </a:extLst>
                    </p:cNvPr>
                    <p:cNvSpPr>
                      <a:spLocks noChangeArrowheads="1"/>
                    </p:cNvSpPr>
                    <p:nvPr/>
                  </p:nvSpPr>
                  <p:spPr bwMode="auto">
                    <a:xfrm>
                      <a:off x="3091" y="3164"/>
                      <a:ext cx="101"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Rectangle 908">
                      <a:extLst>
                        <a:ext uri="{FF2B5EF4-FFF2-40B4-BE49-F238E27FC236}">
                          <a16:creationId xmlns:a16="http://schemas.microsoft.com/office/drawing/2014/main" id="{96061AEC-CD39-F045-AF84-6A9DA64AE9DA}"/>
                        </a:ext>
                      </a:extLst>
                    </p:cNvPr>
                    <p:cNvSpPr>
                      <a:spLocks noChangeArrowheads="1"/>
                    </p:cNvSpPr>
                    <p:nvPr/>
                  </p:nvSpPr>
                  <p:spPr bwMode="auto">
                    <a:xfrm>
                      <a:off x="3083" y="3171"/>
                      <a:ext cx="115"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 name="Rectangle 909">
                      <a:extLst>
                        <a:ext uri="{FF2B5EF4-FFF2-40B4-BE49-F238E27FC236}">
                          <a16:creationId xmlns:a16="http://schemas.microsoft.com/office/drawing/2014/main" id="{0A8A5AFA-2DB0-A24B-9A0A-92B03E4C31A2}"/>
                        </a:ext>
                      </a:extLst>
                    </p:cNvPr>
                    <p:cNvSpPr>
                      <a:spLocks noChangeArrowheads="1"/>
                    </p:cNvSpPr>
                    <p:nvPr/>
                  </p:nvSpPr>
                  <p:spPr bwMode="auto">
                    <a:xfrm>
                      <a:off x="3076" y="3178"/>
                      <a:ext cx="130" cy="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 name="Rectangle 910">
                      <a:extLst>
                        <a:ext uri="{FF2B5EF4-FFF2-40B4-BE49-F238E27FC236}">
                          <a16:creationId xmlns:a16="http://schemas.microsoft.com/office/drawing/2014/main" id="{37E8D0B7-452F-3347-BC43-16DCE9B5CF88}"/>
                        </a:ext>
                      </a:extLst>
                    </p:cNvPr>
                    <p:cNvSpPr>
                      <a:spLocks noChangeArrowheads="1"/>
                    </p:cNvSpPr>
                    <p:nvPr/>
                  </p:nvSpPr>
                  <p:spPr bwMode="auto">
                    <a:xfrm>
                      <a:off x="3072" y="3186"/>
                      <a:ext cx="13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911">
                      <a:extLst>
                        <a:ext uri="{FF2B5EF4-FFF2-40B4-BE49-F238E27FC236}">
                          <a16:creationId xmlns:a16="http://schemas.microsoft.com/office/drawing/2014/main" id="{80CC842C-793B-A24D-9B59-F7403A92932E}"/>
                        </a:ext>
                      </a:extLst>
                    </p:cNvPr>
                    <p:cNvSpPr>
                      <a:spLocks/>
                    </p:cNvSpPr>
                    <p:nvPr/>
                  </p:nvSpPr>
                  <p:spPr bwMode="auto">
                    <a:xfrm>
                      <a:off x="3100" y="3153"/>
                      <a:ext cx="85" cy="4"/>
                    </a:xfrm>
                    <a:custGeom>
                      <a:avLst/>
                      <a:gdLst/>
                      <a:ahLst/>
                      <a:cxnLst>
                        <a:cxn ang="0">
                          <a:pos x="0" y="9"/>
                        </a:cxn>
                        <a:cxn ang="0">
                          <a:pos x="10" y="0"/>
                        </a:cxn>
                        <a:cxn ang="0">
                          <a:pos x="159" y="0"/>
                        </a:cxn>
                        <a:cxn ang="0">
                          <a:pos x="169" y="9"/>
                        </a:cxn>
                        <a:cxn ang="0">
                          <a:pos x="0" y="9"/>
                        </a:cxn>
                      </a:cxnLst>
                      <a:rect l="0" t="0" r="r" b="b"/>
                      <a:pathLst>
                        <a:path w="169" h="9">
                          <a:moveTo>
                            <a:pt x="0" y="9"/>
                          </a:moveTo>
                          <a:lnTo>
                            <a:pt x="10" y="0"/>
                          </a:lnTo>
                          <a:lnTo>
                            <a:pt x="159" y="0"/>
                          </a:lnTo>
                          <a:lnTo>
                            <a:pt x="169" y="9"/>
                          </a:ln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912">
                      <a:extLst>
                        <a:ext uri="{FF2B5EF4-FFF2-40B4-BE49-F238E27FC236}">
                          <a16:creationId xmlns:a16="http://schemas.microsoft.com/office/drawing/2014/main" id="{8474B0D1-93A8-B54D-BA1C-980E2B6E395A}"/>
                        </a:ext>
                      </a:extLst>
                    </p:cNvPr>
                    <p:cNvSpPr>
                      <a:spLocks/>
                    </p:cNvSpPr>
                    <p:nvPr/>
                  </p:nvSpPr>
                  <p:spPr bwMode="auto">
                    <a:xfrm>
                      <a:off x="3091" y="3161"/>
                      <a:ext cx="100" cy="3"/>
                    </a:xfrm>
                    <a:custGeom>
                      <a:avLst/>
                      <a:gdLst/>
                      <a:ahLst/>
                      <a:cxnLst>
                        <a:cxn ang="0">
                          <a:pos x="14" y="0"/>
                        </a:cxn>
                        <a:cxn ang="0">
                          <a:pos x="189" y="0"/>
                        </a:cxn>
                        <a:cxn ang="0">
                          <a:pos x="199" y="5"/>
                        </a:cxn>
                        <a:cxn ang="0">
                          <a:pos x="0" y="5"/>
                        </a:cxn>
                        <a:cxn ang="0">
                          <a:pos x="14" y="0"/>
                        </a:cxn>
                      </a:cxnLst>
                      <a:rect l="0" t="0" r="r" b="b"/>
                      <a:pathLst>
                        <a:path w="199" h="5">
                          <a:moveTo>
                            <a:pt x="14" y="0"/>
                          </a:moveTo>
                          <a:lnTo>
                            <a:pt x="189" y="0"/>
                          </a:lnTo>
                          <a:lnTo>
                            <a:pt x="199" y="5"/>
                          </a:lnTo>
                          <a:lnTo>
                            <a:pt x="0" y="5"/>
                          </a:lnTo>
                          <a:lnTo>
                            <a:pt x="14"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913">
                      <a:extLst>
                        <a:ext uri="{FF2B5EF4-FFF2-40B4-BE49-F238E27FC236}">
                          <a16:creationId xmlns:a16="http://schemas.microsoft.com/office/drawing/2014/main" id="{F18603A3-6DD7-5E42-9CBC-37FE7782CE92}"/>
                        </a:ext>
                      </a:extLst>
                    </p:cNvPr>
                    <p:cNvSpPr>
                      <a:spLocks/>
                    </p:cNvSpPr>
                    <p:nvPr/>
                  </p:nvSpPr>
                  <p:spPr bwMode="auto">
                    <a:xfrm>
                      <a:off x="3086" y="3168"/>
                      <a:ext cx="111" cy="3"/>
                    </a:xfrm>
                    <a:custGeom>
                      <a:avLst/>
                      <a:gdLst/>
                      <a:ahLst/>
                      <a:cxnLst>
                        <a:cxn ang="0">
                          <a:pos x="9" y="0"/>
                        </a:cxn>
                        <a:cxn ang="0">
                          <a:pos x="213" y="0"/>
                        </a:cxn>
                        <a:cxn ang="0">
                          <a:pos x="221" y="5"/>
                        </a:cxn>
                        <a:cxn ang="0">
                          <a:pos x="0" y="5"/>
                        </a:cxn>
                        <a:cxn ang="0">
                          <a:pos x="9" y="0"/>
                        </a:cxn>
                      </a:cxnLst>
                      <a:rect l="0" t="0" r="r" b="b"/>
                      <a:pathLst>
                        <a:path w="221" h="5">
                          <a:moveTo>
                            <a:pt x="9" y="0"/>
                          </a:moveTo>
                          <a:lnTo>
                            <a:pt x="213" y="0"/>
                          </a:lnTo>
                          <a:lnTo>
                            <a:pt x="221" y="5"/>
                          </a:lnTo>
                          <a:lnTo>
                            <a:pt x="0" y="5"/>
                          </a:lnTo>
                          <a:lnTo>
                            <a:pt x="9"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914">
                      <a:extLst>
                        <a:ext uri="{FF2B5EF4-FFF2-40B4-BE49-F238E27FC236}">
                          <a16:creationId xmlns:a16="http://schemas.microsoft.com/office/drawing/2014/main" id="{C8C116A0-D90C-7348-A6EA-18A2B81A1468}"/>
                        </a:ext>
                      </a:extLst>
                    </p:cNvPr>
                    <p:cNvSpPr>
                      <a:spLocks/>
                    </p:cNvSpPr>
                    <p:nvPr/>
                  </p:nvSpPr>
                  <p:spPr bwMode="auto">
                    <a:xfrm>
                      <a:off x="3077" y="3176"/>
                      <a:ext cx="129" cy="2"/>
                    </a:xfrm>
                    <a:custGeom>
                      <a:avLst/>
                      <a:gdLst/>
                      <a:ahLst/>
                      <a:cxnLst>
                        <a:cxn ang="0">
                          <a:pos x="16" y="0"/>
                        </a:cxn>
                        <a:cxn ang="0">
                          <a:pos x="0" y="6"/>
                        </a:cxn>
                        <a:cxn ang="0">
                          <a:pos x="259" y="6"/>
                        </a:cxn>
                        <a:cxn ang="0">
                          <a:pos x="244" y="0"/>
                        </a:cxn>
                        <a:cxn ang="0">
                          <a:pos x="16" y="0"/>
                        </a:cxn>
                      </a:cxnLst>
                      <a:rect l="0" t="0" r="r" b="b"/>
                      <a:pathLst>
                        <a:path w="259" h="6">
                          <a:moveTo>
                            <a:pt x="16" y="0"/>
                          </a:moveTo>
                          <a:lnTo>
                            <a:pt x="0" y="6"/>
                          </a:lnTo>
                          <a:lnTo>
                            <a:pt x="259" y="6"/>
                          </a:lnTo>
                          <a:lnTo>
                            <a:pt x="244" y="0"/>
                          </a:lnTo>
                          <a:lnTo>
                            <a:pt x="16"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915">
                      <a:extLst>
                        <a:ext uri="{FF2B5EF4-FFF2-40B4-BE49-F238E27FC236}">
                          <a16:creationId xmlns:a16="http://schemas.microsoft.com/office/drawing/2014/main" id="{66FD2C44-C68A-E742-B925-1DFE441A8025}"/>
                        </a:ext>
                      </a:extLst>
                    </p:cNvPr>
                    <p:cNvSpPr>
                      <a:spLocks/>
                    </p:cNvSpPr>
                    <p:nvPr/>
                  </p:nvSpPr>
                  <p:spPr bwMode="auto">
                    <a:xfrm>
                      <a:off x="3071" y="3183"/>
                      <a:ext cx="139" cy="3"/>
                    </a:xfrm>
                    <a:custGeom>
                      <a:avLst/>
                      <a:gdLst/>
                      <a:ahLst/>
                      <a:cxnLst>
                        <a:cxn ang="0">
                          <a:pos x="10" y="0"/>
                        </a:cxn>
                        <a:cxn ang="0">
                          <a:pos x="0" y="5"/>
                        </a:cxn>
                        <a:cxn ang="0">
                          <a:pos x="278" y="5"/>
                        </a:cxn>
                        <a:cxn ang="0">
                          <a:pos x="269" y="0"/>
                        </a:cxn>
                        <a:cxn ang="0">
                          <a:pos x="10" y="0"/>
                        </a:cxn>
                      </a:cxnLst>
                      <a:rect l="0" t="0" r="r" b="b"/>
                      <a:pathLst>
                        <a:path w="278" h="5">
                          <a:moveTo>
                            <a:pt x="10" y="0"/>
                          </a:moveTo>
                          <a:lnTo>
                            <a:pt x="0" y="5"/>
                          </a:lnTo>
                          <a:lnTo>
                            <a:pt x="278" y="5"/>
                          </a:lnTo>
                          <a:lnTo>
                            <a:pt x="269" y="0"/>
                          </a:lnTo>
                          <a:lnTo>
                            <a:pt x="1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Rectangle 916">
                      <a:extLst>
                        <a:ext uri="{FF2B5EF4-FFF2-40B4-BE49-F238E27FC236}">
                          <a16:creationId xmlns:a16="http://schemas.microsoft.com/office/drawing/2014/main" id="{749C6096-CCC1-D64E-AD26-562EA48884B4}"/>
                        </a:ext>
                      </a:extLst>
                    </p:cNvPr>
                    <p:cNvSpPr>
                      <a:spLocks noChangeArrowheads="1"/>
                    </p:cNvSpPr>
                    <p:nvPr/>
                  </p:nvSpPr>
                  <p:spPr bwMode="auto">
                    <a:xfrm>
                      <a:off x="3210" y="3159"/>
                      <a:ext cx="3" cy="3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 name="Rectangle 917">
                      <a:extLst>
                        <a:ext uri="{FF2B5EF4-FFF2-40B4-BE49-F238E27FC236}">
                          <a16:creationId xmlns:a16="http://schemas.microsoft.com/office/drawing/2014/main" id="{86293482-6F68-C94B-B344-7450B800E3C0}"/>
                        </a:ext>
                      </a:extLst>
                    </p:cNvPr>
                    <p:cNvSpPr>
                      <a:spLocks noChangeArrowheads="1"/>
                    </p:cNvSpPr>
                    <p:nvPr/>
                  </p:nvSpPr>
                  <p:spPr bwMode="auto">
                    <a:xfrm>
                      <a:off x="3203" y="3153"/>
                      <a:ext cx="3" cy="3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 name="Rectangle 918">
                      <a:extLst>
                        <a:ext uri="{FF2B5EF4-FFF2-40B4-BE49-F238E27FC236}">
                          <a16:creationId xmlns:a16="http://schemas.microsoft.com/office/drawing/2014/main" id="{CA2587A3-F3D4-244E-B0C5-7086011BDCE9}"/>
                        </a:ext>
                      </a:extLst>
                    </p:cNvPr>
                    <p:cNvSpPr>
                      <a:spLocks noChangeArrowheads="1"/>
                    </p:cNvSpPr>
                    <p:nvPr/>
                  </p:nvSpPr>
                  <p:spPr bwMode="auto">
                    <a:xfrm>
                      <a:off x="3196" y="3147"/>
                      <a:ext cx="2" cy="2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919">
                      <a:extLst>
                        <a:ext uri="{FF2B5EF4-FFF2-40B4-BE49-F238E27FC236}">
                          <a16:creationId xmlns:a16="http://schemas.microsoft.com/office/drawing/2014/main" id="{7B55B828-BEBC-574A-A951-7F722BF72498}"/>
                        </a:ext>
                      </a:extLst>
                    </p:cNvPr>
                    <p:cNvSpPr>
                      <a:spLocks noChangeArrowheads="1"/>
                    </p:cNvSpPr>
                    <p:nvPr/>
                  </p:nvSpPr>
                  <p:spPr bwMode="auto">
                    <a:xfrm>
                      <a:off x="3189" y="3141"/>
                      <a:ext cx="3" cy="27"/>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Rectangle 920">
                      <a:extLst>
                        <a:ext uri="{FF2B5EF4-FFF2-40B4-BE49-F238E27FC236}">
                          <a16:creationId xmlns:a16="http://schemas.microsoft.com/office/drawing/2014/main" id="{C67A98A2-AF9B-0440-AA3E-B1252F1273D9}"/>
                        </a:ext>
                      </a:extLst>
                    </p:cNvPr>
                    <p:cNvSpPr>
                      <a:spLocks noChangeArrowheads="1"/>
                    </p:cNvSpPr>
                    <p:nvPr/>
                  </p:nvSpPr>
                  <p:spPr bwMode="auto">
                    <a:xfrm>
                      <a:off x="3185" y="3134"/>
                      <a:ext cx="2" cy="27"/>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01" name="Group 924">
                      <a:extLst>
                        <a:ext uri="{FF2B5EF4-FFF2-40B4-BE49-F238E27FC236}">
                          <a16:creationId xmlns:a16="http://schemas.microsoft.com/office/drawing/2014/main" id="{7DF700EB-F3B3-F44A-B603-4659328CFA18}"/>
                        </a:ext>
                      </a:extLst>
                    </p:cNvPr>
                    <p:cNvGrpSpPr>
                      <a:grpSpLocks/>
                    </p:cNvGrpSpPr>
                    <p:nvPr/>
                  </p:nvGrpSpPr>
                  <p:grpSpPr bwMode="auto">
                    <a:xfrm>
                      <a:off x="3178" y="3128"/>
                      <a:ext cx="35" cy="32"/>
                      <a:chOff x="3178" y="3128"/>
                      <a:chExt cx="35" cy="32"/>
                    </a:xfrm>
                  </p:grpSpPr>
                  <p:sp>
                    <p:nvSpPr>
                      <p:cNvPr id="110" name="Freeform 921">
                        <a:extLst>
                          <a:ext uri="{FF2B5EF4-FFF2-40B4-BE49-F238E27FC236}">
                            <a16:creationId xmlns:a16="http://schemas.microsoft.com/office/drawing/2014/main" id="{9FA2E391-C2DF-084E-9146-C64E54276B64}"/>
                          </a:ext>
                        </a:extLst>
                      </p:cNvPr>
                      <p:cNvSpPr>
                        <a:spLocks/>
                      </p:cNvSpPr>
                      <p:nvPr/>
                    </p:nvSpPr>
                    <p:spPr bwMode="auto">
                      <a:xfrm>
                        <a:off x="3179" y="3128"/>
                        <a:ext cx="31" cy="32"/>
                      </a:xfrm>
                      <a:custGeom>
                        <a:avLst/>
                        <a:gdLst/>
                        <a:ahLst/>
                        <a:cxnLst>
                          <a:cxn ang="0">
                            <a:pos x="62" y="60"/>
                          </a:cxn>
                          <a:cxn ang="0">
                            <a:pos x="0" y="0"/>
                          </a:cxn>
                          <a:cxn ang="0">
                            <a:pos x="0" y="3"/>
                          </a:cxn>
                          <a:cxn ang="0">
                            <a:pos x="62" y="64"/>
                          </a:cxn>
                          <a:cxn ang="0">
                            <a:pos x="62" y="60"/>
                          </a:cxn>
                        </a:cxnLst>
                        <a:rect l="0" t="0" r="r" b="b"/>
                        <a:pathLst>
                          <a:path w="62" h="64">
                            <a:moveTo>
                              <a:pt x="62" y="60"/>
                            </a:moveTo>
                            <a:lnTo>
                              <a:pt x="0" y="0"/>
                            </a:lnTo>
                            <a:lnTo>
                              <a:pt x="0" y="3"/>
                            </a:lnTo>
                            <a:lnTo>
                              <a:pt x="62" y="64"/>
                            </a:lnTo>
                            <a:lnTo>
                              <a:pt x="62" y="6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22">
                        <a:extLst>
                          <a:ext uri="{FF2B5EF4-FFF2-40B4-BE49-F238E27FC236}">
                            <a16:creationId xmlns:a16="http://schemas.microsoft.com/office/drawing/2014/main" id="{076E17E2-551C-0847-ABF2-6F6987F8909F}"/>
                          </a:ext>
                        </a:extLst>
                      </p:cNvPr>
                      <p:cNvSpPr>
                        <a:spLocks/>
                      </p:cNvSpPr>
                      <p:nvPr/>
                    </p:nvSpPr>
                    <p:spPr bwMode="auto">
                      <a:xfrm>
                        <a:off x="3178" y="3128"/>
                        <a:ext cx="35" cy="31"/>
                      </a:xfrm>
                      <a:custGeom>
                        <a:avLst/>
                        <a:gdLst/>
                        <a:ahLst/>
                        <a:cxnLst>
                          <a:cxn ang="0">
                            <a:pos x="70" y="62"/>
                          </a:cxn>
                          <a:cxn ang="0">
                            <a:pos x="65" y="62"/>
                          </a:cxn>
                          <a:cxn ang="0">
                            <a:pos x="0" y="0"/>
                          </a:cxn>
                          <a:cxn ang="0">
                            <a:pos x="5" y="0"/>
                          </a:cxn>
                          <a:cxn ang="0">
                            <a:pos x="70" y="62"/>
                          </a:cxn>
                        </a:cxnLst>
                        <a:rect l="0" t="0" r="r" b="b"/>
                        <a:pathLst>
                          <a:path w="70" h="62">
                            <a:moveTo>
                              <a:pt x="70" y="62"/>
                            </a:moveTo>
                            <a:lnTo>
                              <a:pt x="65" y="62"/>
                            </a:lnTo>
                            <a:lnTo>
                              <a:pt x="0" y="0"/>
                            </a:lnTo>
                            <a:lnTo>
                              <a:pt x="5" y="0"/>
                            </a:lnTo>
                            <a:lnTo>
                              <a:pt x="70" y="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Rectangle 923">
                        <a:extLst>
                          <a:ext uri="{FF2B5EF4-FFF2-40B4-BE49-F238E27FC236}">
                            <a16:creationId xmlns:a16="http://schemas.microsoft.com/office/drawing/2014/main" id="{068B0909-DCF6-C04A-9682-E73DA9253801}"/>
                          </a:ext>
                        </a:extLst>
                      </p:cNvPr>
                      <p:cNvSpPr>
                        <a:spLocks noChangeArrowheads="1"/>
                      </p:cNvSpPr>
                      <p:nvPr/>
                    </p:nvSpPr>
                    <p:spPr bwMode="auto">
                      <a:xfrm>
                        <a:off x="3210" y="3159"/>
                        <a:ext cx="3"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02" name="Rectangle 925">
                      <a:extLst>
                        <a:ext uri="{FF2B5EF4-FFF2-40B4-BE49-F238E27FC236}">
                          <a16:creationId xmlns:a16="http://schemas.microsoft.com/office/drawing/2014/main" id="{D2A38306-3DC6-FF40-8015-3EB86709F554}"/>
                        </a:ext>
                      </a:extLst>
                    </p:cNvPr>
                    <p:cNvSpPr>
                      <a:spLocks noChangeArrowheads="1"/>
                    </p:cNvSpPr>
                    <p:nvPr/>
                  </p:nvSpPr>
                  <p:spPr bwMode="auto">
                    <a:xfrm>
                      <a:off x="3071" y="3159"/>
                      <a:ext cx="3" cy="3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 name="Rectangle 926">
                      <a:extLst>
                        <a:ext uri="{FF2B5EF4-FFF2-40B4-BE49-F238E27FC236}">
                          <a16:creationId xmlns:a16="http://schemas.microsoft.com/office/drawing/2014/main" id="{1769A01E-2A6F-C549-B59B-33B266AFF553}"/>
                        </a:ext>
                      </a:extLst>
                    </p:cNvPr>
                    <p:cNvSpPr>
                      <a:spLocks noChangeArrowheads="1"/>
                    </p:cNvSpPr>
                    <p:nvPr/>
                  </p:nvSpPr>
                  <p:spPr bwMode="auto">
                    <a:xfrm>
                      <a:off x="3076" y="3154"/>
                      <a:ext cx="3" cy="3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927">
                      <a:extLst>
                        <a:ext uri="{FF2B5EF4-FFF2-40B4-BE49-F238E27FC236}">
                          <a16:creationId xmlns:a16="http://schemas.microsoft.com/office/drawing/2014/main" id="{45A6AFE6-896E-3844-9309-1C954B8D438B}"/>
                        </a:ext>
                      </a:extLst>
                    </p:cNvPr>
                    <p:cNvSpPr>
                      <a:spLocks noChangeArrowheads="1"/>
                    </p:cNvSpPr>
                    <p:nvPr/>
                  </p:nvSpPr>
                  <p:spPr bwMode="auto">
                    <a:xfrm>
                      <a:off x="3083" y="3147"/>
                      <a:ext cx="3" cy="2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 name="Rectangle 928">
                      <a:extLst>
                        <a:ext uri="{FF2B5EF4-FFF2-40B4-BE49-F238E27FC236}">
                          <a16:creationId xmlns:a16="http://schemas.microsoft.com/office/drawing/2014/main" id="{B02A2CFE-6138-2842-B6FD-E0E286197B83}"/>
                        </a:ext>
                      </a:extLst>
                    </p:cNvPr>
                    <p:cNvSpPr>
                      <a:spLocks noChangeArrowheads="1"/>
                    </p:cNvSpPr>
                    <p:nvPr/>
                  </p:nvSpPr>
                  <p:spPr bwMode="auto">
                    <a:xfrm>
                      <a:off x="3090" y="3141"/>
                      <a:ext cx="4" cy="27"/>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929">
                      <a:extLst>
                        <a:ext uri="{FF2B5EF4-FFF2-40B4-BE49-F238E27FC236}">
                          <a16:creationId xmlns:a16="http://schemas.microsoft.com/office/drawing/2014/main" id="{20198B1B-362C-BD47-8D37-9F51A058FA4F}"/>
                        </a:ext>
                      </a:extLst>
                    </p:cNvPr>
                    <p:cNvSpPr>
                      <a:spLocks noChangeArrowheads="1"/>
                    </p:cNvSpPr>
                    <p:nvPr/>
                  </p:nvSpPr>
                  <p:spPr bwMode="auto">
                    <a:xfrm>
                      <a:off x="3097" y="3135"/>
                      <a:ext cx="4" cy="27"/>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930">
                      <a:extLst>
                        <a:ext uri="{FF2B5EF4-FFF2-40B4-BE49-F238E27FC236}">
                          <a16:creationId xmlns:a16="http://schemas.microsoft.com/office/drawing/2014/main" id="{7EBBCE15-CCF9-4942-9B00-0B2B234BFB0C}"/>
                        </a:ext>
                      </a:extLst>
                    </p:cNvPr>
                    <p:cNvSpPr>
                      <a:spLocks/>
                    </p:cNvSpPr>
                    <p:nvPr/>
                  </p:nvSpPr>
                  <p:spPr bwMode="auto">
                    <a:xfrm>
                      <a:off x="3073" y="3128"/>
                      <a:ext cx="32" cy="32"/>
                    </a:xfrm>
                    <a:custGeom>
                      <a:avLst/>
                      <a:gdLst/>
                      <a:ahLst/>
                      <a:cxnLst>
                        <a:cxn ang="0">
                          <a:pos x="0" y="60"/>
                        </a:cxn>
                        <a:cxn ang="0">
                          <a:pos x="64" y="0"/>
                        </a:cxn>
                        <a:cxn ang="0">
                          <a:pos x="64" y="3"/>
                        </a:cxn>
                        <a:cxn ang="0">
                          <a:pos x="0" y="64"/>
                        </a:cxn>
                        <a:cxn ang="0">
                          <a:pos x="0" y="60"/>
                        </a:cxn>
                      </a:cxnLst>
                      <a:rect l="0" t="0" r="r" b="b"/>
                      <a:pathLst>
                        <a:path w="64" h="64">
                          <a:moveTo>
                            <a:pt x="0" y="60"/>
                          </a:moveTo>
                          <a:lnTo>
                            <a:pt x="64" y="0"/>
                          </a:lnTo>
                          <a:lnTo>
                            <a:pt x="64" y="3"/>
                          </a:lnTo>
                          <a:lnTo>
                            <a:pt x="0" y="64"/>
                          </a:lnTo>
                          <a:lnTo>
                            <a:pt x="0" y="6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931">
                      <a:extLst>
                        <a:ext uri="{FF2B5EF4-FFF2-40B4-BE49-F238E27FC236}">
                          <a16:creationId xmlns:a16="http://schemas.microsoft.com/office/drawing/2014/main" id="{1ACE64D7-02DF-B343-AB26-C20630808C0D}"/>
                        </a:ext>
                      </a:extLst>
                    </p:cNvPr>
                    <p:cNvSpPr>
                      <a:spLocks/>
                    </p:cNvSpPr>
                    <p:nvPr/>
                  </p:nvSpPr>
                  <p:spPr bwMode="auto">
                    <a:xfrm>
                      <a:off x="3071" y="3128"/>
                      <a:ext cx="34" cy="31"/>
                    </a:xfrm>
                    <a:custGeom>
                      <a:avLst/>
                      <a:gdLst/>
                      <a:ahLst/>
                      <a:cxnLst>
                        <a:cxn ang="0">
                          <a:pos x="0" y="62"/>
                        </a:cxn>
                        <a:cxn ang="0">
                          <a:pos x="5" y="62"/>
                        </a:cxn>
                        <a:cxn ang="0">
                          <a:pos x="69" y="0"/>
                        </a:cxn>
                        <a:cxn ang="0">
                          <a:pos x="65" y="0"/>
                        </a:cxn>
                        <a:cxn ang="0">
                          <a:pos x="0" y="62"/>
                        </a:cxn>
                      </a:cxnLst>
                      <a:rect l="0" t="0" r="r" b="b"/>
                      <a:pathLst>
                        <a:path w="69" h="62">
                          <a:moveTo>
                            <a:pt x="0" y="62"/>
                          </a:moveTo>
                          <a:lnTo>
                            <a:pt x="5" y="62"/>
                          </a:lnTo>
                          <a:lnTo>
                            <a:pt x="69" y="0"/>
                          </a:lnTo>
                          <a:lnTo>
                            <a:pt x="65" y="0"/>
                          </a:lnTo>
                          <a:lnTo>
                            <a:pt x="0" y="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932">
                      <a:extLst>
                        <a:ext uri="{FF2B5EF4-FFF2-40B4-BE49-F238E27FC236}">
                          <a16:creationId xmlns:a16="http://schemas.microsoft.com/office/drawing/2014/main" id="{F27EC5F1-B940-0945-B67B-6D54B8C478D8}"/>
                        </a:ext>
                      </a:extLst>
                    </p:cNvPr>
                    <p:cNvSpPr>
                      <a:spLocks noChangeArrowheads="1"/>
                    </p:cNvSpPr>
                    <p:nvPr/>
                  </p:nvSpPr>
                  <p:spPr bwMode="auto">
                    <a:xfrm>
                      <a:off x="3071" y="3159"/>
                      <a:ext cx="3"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 name="Group 961">
                    <a:extLst>
                      <a:ext uri="{FF2B5EF4-FFF2-40B4-BE49-F238E27FC236}">
                        <a16:creationId xmlns:a16="http://schemas.microsoft.com/office/drawing/2014/main" id="{33179D88-F284-0444-8634-6134D9C3303B}"/>
                      </a:ext>
                    </a:extLst>
                  </p:cNvPr>
                  <p:cNvGrpSpPr>
                    <a:grpSpLocks/>
                  </p:cNvGrpSpPr>
                  <p:nvPr/>
                </p:nvGrpSpPr>
                <p:grpSpPr bwMode="auto">
                  <a:xfrm>
                    <a:off x="3276" y="3128"/>
                    <a:ext cx="143" cy="62"/>
                    <a:chOff x="3276" y="3128"/>
                    <a:chExt cx="143" cy="62"/>
                  </a:xfrm>
                </p:grpSpPr>
                <p:sp>
                  <p:nvSpPr>
                    <p:cNvPr id="59" name="Rectangle 934">
                      <a:extLst>
                        <a:ext uri="{FF2B5EF4-FFF2-40B4-BE49-F238E27FC236}">
                          <a16:creationId xmlns:a16="http://schemas.microsoft.com/office/drawing/2014/main" id="{B26C1030-F5AB-674C-B814-588C04A2439A}"/>
                        </a:ext>
                      </a:extLst>
                    </p:cNvPr>
                    <p:cNvSpPr>
                      <a:spLocks noChangeArrowheads="1"/>
                    </p:cNvSpPr>
                    <p:nvPr/>
                  </p:nvSpPr>
                  <p:spPr bwMode="auto">
                    <a:xfrm>
                      <a:off x="3305" y="3157"/>
                      <a:ext cx="8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935">
                      <a:extLst>
                        <a:ext uri="{FF2B5EF4-FFF2-40B4-BE49-F238E27FC236}">
                          <a16:creationId xmlns:a16="http://schemas.microsoft.com/office/drawing/2014/main" id="{A363B93D-6BDA-8046-ABC6-8FEE409A058C}"/>
                        </a:ext>
                      </a:extLst>
                    </p:cNvPr>
                    <p:cNvSpPr>
                      <a:spLocks noChangeArrowheads="1"/>
                    </p:cNvSpPr>
                    <p:nvPr/>
                  </p:nvSpPr>
                  <p:spPr bwMode="auto">
                    <a:xfrm>
                      <a:off x="3297" y="3164"/>
                      <a:ext cx="102"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Rectangle 936">
                      <a:extLst>
                        <a:ext uri="{FF2B5EF4-FFF2-40B4-BE49-F238E27FC236}">
                          <a16:creationId xmlns:a16="http://schemas.microsoft.com/office/drawing/2014/main" id="{774B4445-4937-2343-A5AA-7620D6607126}"/>
                        </a:ext>
                      </a:extLst>
                    </p:cNvPr>
                    <p:cNvSpPr>
                      <a:spLocks noChangeArrowheads="1"/>
                    </p:cNvSpPr>
                    <p:nvPr/>
                  </p:nvSpPr>
                  <p:spPr bwMode="auto">
                    <a:xfrm>
                      <a:off x="3290" y="3171"/>
                      <a:ext cx="115"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 name="Rectangle 937">
                      <a:extLst>
                        <a:ext uri="{FF2B5EF4-FFF2-40B4-BE49-F238E27FC236}">
                          <a16:creationId xmlns:a16="http://schemas.microsoft.com/office/drawing/2014/main" id="{1DB94C5E-B315-5A45-9278-AEDF490FD6B4}"/>
                        </a:ext>
                      </a:extLst>
                    </p:cNvPr>
                    <p:cNvSpPr>
                      <a:spLocks noChangeArrowheads="1"/>
                    </p:cNvSpPr>
                    <p:nvPr/>
                  </p:nvSpPr>
                  <p:spPr bwMode="auto">
                    <a:xfrm>
                      <a:off x="3282" y="3178"/>
                      <a:ext cx="130" cy="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938">
                      <a:extLst>
                        <a:ext uri="{FF2B5EF4-FFF2-40B4-BE49-F238E27FC236}">
                          <a16:creationId xmlns:a16="http://schemas.microsoft.com/office/drawing/2014/main" id="{B596264C-E89F-D74D-A58B-F402F831992F}"/>
                        </a:ext>
                      </a:extLst>
                    </p:cNvPr>
                    <p:cNvSpPr>
                      <a:spLocks noChangeArrowheads="1"/>
                    </p:cNvSpPr>
                    <p:nvPr/>
                  </p:nvSpPr>
                  <p:spPr bwMode="auto">
                    <a:xfrm>
                      <a:off x="3278" y="3186"/>
                      <a:ext cx="139"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939">
                      <a:extLst>
                        <a:ext uri="{FF2B5EF4-FFF2-40B4-BE49-F238E27FC236}">
                          <a16:creationId xmlns:a16="http://schemas.microsoft.com/office/drawing/2014/main" id="{9BE3F585-6F36-AC47-B8B1-AF2DA7F678A7}"/>
                        </a:ext>
                      </a:extLst>
                    </p:cNvPr>
                    <p:cNvSpPr>
                      <a:spLocks/>
                    </p:cNvSpPr>
                    <p:nvPr/>
                  </p:nvSpPr>
                  <p:spPr bwMode="auto">
                    <a:xfrm>
                      <a:off x="3305" y="3153"/>
                      <a:ext cx="85" cy="4"/>
                    </a:xfrm>
                    <a:custGeom>
                      <a:avLst/>
                      <a:gdLst/>
                      <a:ahLst/>
                      <a:cxnLst>
                        <a:cxn ang="0">
                          <a:pos x="0" y="9"/>
                        </a:cxn>
                        <a:cxn ang="0">
                          <a:pos x="12" y="0"/>
                        </a:cxn>
                        <a:cxn ang="0">
                          <a:pos x="158" y="0"/>
                        </a:cxn>
                        <a:cxn ang="0">
                          <a:pos x="170" y="9"/>
                        </a:cxn>
                        <a:cxn ang="0">
                          <a:pos x="0" y="9"/>
                        </a:cxn>
                      </a:cxnLst>
                      <a:rect l="0" t="0" r="r" b="b"/>
                      <a:pathLst>
                        <a:path w="170" h="9">
                          <a:moveTo>
                            <a:pt x="0" y="9"/>
                          </a:moveTo>
                          <a:lnTo>
                            <a:pt x="12" y="0"/>
                          </a:lnTo>
                          <a:lnTo>
                            <a:pt x="158" y="0"/>
                          </a:lnTo>
                          <a:lnTo>
                            <a:pt x="170" y="9"/>
                          </a:ln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940">
                      <a:extLst>
                        <a:ext uri="{FF2B5EF4-FFF2-40B4-BE49-F238E27FC236}">
                          <a16:creationId xmlns:a16="http://schemas.microsoft.com/office/drawing/2014/main" id="{E987F797-B6D4-0440-BCC3-114CBCBA8046}"/>
                        </a:ext>
                      </a:extLst>
                    </p:cNvPr>
                    <p:cNvSpPr>
                      <a:spLocks/>
                    </p:cNvSpPr>
                    <p:nvPr/>
                  </p:nvSpPr>
                  <p:spPr bwMode="auto">
                    <a:xfrm>
                      <a:off x="3297" y="3161"/>
                      <a:ext cx="100" cy="3"/>
                    </a:xfrm>
                    <a:custGeom>
                      <a:avLst/>
                      <a:gdLst/>
                      <a:ahLst/>
                      <a:cxnLst>
                        <a:cxn ang="0">
                          <a:pos x="14" y="0"/>
                        </a:cxn>
                        <a:cxn ang="0">
                          <a:pos x="190" y="0"/>
                        </a:cxn>
                        <a:cxn ang="0">
                          <a:pos x="200" y="5"/>
                        </a:cxn>
                        <a:cxn ang="0">
                          <a:pos x="0" y="5"/>
                        </a:cxn>
                        <a:cxn ang="0">
                          <a:pos x="14" y="0"/>
                        </a:cxn>
                      </a:cxnLst>
                      <a:rect l="0" t="0" r="r" b="b"/>
                      <a:pathLst>
                        <a:path w="200" h="5">
                          <a:moveTo>
                            <a:pt x="14" y="0"/>
                          </a:moveTo>
                          <a:lnTo>
                            <a:pt x="190" y="0"/>
                          </a:lnTo>
                          <a:lnTo>
                            <a:pt x="200" y="5"/>
                          </a:lnTo>
                          <a:lnTo>
                            <a:pt x="0" y="5"/>
                          </a:lnTo>
                          <a:lnTo>
                            <a:pt x="14"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941">
                      <a:extLst>
                        <a:ext uri="{FF2B5EF4-FFF2-40B4-BE49-F238E27FC236}">
                          <a16:creationId xmlns:a16="http://schemas.microsoft.com/office/drawing/2014/main" id="{EF5CA6D9-8DE6-3A4D-B3F4-686D2153736C}"/>
                        </a:ext>
                      </a:extLst>
                    </p:cNvPr>
                    <p:cNvSpPr>
                      <a:spLocks/>
                    </p:cNvSpPr>
                    <p:nvPr/>
                  </p:nvSpPr>
                  <p:spPr bwMode="auto">
                    <a:xfrm>
                      <a:off x="3292" y="3168"/>
                      <a:ext cx="110" cy="3"/>
                    </a:xfrm>
                    <a:custGeom>
                      <a:avLst/>
                      <a:gdLst/>
                      <a:ahLst/>
                      <a:cxnLst>
                        <a:cxn ang="0">
                          <a:pos x="10" y="0"/>
                        </a:cxn>
                        <a:cxn ang="0">
                          <a:pos x="214" y="0"/>
                        </a:cxn>
                        <a:cxn ang="0">
                          <a:pos x="221" y="5"/>
                        </a:cxn>
                        <a:cxn ang="0">
                          <a:pos x="0" y="5"/>
                        </a:cxn>
                        <a:cxn ang="0">
                          <a:pos x="10" y="0"/>
                        </a:cxn>
                      </a:cxnLst>
                      <a:rect l="0" t="0" r="r" b="b"/>
                      <a:pathLst>
                        <a:path w="221" h="5">
                          <a:moveTo>
                            <a:pt x="10" y="0"/>
                          </a:moveTo>
                          <a:lnTo>
                            <a:pt x="214" y="0"/>
                          </a:lnTo>
                          <a:lnTo>
                            <a:pt x="221" y="5"/>
                          </a:lnTo>
                          <a:lnTo>
                            <a:pt x="0" y="5"/>
                          </a:lnTo>
                          <a:lnTo>
                            <a:pt x="1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942">
                      <a:extLst>
                        <a:ext uri="{FF2B5EF4-FFF2-40B4-BE49-F238E27FC236}">
                          <a16:creationId xmlns:a16="http://schemas.microsoft.com/office/drawing/2014/main" id="{7304EA16-3C08-5947-931D-47C03AE0A3A3}"/>
                        </a:ext>
                      </a:extLst>
                    </p:cNvPr>
                    <p:cNvSpPr>
                      <a:spLocks/>
                    </p:cNvSpPr>
                    <p:nvPr/>
                  </p:nvSpPr>
                  <p:spPr bwMode="auto">
                    <a:xfrm>
                      <a:off x="3283" y="3176"/>
                      <a:ext cx="129" cy="2"/>
                    </a:xfrm>
                    <a:custGeom>
                      <a:avLst/>
                      <a:gdLst/>
                      <a:ahLst/>
                      <a:cxnLst>
                        <a:cxn ang="0">
                          <a:pos x="14" y="0"/>
                        </a:cxn>
                        <a:cxn ang="0">
                          <a:pos x="0" y="6"/>
                        </a:cxn>
                        <a:cxn ang="0">
                          <a:pos x="257" y="6"/>
                        </a:cxn>
                        <a:cxn ang="0">
                          <a:pos x="244" y="0"/>
                        </a:cxn>
                        <a:cxn ang="0">
                          <a:pos x="14" y="0"/>
                        </a:cxn>
                      </a:cxnLst>
                      <a:rect l="0" t="0" r="r" b="b"/>
                      <a:pathLst>
                        <a:path w="257" h="6">
                          <a:moveTo>
                            <a:pt x="14" y="0"/>
                          </a:moveTo>
                          <a:lnTo>
                            <a:pt x="0" y="6"/>
                          </a:lnTo>
                          <a:lnTo>
                            <a:pt x="257" y="6"/>
                          </a:lnTo>
                          <a:lnTo>
                            <a:pt x="244" y="0"/>
                          </a:lnTo>
                          <a:lnTo>
                            <a:pt x="14"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943">
                      <a:extLst>
                        <a:ext uri="{FF2B5EF4-FFF2-40B4-BE49-F238E27FC236}">
                          <a16:creationId xmlns:a16="http://schemas.microsoft.com/office/drawing/2014/main" id="{7A69D501-9D51-F74D-AF1A-919D3DCEAF60}"/>
                        </a:ext>
                      </a:extLst>
                    </p:cNvPr>
                    <p:cNvSpPr>
                      <a:spLocks/>
                    </p:cNvSpPr>
                    <p:nvPr/>
                  </p:nvSpPr>
                  <p:spPr bwMode="auto">
                    <a:xfrm>
                      <a:off x="3278" y="3183"/>
                      <a:ext cx="139" cy="3"/>
                    </a:xfrm>
                    <a:custGeom>
                      <a:avLst/>
                      <a:gdLst/>
                      <a:ahLst/>
                      <a:cxnLst>
                        <a:cxn ang="0">
                          <a:pos x="9" y="0"/>
                        </a:cxn>
                        <a:cxn ang="0">
                          <a:pos x="0" y="5"/>
                        </a:cxn>
                        <a:cxn ang="0">
                          <a:pos x="278" y="5"/>
                        </a:cxn>
                        <a:cxn ang="0">
                          <a:pos x="267" y="0"/>
                        </a:cxn>
                        <a:cxn ang="0">
                          <a:pos x="9" y="0"/>
                        </a:cxn>
                      </a:cxnLst>
                      <a:rect l="0" t="0" r="r" b="b"/>
                      <a:pathLst>
                        <a:path w="278" h="5">
                          <a:moveTo>
                            <a:pt x="9" y="0"/>
                          </a:moveTo>
                          <a:lnTo>
                            <a:pt x="0" y="5"/>
                          </a:lnTo>
                          <a:lnTo>
                            <a:pt x="278" y="5"/>
                          </a:lnTo>
                          <a:lnTo>
                            <a:pt x="267" y="0"/>
                          </a:lnTo>
                          <a:lnTo>
                            <a:pt x="9"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944">
                      <a:extLst>
                        <a:ext uri="{FF2B5EF4-FFF2-40B4-BE49-F238E27FC236}">
                          <a16:creationId xmlns:a16="http://schemas.microsoft.com/office/drawing/2014/main" id="{3895175E-2119-AE42-8A0E-53B6C1582C4B}"/>
                        </a:ext>
                      </a:extLst>
                    </p:cNvPr>
                    <p:cNvSpPr>
                      <a:spLocks noChangeArrowheads="1"/>
                    </p:cNvSpPr>
                    <p:nvPr/>
                  </p:nvSpPr>
                  <p:spPr bwMode="auto">
                    <a:xfrm>
                      <a:off x="3416" y="3159"/>
                      <a:ext cx="2" cy="3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945">
                      <a:extLst>
                        <a:ext uri="{FF2B5EF4-FFF2-40B4-BE49-F238E27FC236}">
                          <a16:creationId xmlns:a16="http://schemas.microsoft.com/office/drawing/2014/main" id="{43BE30A4-0637-EC47-B241-028AC8944A75}"/>
                        </a:ext>
                      </a:extLst>
                    </p:cNvPr>
                    <p:cNvSpPr>
                      <a:spLocks noChangeArrowheads="1"/>
                    </p:cNvSpPr>
                    <p:nvPr/>
                  </p:nvSpPr>
                  <p:spPr bwMode="auto">
                    <a:xfrm>
                      <a:off x="3410" y="3153"/>
                      <a:ext cx="3" cy="3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946">
                      <a:extLst>
                        <a:ext uri="{FF2B5EF4-FFF2-40B4-BE49-F238E27FC236}">
                          <a16:creationId xmlns:a16="http://schemas.microsoft.com/office/drawing/2014/main" id="{6E5048B4-E92D-B84B-8B8A-673F53241C23}"/>
                        </a:ext>
                      </a:extLst>
                    </p:cNvPr>
                    <p:cNvSpPr>
                      <a:spLocks noChangeArrowheads="1"/>
                    </p:cNvSpPr>
                    <p:nvPr/>
                  </p:nvSpPr>
                  <p:spPr bwMode="auto">
                    <a:xfrm>
                      <a:off x="3402" y="3147"/>
                      <a:ext cx="3" cy="2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 name="Rectangle 947">
                      <a:extLst>
                        <a:ext uri="{FF2B5EF4-FFF2-40B4-BE49-F238E27FC236}">
                          <a16:creationId xmlns:a16="http://schemas.microsoft.com/office/drawing/2014/main" id="{3317B4F4-203D-7740-82F6-19D3B5CF42D6}"/>
                        </a:ext>
                      </a:extLst>
                    </p:cNvPr>
                    <p:cNvSpPr>
                      <a:spLocks noChangeArrowheads="1"/>
                    </p:cNvSpPr>
                    <p:nvPr/>
                  </p:nvSpPr>
                  <p:spPr bwMode="auto">
                    <a:xfrm>
                      <a:off x="3395" y="3141"/>
                      <a:ext cx="4" cy="27"/>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 name="Rectangle 948">
                      <a:extLst>
                        <a:ext uri="{FF2B5EF4-FFF2-40B4-BE49-F238E27FC236}">
                          <a16:creationId xmlns:a16="http://schemas.microsoft.com/office/drawing/2014/main" id="{A3B66582-68EE-D543-96CC-0081AB13B7DD}"/>
                        </a:ext>
                      </a:extLst>
                    </p:cNvPr>
                    <p:cNvSpPr>
                      <a:spLocks noChangeArrowheads="1"/>
                    </p:cNvSpPr>
                    <p:nvPr/>
                  </p:nvSpPr>
                  <p:spPr bwMode="auto">
                    <a:xfrm>
                      <a:off x="3390" y="3134"/>
                      <a:ext cx="3" cy="27"/>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74" name="Group 952">
                      <a:extLst>
                        <a:ext uri="{FF2B5EF4-FFF2-40B4-BE49-F238E27FC236}">
                          <a16:creationId xmlns:a16="http://schemas.microsoft.com/office/drawing/2014/main" id="{73775689-B080-B447-B51B-A7B8143D45C2}"/>
                        </a:ext>
                      </a:extLst>
                    </p:cNvPr>
                    <p:cNvGrpSpPr>
                      <a:grpSpLocks/>
                    </p:cNvGrpSpPr>
                    <p:nvPr/>
                  </p:nvGrpSpPr>
                  <p:grpSpPr bwMode="auto">
                    <a:xfrm>
                      <a:off x="3384" y="3128"/>
                      <a:ext cx="35" cy="32"/>
                      <a:chOff x="3384" y="3128"/>
                      <a:chExt cx="35" cy="32"/>
                    </a:xfrm>
                  </p:grpSpPr>
                  <p:sp>
                    <p:nvSpPr>
                      <p:cNvPr id="83" name="Freeform 949">
                        <a:extLst>
                          <a:ext uri="{FF2B5EF4-FFF2-40B4-BE49-F238E27FC236}">
                            <a16:creationId xmlns:a16="http://schemas.microsoft.com/office/drawing/2014/main" id="{906F86F9-B44B-E04F-8FFE-0B06902A698F}"/>
                          </a:ext>
                        </a:extLst>
                      </p:cNvPr>
                      <p:cNvSpPr>
                        <a:spLocks/>
                      </p:cNvSpPr>
                      <p:nvPr/>
                    </p:nvSpPr>
                    <p:spPr bwMode="auto">
                      <a:xfrm>
                        <a:off x="3384" y="3128"/>
                        <a:ext cx="33" cy="32"/>
                      </a:xfrm>
                      <a:custGeom>
                        <a:avLst/>
                        <a:gdLst/>
                        <a:ahLst/>
                        <a:cxnLst>
                          <a:cxn ang="0">
                            <a:pos x="65" y="60"/>
                          </a:cxn>
                          <a:cxn ang="0">
                            <a:pos x="0" y="0"/>
                          </a:cxn>
                          <a:cxn ang="0">
                            <a:pos x="0" y="3"/>
                          </a:cxn>
                          <a:cxn ang="0">
                            <a:pos x="65" y="64"/>
                          </a:cxn>
                          <a:cxn ang="0">
                            <a:pos x="65" y="60"/>
                          </a:cxn>
                        </a:cxnLst>
                        <a:rect l="0" t="0" r="r" b="b"/>
                        <a:pathLst>
                          <a:path w="65" h="64">
                            <a:moveTo>
                              <a:pt x="65" y="60"/>
                            </a:moveTo>
                            <a:lnTo>
                              <a:pt x="0" y="0"/>
                            </a:lnTo>
                            <a:lnTo>
                              <a:pt x="0" y="3"/>
                            </a:lnTo>
                            <a:lnTo>
                              <a:pt x="65" y="64"/>
                            </a:lnTo>
                            <a:lnTo>
                              <a:pt x="65" y="6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950">
                        <a:extLst>
                          <a:ext uri="{FF2B5EF4-FFF2-40B4-BE49-F238E27FC236}">
                            <a16:creationId xmlns:a16="http://schemas.microsoft.com/office/drawing/2014/main" id="{A727D2EA-9B39-6340-B0D6-346DF34D2637}"/>
                          </a:ext>
                        </a:extLst>
                      </p:cNvPr>
                      <p:cNvSpPr>
                        <a:spLocks/>
                      </p:cNvSpPr>
                      <p:nvPr/>
                    </p:nvSpPr>
                    <p:spPr bwMode="auto">
                      <a:xfrm>
                        <a:off x="3384" y="3128"/>
                        <a:ext cx="35" cy="31"/>
                      </a:xfrm>
                      <a:custGeom>
                        <a:avLst/>
                        <a:gdLst/>
                        <a:ahLst/>
                        <a:cxnLst>
                          <a:cxn ang="0">
                            <a:pos x="70" y="62"/>
                          </a:cxn>
                          <a:cxn ang="0">
                            <a:pos x="65" y="62"/>
                          </a:cxn>
                          <a:cxn ang="0">
                            <a:pos x="0" y="0"/>
                          </a:cxn>
                          <a:cxn ang="0">
                            <a:pos x="5" y="0"/>
                          </a:cxn>
                          <a:cxn ang="0">
                            <a:pos x="70" y="62"/>
                          </a:cxn>
                        </a:cxnLst>
                        <a:rect l="0" t="0" r="r" b="b"/>
                        <a:pathLst>
                          <a:path w="70" h="62">
                            <a:moveTo>
                              <a:pt x="70" y="62"/>
                            </a:moveTo>
                            <a:lnTo>
                              <a:pt x="65" y="62"/>
                            </a:lnTo>
                            <a:lnTo>
                              <a:pt x="0" y="0"/>
                            </a:lnTo>
                            <a:lnTo>
                              <a:pt x="5" y="0"/>
                            </a:lnTo>
                            <a:lnTo>
                              <a:pt x="70" y="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Rectangle 951">
                        <a:extLst>
                          <a:ext uri="{FF2B5EF4-FFF2-40B4-BE49-F238E27FC236}">
                            <a16:creationId xmlns:a16="http://schemas.microsoft.com/office/drawing/2014/main" id="{F3173E92-0AF5-1F48-86BF-0235270A64CE}"/>
                          </a:ext>
                        </a:extLst>
                      </p:cNvPr>
                      <p:cNvSpPr>
                        <a:spLocks noChangeArrowheads="1"/>
                      </p:cNvSpPr>
                      <p:nvPr/>
                    </p:nvSpPr>
                    <p:spPr bwMode="auto">
                      <a:xfrm>
                        <a:off x="3416" y="3159"/>
                        <a:ext cx="3"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75" name="Rectangle 953">
                      <a:extLst>
                        <a:ext uri="{FF2B5EF4-FFF2-40B4-BE49-F238E27FC236}">
                          <a16:creationId xmlns:a16="http://schemas.microsoft.com/office/drawing/2014/main" id="{CA6C67B0-5454-3E40-86DB-31CAB5119A9E}"/>
                        </a:ext>
                      </a:extLst>
                    </p:cNvPr>
                    <p:cNvSpPr>
                      <a:spLocks noChangeArrowheads="1"/>
                    </p:cNvSpPr>
                    <p:nvPr/>
                  </p:nvSpPr>
                  <p:spPr bwMode="auto">
                    <a:xfrm>
                      <a:off x="3276" y="3159"/>
                      <a:ext cx="3" cy="3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954">
                      <a:extLst>
                        <a:ext uri="{FF2B5EF4-FFF2-40B4-BE49-F238E27FC236}">
                          <a16:creationId xmlns:a16="http://schemas.microsoft.com/office/drawing/2014/main" id="{B5C68FDB-A9D8-2F42-A909-7B2298F68390}"/>
                        </a:ext>
                      </a:extLst>
                    </p:cNvPr>
                    <p:cNvSpPr>
                      <a:spLocks noChangeArrowheads="1"/>
                    </p:cNvSpPr>
                    <p:nvPr/>
                  </p:nvSpPr>
                  <p:spPr bwMode="auto">
                    <a:xfrm>
                      <a:off x="3282" y="3154"/>
                      <a:ext cx="3" cy="3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955">
                      <a:extLst>
                        <a:ext uri="{FF2B5EF4-FFF2-40B4-BE49-F238E27FC236}">
                          <a16:creationId xmlns:a16="http://schemas.microsoft.com/office/drawing/2014/main" id="{7F9CF31C-7F60-444B-974B-C1B72996EABC}"/>
                        </a:ext>
                      </a:extLst>
                    </p:cNvPr>
                    <p:cNvSpPr>
                      <a:spLocks noChangeArrowheads="1"/>
                    </p:cNvSpPr>
                    <p:nvPr/>
                  </p:nvSpPr>
                  <p:spPr bwMode="auto">
                    <a:xfrm>
                      <a:off x="3290" y="3147"/>
                      <a:ext cx="3" cy="2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956">
                      <a:extLst>
                        <a:ext uri="{FF2B5EF4-FFF2-40B4-BE49-F238E27FC236}">
                          <a16:creationId xmlns:a16="http://schemas.microsoft.com/office/drawing/2014/main" id="{335A9688-102B-7140-8F53-F06B7651FA26}"/>
                        </a:ext>
                      </a:extLst>
                    </p:cNvPr>
                    <p:cNvSpPr>
                      <a:spLocks noChangeArrowheads="1"/>
                    </p:cNvSpPr>
                    <p:nvPr/>
                  </p:nvSpPr>
                  <p:spPr bwMode="auto">
                    <a:xfrm>
                      <a:off x="3296" y="3141"/>
                      <a:ext cx="3" cy="27"/>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 name="Rectangle 957">
                      <a:extLst>
                        <a:ext uri="{FF2B5EF4-FFF2-40B4-BE49-F238E27FC236}">
                          <a16:creationId xmlns:a16="http://schemas.microsoft.com/office/drawing/2014/main" id="{1298DCA7-1F29-C344-86E9-67799FFECD08}"/>
                        </a:ext>
                      </a:extLst>
                    </p:cNvPr>
                    <p:cNvSpPr>
                      <a:spLocks noChangeArrowheads="1"/>
                    </p:cNvSpPr>
                    <p:nvPr/>
                  </p:nvSpPr>
                  <p:spPr bwMode="auto">
                    <a:xfrm>
                      <a:off x="3304" y="3135"/>
                      <a:ext cx="3" cy="27"/>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958">
                      <a:extLst>
                        <a:ext uri="{FF2B5EF4-FFF2-40B4-BE49-F238E27FC236}">
                          <a16:creationId xmlns:a16="http://schemas.microsoft.com/office/drawing/2014/main" id="{698E4BE0-5E7A-F648-A587-C4AF5CF64D81}"/>
                        </a:ext>
                      </a:extLst>
                    </p:cNvPr>
                    <p:cNvSpPr>
                      <a:spLocks/>
                    </p:cNvSpPr>
                    <p:nvPr/>
                  </p:nvSpPr>
                  <p:spPr bwMode="auto">
                    <a:xfrm>
                      <a:off x="3279" y="3128"/>
                      <a:ext cx="32" cy="32"/>
                    </a:xfrm>
                    <a:custGeom>
                      <a:avLst/>
                      <a:gdLst/>
                      <a:ahLst/>
                      <a:cxnLst>
                        <a:cxn ang="0">
                          <a:pos x="0" y="60"/>
                        </a:cxn>
                        <a:cxn ang="0">
                          <a:pos x="63" y="0"/>
                        </a:cxn>
                        <a:cxn ang="0">
                          <a:pos x="63" y="3"/>
                        </a:cxn>
                        <a:cxn ang="0">
                          <a:pos x="0" y="64"/>
                        </a:cxn>
                        <a:cxn ang="0">
                          <a:pos x="0" y="60"/>
                        </a:cxn>
                      </a:cxnLst>
                      <a:rect l="0" t="0" r="r" b="b"/>
                      <a:pathLst>
                        <a:path w="63" h="64">
                          <a:moveTo>
                            <a:pt x="0" y="60"/>
                          </a:moveTo>
                          <a:lnTo>
                            <a:pt x="63" y="0"/>
                          </a:lnTo>
                          <a:lnTo>
                            <a:pt x="63" y="3"/>
                          </a:lnTo>
                          <a:lnTo>
                            <a:pt x="0" y="64"/>
                          </a:lnTo>
                          <a:lnTo>
                            <a:pt x="0" y="6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59">
                      <a:extLst>
                        <a:ext uri="{FF2B5EF4-FFF2-40B4-BE49-F238E27FC236}">
                          <a16:creationId xmlns:a16="http://schemas.microsoft.com/office/drawing/2014/main" id="{0043CF98-E8BE-B740-8AA8-E0B1CCAA4198}"/>
                        </a:ext>
                      </a:extLst>
                    </p:cNvPr>
                    <p:cNvSpPr>
                      <a:spLocks/>
                    </p:cNvSpPr>
                    <p:nvPr/>
                  </p:nvSpPr>
                  <p:spPr bwMode="auto">
                    <a:xfrm>
                      <a:off x="3276" y="3128"/>
                      <a:ext cx="35" cy="31"/>
                    </a:xfrm>
                    <a:custGeom>
                      <a:avLst/>
                      <a:gdLst/>
                      <a:ahLst/>
                      <a:cxnLst>
                        <a:cxn ang="0">
                          <a:pos x="0" y="62"/>
                        </a:cxn>
                        <a:cxn ang="0">
                          <a:pos x="5" y="62"/>
                        </a:cxn>
                        <a:cxn ang="0">
                          <a:pos x="70" y="0"/>
                        </a:cxn>
                        <a:cxn ang="0">
                          <a:pos x="65" y="0"/>
                        </a:cxn>
                        <a:cxn ang="0">
                          <a:pos x="0" y="62"/>
                        </a:cxn>
                      </a:cxnLst>
                      <a:rect l="0" t="0" r="r" b="b"/>
                      <a:pathLst>
                        <a:path w="70" h="62">
                          <a:moveTo>
                            <a:pt x="0" y="62"/>
                          </a:moveTo>
                          <a:lnTo>
                            <a:pt x="5" y="62"/>
                          </a:lnTo>
                          <a:lnTo>
                            <a:pt x="70" y="0"/>
                          </a:lnTo>
                          <a:lnTo>
                            <a:pt x="65" y="0"/>
                          </a:lnTo>
                          <a:lnTo>
                            <a:pt x="0" y="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960">
                      <a:extLst>
                        <a:ext uri="{FF2B5EF4-FFF2-40B4-BE49-F238E27FC236}">
                          <a16:creationId xmlns:a16="http://schemas.microsoft.com/office/drawing/2014/main" id="{63C0233C-A08F-6943-8D2A-5712671EB499}"/>
                        </a:ext>
                      </a:extLst>
                    </p:cNvPr>
                    <p:cNvSpPr>
                      <a:spLocks noChangeArrowheads="1"/>
                    </p:cNvSpPr>
                    <p:nvPr/>
                  </p:nvSpPr>
                  <p:spPr bwMode="auto">
                    <a:xfrm>
                      <a:off x="3276" y="3159"/>
                      <a:ext cx="4"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sp>
            <p:nvSpPr>
              <p:cNvPr id="32" name="Rectangle 964">
                <a:extLst>
                  <a:ext uri="{FF2B5EF4-FFF2-40B4-BE49-F238E27FC236}">
                    <a16:creationId xmlns:a16="http://schemas.microsoft.com/office/drawing/2014/main" id="{55F9088F-35E0-BE49-AC5C-E59508B2758C}"/>
                  </a:ext>
                </a:extLst>
              </p:cNvPr>
              <p:cNvSpPr>
                <a:spLocks noChangeArrowheads="1"/>
              </p:cNvSpPr>
              <p:nvPr/>
            </p:nvSpPr>
            <p:spPr bwMode="auto">
              <a:xfrm>
                <a:off x="2905" y="3100"/>
                <a:ext cx="77" cy="94"/>
              </a:xfrm>
              <a:prstGeom prst="rect">
                <a:avLst/>
              </a:prstGeom>
              <a:solidFill>
                <a:srgbClr val="FFC020"/>
              </a:solidFill>
              <a:ln w="6350">
                <a:solidFill>
                  <a:srgbClr val="804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Rectangle 965">
                <a:extLst>
                  <a:ext uri="{FF2B5EF4-FFF2-40B4-BE49-F238E27FC236}">
                    <a16:creationId xmlns:a16="http://schemas.microsoft.com/office/drawing/2014/main" id="{6D73EEFF-2428-A145-9A6F-4CB593D5AC39}"/>
                  </a:ext>
                </a:extLst>
              </p:cNvPr>
              <p:cNvSpPr>
                <a:spLocks noChangeArrowheads="1"/>
              </p:cNvSpPr>
              <p:nvPr/>
            </p:nvSpPr>
            <p:spPr bwMode="auto">
              <a:xfrm>
                <a:off x="2947" y="3103"/>
                <a:ext cx="26" cy="91"/>
              </a:xfrm>
              <a:prstGeom prst="rect">
                <a:avLst/>
              </a:prstGeom>
              <a:solidFill>
                <a:srgbClr val="C08040"/>
              </a:solidFill>
              <a:ln w="6350">
                <a:solidFill>
                  <a:srgbClr val="804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966">
                <a:extLst>
                  <a:ext uri="{FF2B5EF4-FFF2-40B4-BE49-F238E27FC236}">
                    <a16:creationId xmlns:a16="http://schemas.microsoft.com/office/drawing/2014/main" id="{0C2827D6-FBB6-C040-BC1B-9A3FF4B414B1}"/>
                  </a:ext>
                </a:extLst>
              </p:cNvPr>
              <p:cNvSpPr>
                <a:spLocks noChangeArrowheads="1"/>
              </p:cNvSpPr>
              <p:nvPr/>
            </p:nvSpPr>
            <p:spPr bwMode="auto">
              <a:xfrm>
                <a:off x="2913" y="3103"/>
                <a:ext cx="27" cy="91"/>
              </a:xfrm>
              <a:prstGeom prst="rect">
                <a:avLst/>
              </a:prstGeom>
              <a:solidFill>
                <a:srgbClr val="C08040"/>
              </a:solidFill>
              <a:ln w="6350">
                <a:solidFill>
                  <a:srgbClr val="804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Rectangle 967">
                <a:extLst>
                  <a:ext uri="{FF2B5EF4-FFF2-40B4-BE49-F238E27FC236}">
                    <a16:creationId xmlns:a16="http://schemas.microsoft.com/office/drawing/2014/main" id="{B83BFE43-212F-474F-B21D-AD5DEF7FC7B4}"/>
                  </a:ext>
                </a:extLst>
              </p:cNvPr>
              <p:cNvSpPr>
                <a:spLocks noChangeArrowheads="1"/>
              </p:cNvSpPr>
              <p:nvPr/>
            </p:nvSpPr>
            <p:spPr bwMode="auto">
              <a:xfrm>
                <a:off x="2922" y="3110"/>
                <a:ext cx="9" cy="35"/>
              </a:xfrm>
              <a:prstGeom prst="rect">
                <a:avLst/>
              </a:prstGeom>
              <a:solidFill>
                <a:srgbClr val="FFC060"/>
              </a:solidFill>
              <a:ln w="6350">
                <a:solidFill>
                  <a:srgbClr val="FFC06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 name="Rectangle 968">
                <a:extLst>
                  <a:ext uri="{FF2B5EF4-FFF2-40B4-BE49-F238E27FC236}">
                    <a16:creationId xmlns:a16="http://schemas.microsoft.com/office/drawing/2014/main" id="{EEDD107F-6AE0-1345-B98E-2C5AD583E87C}"/>
                  </a:ext>
                </a:extLst>
              </p:cNvPr>
              <p:cNvSpPr>
                <a:spLocks noChangeArrowheads="1"/>
              </p:cNvSpPr>
              <p:nvPr/>
            </p:nvSpPr>
            <p:spPr bwMode="auto">
              <a:xfrm>
                <a:off x="2956" y="3110"/>
                <a:ext cx="9" cy="35"/>
              </a:xfrm>
              <a:prstGeom prst="rect">
                <a:avLst/>
              </a:prstGeom>
              <a:solidFill>
                <a:srgbClr val="FFC060"/>
              </a:solidFill>
              <a:ln w="6350">
                <a:solidFill>
                  <a:srgbClr val="FFC06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Rectangle 969">
                <a:extLst>
                  <a:ext uri="{FF2B5EF4-FFF2-40B4-BE49-F238E27FC236}">
                    <a16:creationId xmlns:a16="http://schemas.microsoft.com/office/drawing/2014/main" id="{97D6B509-BDF0-7E4F-ABFF-4EA620A8A71A}"/>
                  </a:ext>
                </a:extLst>
              </p:cNvPr>
              <p:cNvSpPr>
                <a:spLocks noChangeArrowheads="1"/>
              </p:cNvSpPr>
              <p:nvPr/>
            </p:nvSpPr>
            <p:spPr bwMode="auto">
              <a:xfrm>
                <a:off x="2953" y="3187"/>
                <a:ext cx="15" cy="1"/>
              </a:xfrm>
              <a:prstGeom prst="rect">
                <a:avLst/>
              </a:prstGeom>
              <a:solidFill>
                <a:srgbClr val="804000"/>
              </a:solidFill>
              <a:ln w="6350">
                <a:solidFill>
                  <a:srgbClr val="804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 name="Oval 970">
                <a:extLst>
                  <a:ext uri="{FF2B5EF4-FFF2-40B4-BE49-F238E27FC236}">
                    <a16:creationId xmlns:a16="http://schemas.microsoft.com/office/drawing/2014/main" id="{BCB1812F-C348-C847-833F-5EFB0661A179}"/>
                  </a:ext>
                </a:extLst>
              </p:cNvPr>
              <p:cNvSpPr>
                <a:spLocks noChangeArrowheads="1"/>
              </p:cNvSpPr>
              <p:nvPr/>
            </p:nvSpPr>
            <p:spPr bwMode="auto">
              <a:xfrm>
                <a:off x="2935" y="3160"/>
                <a:ext cx="2" cy="1"/>
              </a:xfrm>
              <a:prstGeom prst="ellipse">
                <a:avLst/>
              </a:prstGeom>
              <a:solidFill>
                <a:srgbClr val="FFC080"/>
              </a:solidFill>
              <a:ln w="6350">
                <a:solidFill>
                  <a:srgbClr val="FFC0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9" name="Group 978">
                <a:extLst>
                  <a:ext uri="{FF2B5EF4-FFF2-40B4-BE49-F238E27FC236}">
                    <a16:creationId xmlns:a16="http://schemas.microsoft.com/office/drawing/2014/main" id="{42D09CE2-0293-4044-B659-0327F140164A}"/>
                  </a:ext>
                </a:extLst>
              </p:cNvPr>
              <p:cNvGrpSpPr>
                <a:grpSpLocks/>
              </p:cNvGrpSpPr>
              <p:nvPr/>
            </p:nvGrpSpPr>
            <p:grpSpPr bwMode="auto">
              <a:xfrm>
                <a:off x="2901" y="2850"/>
                <a:ext cx="103" cy="88"/>
                <a:chOff x="2901" y="2850"/>
                <a:chExt cx="103" cy="88"/>
              </a:xfrm>
            </p:grpSpPr>
            <p:sp>
              <p:nvSpPr>
                <p:cNvPr id="43" name="Freeform 971">
                  <a:extLst>
                    <a:ext uri="{FF2B5EF4-FFF2-40B4-BE49-F238E27FC236}">
                      <a16:creationId xmlns:a16="http://schemas.microsoft.com/office/drawing/2014/main" id="{2A6D311D-AA69-8940-BB1B-8F7F26D1970B}"/>
                    </a:ext>
                  </a:extLst>
                </p:cNvPr>
                <p:cNvSpPr>
                  <a:spLocks/>
                </p:cNvSpPr>
                <p:nvPr/>
              </p:nvSpPr>
              <p:spPr bwMode="auto">
                <a:xfrm>
                  <a:off x="2901" y="2850"/>
                  <a:ext cx="103" cy="88"/>
                </a:xfrm>
                <a:custGeom>
                  <a:avLst/>
                  <a:gdLst/>
                  <a:ahLst/>
                  <a:cxnLst>
                    <a:cxn ang="0">
                      <a:pos x="22" y="0"/>
                    </a:cxn>
                    <a:cxn ang="0">
                      <a:pos x="188" y="0"/>
                    </a:cxn>
                    <a:cxn ang="0">
                      <a:pos x="188" y="155"/>
                    </a:cxn>
                    <a:cxn ang="0">
                      <a:pos x="206" y="176"/>
                    </a:cxn>
                    <a:cxn ang="0">
                      <a:pos x="0" y="176"/>
                    </a:cxn>
                    <a:cxn ang="0">
                      <a:pos x="22" y="155"/>
                    </a:cxn>
                    <a:cxn ang="0">
                      <a:pos x="22" y="0"/>
                    </a:cxn>
                  </a:cxnLst>
                  <a:rect l="0" t="0" r="r" b="b"/>
                  <a:pathLst>
                    <a:path w="206" h="176">
                      <a:moveTo>
                        <a:pt x="22" y="0"/>
                      </a:moveTo>
                      <a:lnTo>
                        <a:pt x="188" y="0"/>
                      </a:lnTo>
                      <a:lnTo>
                        <a:pt x="188" y="155"/>
                      </a:lnTo>
                      <a:lnTo>
                        <a:pt x="206" y="176"/>
                      </a:lnTo>
                      <a:lnTo>
                        <a:pt x="0" y="176"/>
                      </a:lnTo>
                      <a:lnTo>
                        <a:pt x="22" y="155"/>
                      </a:lnTo>
                      <a:lnTo>
                        <a:pt x="22" y="0"/>
                      </a:lnTo>
                      <a:close/>
                    </a:path>
                  </a:pathLst>
                </a:custGeom>
                <a:solidFill>
                  <a:srgbClr val="C08040"/>
                </a:solidFill>
                <a:ln w="6350">
                  <a:solidFill>
                    <a:srgbClr val="804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4" name="Group 977">
                  <a:extLst>
                    <a:ext uri="{FF2B5EF4-FFF2-40B4-BE49-F238E27FC236}">
                      <a16:creationId xmlns:a16="http://schemas.microsoft.com/office/drawing/2014/main" id="{179273D9-F6D7-E147-ABE6-6D3F62DA90B0}"/>
                    </a:ext>
                  </a:extLst>
                </p:cNvPr>
                <p:cNvGrpSpPr>
                  <a:grpSpLocks/>
                </p:cNvGrpSpPr>
                <p:nvPr/>
              </p:nvGrpSpPr>
              <p:grpSpPr bwMode="auto">
                <a:xfrm>
                  <a:off x="2924" y="2861"/>
                  <a:ext cx="59" cy="67"/>
                  <a:chOff x="2924" y="2861"/>
                  <a:chExt cx="59" cy="67"/>
                </a:xfrm>
              </p:grpSpPr>
              <p:sp>
                <p:nvSpPr>
                  <p:cNvPr id="45" name="Rectangle 972">
                    <a:extLst>
                      <a:ext uri="{FF2B5EF4-FFF2-40B4-BE49-F238E27FC236}">
                        <a16:creationId xmlns:a16="http://schemas.microsoft.com/office/drawing/2014/main" id="{D34D7FAB-44AB-8244-B654-60813143C44C}"/>
                      </a:ext>
                    </a:extLst>
                  </p:cNvPr>
                  <p:cNvSpPr>
                    <a:spLocks noChangeArrowheads="1"/>
                  </p:cNvSpPr>
                  <p:nvPr/>
                </p:nvSpPr>
                <p:spPr bwMode="auto">
                  <a:xfrm>
                    <a:off x="2924" y="2861"/>
                    <a:ext cx="59" cy="67"/>
                  </a:xfrm>
                  <a:prstGeom prst="rect">
                    <a:avLst/>
                  </a:prstGeom>
                  <a:solidFill>
                    <a:srgbClr val="FFA020"/>
                  </a:solidFill>
                  <a:ln w="6350">
                    <a:solidFill>
                      <a:srgbClr val="804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973">
                    <a:extLst>
                      <a:ext uri="{FF2B5EF4-FFF2-40B4-BE49-F238E27FC236}">
                        <a16:creationId xmlns:a16="http://schemas.microsoft.com/office/drawing/2014/main" id="{D0F74C22-0DD3-2746-B6C5-4623C5585C8F}"/>
                      </a:ext>
                    </a:extLst>
                  </p:cNvPr>
                  <p:cNvSpPr>
                    <a:spLocks noChangeArrowheads="1"/>
                  </p:cNvSpPr>
                  <p:nvPr/>
                </p:nvSpPr>
                <p:spPr bwMode="auto">
                  <a:xfrm>
                    <a:off x="2959" y="2899"/>
                    <a:ext cx="20" cy="26"/>
                  </a:xfrm>
                  <a:prstGeom prst="rect">
                    <a:avLst/>
                  </a:prstGeom>
                  <a:solidFill>
                    <a:srgbClr val="FFC060"/>
                  </a:solidFill>
                  <a:ln w="6350">
                    <a:solidFill>
                      <a:srgbClr val="804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Rectangle 974">
                    <a:extLst>
                      <a:ext uri="{FF2B5EF4-FFF2-40B4-BE49-F238E27FC236}">
                        <a16:creationId xmlns:a16="http://schemas.microsoft.com/office/drawing/2014/main" id="{60436670-E97B-0543-93D7-4E92AB84FEC5}"/>
                      </a:ext>
                    </a:extLst>
                  </p:cNvPr>
                  <p:cNvSpPr>
                    <a:spLocks noChangeArrowheads="1"/>
                  </p:cNvSpPr>
                  <p:nvPr/>
                </p:nvSpPr>
                <p:spPr bwMode="auto">
                  <a:xfrm>
                    <a:off x="2927" y="2899"/>
                    <a:ext cx="22" cy="26"/>
                  </a:xfrm>
                  <a:prstGeom prst="rect">
                    <a:avLst/>
                  </a:prstGeom>
                  <a:solidFill>
                    <a:srgbClr val="FFC060"/>
                  </a:solidFill>
                  <a:ln w="6350">
                    <a:solidFill>
                      <a:srgbClr val="804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 name="Rectangle 975">
                    <a:extLst>
                      <a:ext uri="{FF2B5EF4-FFF2-40B4-BE49-F238E27FC236}">
                        <a16:creationId xmlns:a16="http://schemas.microsoft.com/office/drawing/2014/main" id="{20A90D39-4D6A-A34E-B1AC-42318F992086}"/>
                      </a:ext>
                    </a:extLst>
                  </p:cNvPr>
                  <p:cNvSpPr>
                    <a:spLocks noChangeArrowheads="1"/>
                  </p:cNvSpPr>
                  <p:nvPr/>
                </p:nvSpPr>
                <p:spPr bwMode="auto">
                  <a:xfrm>
                    <a:off x="2959" y="2865"/>
                    <a:ext cx="20" cy="25"/>
                  </a:xfrm>
                  <a:prstGeom prst="rect">
                    <a:avLst/>
                  </a:prstGeom>
                  <a:solidFill>
                    <a:srgbClr val="FFC060"/>
                  </a:solidFill>
                  <a:ln w="6350">
                    <a:solidFill>
                      <a:srgbClr val="804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Rectangle 976">
                    <a:extLst>
                      <a:ext uri="{FF2B5EF4-FFF2-40B4-BE49-F238E27FC236}">
                        <a16:creationId xmlns:a16="http://schemas.microsoft.com/office/drawing/2014/main" id="{E63FF066-27D9-174E-913D-1BFC648609BB}"/>
                      </a:ext>
                    </a:extLst>
                  </p:cNvPr>
                  <p:cNvSpPr>
                    <a:spLocks noChangeArrowheads="1"/>
                  </p:cNvSpPr>
                  <p:nvPr/>
                </p:nvSpPr>
                <p:spPr bwMode="auto">
                  <a:xfrm>
                    <a:off x="2927" y="2865"/>
                    <a:ext cx="22" cy="25"/>
                  </a:xfrm>
                  <a:prstGeom prst="rect">
                    <a:avLst/>
                  </a:prstGeom>
                  <a:solidFill>
                    <a:srgbClr val="FFC060"/>
                  </a:solidFill>
                  <a:ln w="6350">
                    <a:solidFill>
                      <a:srgbClr val="804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0" name="Rectangle 979">
                <a:extLst>
                  <a:ext uri="{FF2B5EF4-FFF2-40B4-BE49-F238E27FC236}">
                    <a16:creationId xmlns:a16="http://schemas.microsoft.com/office/drawing/2014/main" id="{6D55251A-D08B-EA4A-A584-286B2673FE13}"/>
                  </a:ext>
                </a:extLst>
              </p:cNvPr>
              <p:cNvSpPr>
                <a:spLocks noChangeArrowheads="1"/>
              </p:cNvSpPr>
              <p:nvPr/>
            </p:nvSpPr>
            <p:spPr bwMode="auto">
              <a:xfrm>
                <a:off x="2894" y="2939"/>
                <a:ext cx="116" cy="1"/>
              </a:xfrm>
              <a:prstGeom prst="rect">
                <a:avLst/>
              </a:prstGeom>
              <a:solidFill>
                <a:srgbClr val="E0A080"/>
              </a:solidFill>
              <a:ln w="6350">
                <a:solidFill>
                  <a:srgbClr val="E0A08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80">
                <a:extLst>
                  <a:ext uri="{FF2B5EF4-FFF2-40B4-BE49-F238E27FC236}">
                    <a16:creationId xmlns:a16="http://schemas.microsoft.com/office/drawing/2014/main" id="{666BE1B6-F1BF-0E4F-B6A7-5CE08BBB6A2A}"/>
                  </a:ext>
                </a:extLst>
              </p:cNvPr>
              <p:cNvSpPr>
                <a:spLocks/>
              </p:cNvSpPr>
              <p:nvPr/>
            </p:nvSpPr>
            <p:spPr bwMode="auto">
              <a:xfrm>
                <a:off x="3011" y="2889"/>
                <a:ext cx="144" cy="31"/>
              </a:xfrm>
              <a:custGeom>
                <a:avLst/>
                <a:gdLst/>
                <a:ahLst/>
                <a:cxnLst>
                  <a:cxn ang="0">
                    <a:pos x="2" y="0"/>
                  </a:cxn>
                  <a:cxn ang="0">
                    <a:pos x="0" y="17"/>
                  </a:cxn>
                  <a:cxn ang="0">
                    <a:pos x="288" y="62"/>
                  </a:cxn>
                  <a:cxn ang="0">
                    <a:pos x="290" y="44"/>
                  </a:cxn>
                  <a:cxn ang="0">
                    <a:pos x="2" y="0"/>
                  </a:cxn>
                </a:cxnLst>
                <a:rect l="0" t="0" r="r" b="b"/>
                <a:pathLst>
                  <a:path w="290" h="62">
                    <a:moveTo>
                      <a:pt x="2" y="0"/>
                    </a:moveTo>
                    <a:lnTo>
                      <a:pt x="0" y="17"/>
                    </a:lnTo>
                    <a:lnTo>
                      <a:pt x="288" y="62"/>
                    </a:lnTo>
                    <a:lnTo>
                      <a:pt x="290" y="44"/>
                    </a:lnTo>
                    <a:lnTo>
                      <a:pt x="2" y="0"/>
                    </a:lnTo>
                    <a:close/>
                  </a:path>
                </a:pathLst>
              </a:custGeom>
              <a:solidFill>
                <a:srgbClr val="F4011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981">
                <a:extLst>
                  <a:ext uri="{FF2B5EF4-FFF2-40B4-BE49-F238E27FC236}">
                    <a16:creationId xmlns:a16="http://schemas.microsoft.com/office/drawing/2014/main" id="{5E44037E-C40D-C145-8E0A-FBEA6DAC5E6F}"/>
                  </a:ext>
                </a:extLst>
              </p:cNvPr>
              <p:cNvSpPr>
                <a:spLocks/>
              </p:cNvSpPr>
              <p:nvPr/>
            </p:nvSpPr>
            <p:spPr bwMode="auto">
              <a:xfrm>
                <a:off x="2995" y="3117"/>
                <a:ext cx="144" cy="31"/>
              </a:xfrm>
              <a:custGeom>
                <a:avLst/>
                <a:gdLst/>
                <a:ahLst/>
                <a:cxnLst>
                  <a:cxn ang="0">
                    <a:pos x="288" y="15"/>
                  </a:cxn>
                  <a:cxn ang="0">
                    <a:pos x="287" y="0"/>
                  </a:cxn>
                  <a:cxn ang="0">
                    <a:pos x="0" y="46"/>
                  </a:cxn>
                  <a:cxn ang="0">
                    <a:pos x="2" y="61"/>
                  </a:cxn>
                  <a:cxn ang="0">
                    <a:pos x="288" y="15"/>
                  </a:cxn>
                </a:cxnLst>
                <a:rect l="0" t="0" r="r" b="b"/>
                <a:pathLst>
                  <a:path w="288" h="61">
                    <a:moveTo>
                      <a:pt x="288" y="15"/>
                    </a:moveTo>
                    <a:lnTo>
                      <a:pt x="287" y="0"/>
                    </a:lnTo>
                    <a:lnTo>
                      <a:pt x="0" y="46"/>
                    </a:lnTo>
                    <a:lnTo>
                      <a:pt x="2" y="61"/>
                    </a:lnTo>
                    <a:lnTo>
                      <a:pt x="288" y="15"/>
                    </a:lnTo>
                    <a:close/>
                  </a:path>
                </a:pathLst>
              </a:custGeom>
              <a:solidFill>
                <a:srgbClr val="F4011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Rectangle 983">
              <a:extLst>
                <a:ext uri="{FF2B5EF4-FFF2-40B4-BE49-F238E27FC236}">
                  <a16:creationId xmlns:a16="http://schemas.microsoft.com/office/drawing/2014/main" id="{784D0483-6402-CB44-88D7-308152AD6443}"/>
                </a:ext>
              </a:extLst>
            </p:cNvPr>
            <p:cNvSpPr>
              <a:spLocks noChangeArrowheads="1"/>
            </p:cNvSpPr>
            <p:nvPr/>
          </p:nvSpPr>
          <p:spPr bwMode="auto">
            <a:xfrm>
              <a:off x="7313924" y="2500151"/>
              <a:ext cx="1051255" cy="2319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effectLst/>
                  <a:latin typeface="Arial" pitchFamily="34" charset="0"/>
                  <a:cs typeface="Arial" pitchFamily="34" charset="0"/>
                </a:rPr>
                <a:t>developers</a:t>
              </a:r>
              <a:endParaRPr kumimoji="0" lang="en-US" sz="1800" b="0" i="0" u="none" strike="noStrike" cap="none" normalizeH="0" baseline="0" dirty="0">
                <a:ln>
                  <a:noFill/>
                </a:ln>
                <a:effectLst/>
                <a:latin typeface="Arial" pitchFamily="34" charset="0"/>
                <a:cs typeface="Arial" pitchFamily="34" charset="0"/>
              </a:endParaRPr>
            </a:p>
          </p:txBody>
        </p:sp>
        <p:sp>
          <p:nvSpPr>
            <p:cNvPr id="17" name="Rectangle 984">
              <a:extLst>
                <a:ext uri="{FF2B5EF4-FFF2-40B4-BE49-F238E27FC236}">
                  <a16:creationId xmlns:a16="http://schemas.microsoft.com/office/drawing/2014/main" id="{B3FC9AFF-C8B4-B049-B1AB-55BA56591BF0}"/>
                </a:ext>
              </a:extLst>
            </p:cNvPr>
            <p:cNvSpPr>
              <a:spLocks noChangeArrowheads="1"/>
            </p:cNvSpPr>
            <p:nvPr/>
          </p:nvSpPr>
          <p:spPr bwMode="auto">
            <a:xfrm>
              <a:off x="979799" y="5419563"/>
              <a:ext cx="1161979" cy="46383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effectLst/>
                  <a:latin typeface="Arial" pitchFamily="34" charset="0"/>
                  <a:cs typeface="Arial" pitchFamily="34" charset="0"/>
                </a:rPr>
                <a:t>appearance,</a:t>
              </a:r>
            </a:p>
            <a:p>
              <a:pPr marL="0" marR="0" lvl="0" indent="0" algn="l" defTabSz="914400" rtl="0" eaLnBrk="1" fontAlgn="base" latinLnBrk="0" hangingPunct="1">
                <a:lnSpc>
                  <a:spcPct val="100000"/>
                </a:lnSpc>
                <a:spcBef>
                  <a:spcPct val="0"/>
                </a:spcBef>
                <a:spcAft>
                  <a:spcPct val="0"/>
                </a:spcAft>
                <a:buClrTx/>
                <a:buSzTx/>
                <a:buFontTx/>
                <a:buNone/>
                <a:tabLst/>
              </a:pPr>
              <a:r>
                <a:rPr lang="en-US" sz="1600" b="1" dirty="0"/>
                <a:t>behavior</a:t>
              </a:r>
              <a:endParaRPr kumimoji="0" lang="en-US" sz="1800" b="0" i="0" u="none" strike="noStrike" cap="none" normalizeH="0" baseline="0" dirty="0">
                <a:ln>
                  <a:noFill/>
                </a:ln>
                <a:effectLst/>
                <a:latin typeface="Arial" pitchFamily="34" charset="0"/>
                <a:cs typeface="Arial" pitchFamily="34" charset="0"/>
              </a:endParaRPr>
            </a:p>
          </p:txBody>
        </p:sp>
        <p:sp>
          <p:nvSpPr>
            <p:cNvPr id="18" name="Rectangle 986">
              <a:extLst>
                <a:ext uri="{FF2B5EF4-FFF2-40B4-BE49-F238E27FC236}">
                  <a16:creationId xmlns:a16="http://schemas.microsoft.com/office/drawing/2014/main" id="{F8AE17D8-D622-7548-BC0C-6ECB2459F5F7}"/>
                </a:ext>
              </a:extLst>
            </p:cNvPr>
            <p:cNvSpPr>
              <a:spLocks noChangeArrowheads="1"/>
            </p:cNvSpPr>
            <p:nvPr/>
          </p:nvSpPr>
          <p:spPr bwMode="auto">
            <a:xfrm>
              <a:off x="7193273" y="5419563"/>
              <a:ext cx="1260941" cy="46383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effectLst/>
                  <a:latin typeface="Arial" pitchFamily="34" charset="0"/>
                  <a:cs typeface="Arial" pitchFamily="34" charset="0"/>
                </a:rPr>
                <a:t>construction,</a:t>
              </a:r>
            </a:p>
            <a:p>
              <a:pPr marL="0" marR="0" lvl="0" indent="0" algn="l" defTabSz="914400" rtl="0" eaLnBrk="1" fontAlgn="base" latinLnBrk="0" hangingPunct="1">
                <a:lnSpc>
                  <a:spcPct val="100000"/>
                </a:lnSpc>
                <a:spcBef>
                  <a:spcPct val="0"/>
                </a:spcBef>
                <a:spcAft>
                  <a:spcPct val="0"/>
                </a:spcAft>
                <a:buClrTx/>
                <a:buSzTx/>
                <a:buFontTx/>
                <a:buNone/>
                <a:tabLst/>
              </a:pPr>
              <a:r>
                <a:rPr lang="en-US" sz="1600" b="1" dirty="0"/>
                <a:t>cooperation</a:t>
              </a:r>
              <a:endParaRPr kumimoji="0" lang="en-US" sz="1800" b="0" i="0" u="none" strike="noStrike" cap="none" normalizeH="0" baseline="0" dirty="0">
                <a:ln>
                  <a:noFill/>
                </a:ln>
                <a:effectLst/>
                <a:latin typeface="Arial" pitchFamily="34" charset="0"/>
                <a:cs typeface="Arial" pitchFamily="34" charset="0"/>
              </a:endParaRPr>
            </a:p>
          </p:txBody>
        </p:sp>
        <p:sp>
          <p:nvSpPr>
            <p:cNvPr id="19" name="Rectangle 988">
              <a:extLst>
                <a:ext uri="{FF2B5EF4-FFF2-40B4-BE49-F238E27FC236}">
                  <a16:creationId xmlns:a16="http://schemas.microsoft.com/office/drawing/2014/main" id="{11824D43-AC90-BF4F-BD1C-BE737A0737A9}"/>
                </a:ext>
              </a:extLst>
            </p:cNvPr>
            <p:cNvSpPr>
              <a:spLocks noChangeArrowheads="1"/>
            </p:cNvSpPr>
            <p:nvPr/>
          </p:nvSpPr>
          <p:spPr bwMode="auto">
            <a:xfrm>
              <a:off x="3996048" y="5419563"/>
              <a:ext cx="1892919" cy="2319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600" b="1" dirty="0"/>
                <a:t>a</a:t>
              </a:r>
              <a:r>
                <a:rPr kumimoji="0" lang="en-US" sz="1600" b="1" i="0" u="none" strike="noStrike" cap="none" normalizeH="0" baseline="0" dirty="0">
                  <a:ln>
                    <a:noFill/>
                  </a:ln>
                  <a:effectLst/>
                  <a:latin typeface="Arial" pitchFamily="34" charset="0"/>
                  <a:cs typeface="Arial" pitchFamily="34" charset="0"/>
                </a:rPr>
                <a:t>rchitectural design</a:t>
              </a:r>
              <a:endParaRPr kumimoji="0" lang="en-US" sz="1800" b="0" i="0" u="none" strike="noStrike" cap="none" normalizeH="0" baseline="0" dirty="0">
                <a:ln>
                  <a:noFill/>
                </a:ln>
                <a:effectLst/>
                <a:latin typeface="Arial" pitchFamily="34" charset="0"/>
                <a:cs typeface="Arial" pitchFamily="34" charset="0"/>
              </a:endParaRPr>
            </a:p>
          </p:txBody>
        </p:sp>
        <p:sp>
          <p:nvSpPr>
            <p:cNvPr id="20" name="Freeform 990">
              <a:extLst>
                <a:ext uri="{FF2B5EF4-FFF2-40B4-BE49-F238E27FC236}">
                  <a16:creationId xmlns:a16="http://schemas.microsoft.com/office/drawing/2014/main" id="{0C3B1E63-32E6-CB4A-8D66-4B5D400640A9}"/>
                </a:ext>
              </a:extLst>
            </p:cNvPr>
            <p:cNvSpPr>
              <a:spLocks/>
            </p:cNvSpPr>
            <p:nvPr/>
          </p:nvSpPr>
          <p:spPr bwMode="auto">
            <a:xfrm>
              <a:off x="2138673" y="4409914"/>
              <a:ext cx="1306513" cy="669925"/>
            </a:xfrm>
            <a:custGeom>
              <a:avLst/>
              <a:gdLst/>
              <a:ahLst/>
              <a:cxnLst>
                <a:cxn ang="0">
                  <a:pos x="412" y="0"/>
                </a:cxn>
                <a:cxn ang="0">
                  <a:pos x="412" y="211"/>
                </a:cxn>
                <a:cxn ang="0">
                  <a:pos x="1646" y="211"/>
                </a:cxn>
                <a:cxn ang="0">
                  <a:pos x="1646" y="632"/>
                </a:cxn>
                <a:cxn ang="0">
                  <a:pos x="412" y="632"/>
                </a:cxn>
                <a:cxn ang="0">
                  <a:pos x="412" y="843"/>
                </a:cxn>
                <a:cxn ang="0">
                  <a:pos x="0" y="421"/>
                </a:cxn>
                <a:cxn ang="0">
                  <a:pos x="412" y="0"/>
                </a:cxn>
              </a:cxnLst>
              <a:rect l="0" t="0" r="r" b="b"/>
              <a:pathLst>
                <a:path w="1646" h="843">
                  <a:moveTo>
                    <a:pt x="412" y="0"/>
                  </a:moveTo>
                  <a:lnTo>
                    <a:pt x="412" y="211"/>
                  </a:lnTo>
                  <a:lnTo>
                    <a:pt x="1646" y="211"/>
                  </a:lnTo>
                  <a:lnTo>
                    <a:pt x="1646" y="632"/>
                  </a:lnTo>
                  <a:lnTo>
                    <a:pt x="412" y="632"/>
                  </a:lnTo>
                  <a:lnTo>
                    <a:pt x="412" y="843"/>
                  </a:lnTo>
                  <a:lnTo>
                    <a:pt x="0" y="421"/>
                  </a:lnTo>
                  <a:lnTo>
                    <a:pt x="412" y="0"/>
                  </a:lnTo>
                  <a:close/>
                </a:path>
              </a:pathLst>
            </a:custGeom>
            <a:solidFill>
              <a:srgbClr val="F3DEA1"/>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800" dirty="0">
                  <a:solidFill>
                    <a:schemeClr val="bg1"/>
                  </a:solidFill>
                </a:rPr>
                <a:t>visualize</a:t>
              </a:r>
              <a:endParaRPr lang="en-US" dirty="0">
                <a:solidFill>
                  <a:schemeClr val="bg1"/>
                </a:solidFill>
              </a:endParaRPr>
            </a:p>
          </p:txBody>
        </p:sp>
        <p:sp>
          <p:nvSpPr>
            <p:cNvPr id="21" name="Freeform 992">
              <a:extLst>
                <a:ext uri="{FF2B5EF4-FFF2-40B4-BE49-F238E27FC236}">
                  <a16:creationId xmlns:a16="http://schemas.microsoft.com/office/drawing/2014/main" id="{BCB50F6B-FE35-BF45-A0CC-D2F55DE2235C}"/>
                </a:ext>
              </a:extLst>
            </p:cNvPr>
            <p:cNvSpPr>
              <a:spLocks/>
            </p:cNvSpPr>
            <p:nvPr/>
          </p:nvSpPr>
          <p:spPr bwMode="auto">
            <a:xfrm>
              <a:off x="5861362" y="4384513"/>
              <a:ext cx="1306513" cy="668338"/>
            </a:xfrm>
            <a:custGeom>
              <a:avLst/>
              <a:gdLst/>
              <a:ahLst/>
              <a:cxnLst>
                <a:cxn ang="0">
                  <a:pos x="1234" y="0"/>
                </a:cxn>
                <a:cxn ang="0">
                  <a:pos x="1234" y="211"/>
                </a:cxn>
                <a:cxn ang="0">
                  <a:pos x="0" y="211"/>
                </a:cxn>
                <a:cxn ang="0">
                  <a:pos x="0" y="632"/>
                </a:cxn>
                <a:cxn ang="0">
                  <a:pos x="1234" y="632"/>
                </a:cxn>
                <a:cxn ang="0">
                  <a:pos x="1234" y="844"/>
                </a:cxn>
                <a:cxn ang="0">
                  <a:pos x="1646" y="421"/>
                </a:cxn>
                <a:cxn ang="0">
                  <a:pos x="1234" y="0"/>
                </a:cxn>
              </a:cxnLst>
              <a:rect l="0" t="0" r="r" b="b"/>
              <a:pathLst>
                <a:path w="1646" h="844">
                  <a:moveTo>
                    <a:pt x="1234" y="0"/>
                  </a:moveTo>
                  <a:lnTo>
                    <a:pt x="1234" y="211"/>
                  </a:lnTo>
                  <a:lnTo>
                    <a:pt x="0" y="211"/>
                  </a:lnTo>
                  <a:lnTo>
                    <a:pt x="0" y="632"/>
                  </a:lnTo>
                  <a:lnTo>
                    <a:pt x="1234" y="632"/>
                  </a:lnTo>
                  <a:lnTo>
                    <a:pt x="1234" y="844"/>
                  </a:lnTo>
                  <a:lnTo>
                    <a:pt x="1646" y="421"/>
                  </a:lnTo>
                  <a:lnTo>
                    <a:pt x="1234" y="0"/>
                  </a:lnTo>
                  <a:close/>
                </a:path>
              </a:pathLst>
            </a:custGeom>
            <a:solidFill>
              <a:srgbClr val="F3DEA1"/>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800" dirty="0">
                  <a:solidFill>
                    <a:schemeClr val="bg1"/>
                  </a:solidFill>
                </a:rPr>
                <a:t>prescribe</a:t>
              </a:r>
              <a:endParaRPr lang="en-US" dirty="0">
                <a:solidFill>
                  <a:schemeClr val="bg1"/>
                </a:solidFill>
              </a:endParaRPr>
            </a:p>
          </p:txBody>
        </p:sp>
        <p:sp>
          <p:nvSpPr>
            <p:cNvPr id="22" name="Freeform 994">
              <a:extLst>
                <a:ext uri="{FF2B5EF4-FFF2-40B4-BE49-F238E27FC236}">
                  <a16:creationId xmlns:a16="http://schemas.microsoft.com/office/drawing/2014/main" id="{84F342CA-8350-4944-A45C-88F310B2CA00}"/>
                </a:ext>
              </a:extLst>
            </p:cNvPr>
            <p:cNvSpPr>
              <a:spLocks/>
            </p:cNvSpPr>
            <p:nvPr/>
          </p:nvSpPr>
          <p:spPr bwMode="auto">
            <a:xfrm>
              <a:off x="1889437" y="1765138"/>
              <a:ext cx="1985963" cy="669925"/>
            </a:xfrm>
            <a:custGeom>
              <a:avLst/>
              <a:gdLst/>
              <a:ahLst/>
              <a:cxnLst>
                <a:cxn ang="0">
                  <a:pos x="0" y="421"/>
                </a:cxn>
                <a:cxn ang="0">
                  <a:pos x="500" y="843"/>
                </a:cxn>
                <a:cxn ang="0">
                  <a:pos x="500" y="632"/>
                </a:cxn>
                <a:cxn ang="0">
                  <a:pos x="2000" y="632"/>
                </a:cxn>
                <a:cxn ang="0">
                  <a:pos x="2000" y="843"/>
                </a:cxn>
                <a:cxn ang="0">
                  <a:pos x="2501" y="421"/>
                </a:cxn>
                <a:cxn ang="0">
                  <a:pos x="2000" y="0"/>
                </a:cxn>
                <a:cxn ang="0">
                  <a:pos x="2000" y="211"/>
                </a:cxn>
                <a:cxn ang="0">
                  <a:pos x="500" y="211"/>
                </a:cxn>
                <a:cxn ang="0">
                  <a:pos x="500" y="0"/>
                </a:cxn>
                <a:cxn ang="0">
                  <a:pos x="0" y="421"/>
                </a:cxn>
              </a:cxnLst>
              <a:rect l="0" t="0" r="r" b="b"/>
              <a:pathLst>
                <a:path w="2501" h="843">
                  <a:moveTo>
                    <a:pt x="0" y="421"/>
                  </a:moveTo>
                  <a:lnTo>
                    <a:pt x="500" y="843"/>
                  </a:lnTo>
                  <a:lnTo>
                    <a:pt x="500" y="632"/>
                  </a:lnTo>
                  <a:lnTo>
                    <a:pt x="2000" y="632"/>
                  </a:lnTo>
                  <a:lnTo>
                    <a:pt x="2000" y="843"/>
                  </a:lnTo>
                  <a:lnTo>
                    <a:pt x="2501" y="421"/>
                  </a:lnTo>
                  <a:lnTo>
                    <a:pt x="2000" y="0"/>
                  </a:lnTo>
                  <a:lnTo>
                    <a:pt x="2000" y="211"/>
                  </a:lnTo>
                  <a:lnTo>
                    <a:pt x="500" y="211"/>
                  </a:lnTo>
                  <a:lnTo>
                    <a:pt x="500" y="0"/>
                  </a:lnTo>
                  <a:lnTo>
                    <a:pt x="0" y="421"/>
                  </a:lnTo>
                  <a:close/>
                </a:path>
              </a:pathLst>
            </a:custGeom>
            <a:solidFill>
              <a:srgbClr val="F3DEA1"/>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800" dirty="0">
                  <a:solidFill>
                    <a:schemeClr val="bg1"/>
                  </a:solidFill>
                </a:rPr>
                <a:t>requirements</a:t>
              </a:r>
            </a:p>
          </p:txBody>
        </p:sp>
        <p:sp>
          <p:nvSpPr>
            <p:cNvPr id="23" name="Freeform 996">
              <a:extLst>
                <a:ext uri="{FF2B5EF4-FFF2-40B4-BE49-F238E27FC236}">
                  <a16:creationId xmlns:a16="http://schemas.microsoft.com/office/drawing/2014/main" id="{28AB4A13-5B60-CB43-B723-71A8CA6ED92A}"/>
                </a:ext>
              </a:extLst>
            </p:cNvPr>
            <p:cNvSpPr>
              <a:spLocks/>
            </p:cNvSpPr>
            <p:nvPr/>
          </p:nvSpPr>
          <p:spPr bwMode="auto">
            <a:xfrm>
              <a:off x="5170799" y="1765139"/>
              <a:ext cx="1984375" cy="669925"/>
            </a:xfrm>
            <a:custGeom>
              <a:avLst/>
              <a:gdLst/>
              <a:ahLst/>
              <a:cxnLst>
                <a:cxn ang="0">
                  <a:pos x="0" y="421"/>
                </a:cxn>
                <a:cxn ang="0">
                  <a:pos x="500" y="843"/>
                </a:cxn>
                <a:cxn ang="0">
                  <a:pos x="500" y="632"/>
                </a:cxn>
                <a:cxn ang="0">
                  <a:pos x="2000" y="632"/>
                </a:cxn>
                <a:cxn ang="0">
                  <a:pos x="2000" y="843"/>
                </a:cxn>
                <a:cxn ang="0">
                  <a:pos x="2500" y="421"/>
                </a:cxn>
                <a:cxn ang="0">
                  <a:pos x="2000" y="0"/>
                </a:cxn>
                <a:cxn ang="0">
                  <a:pos x="2000" y="211"/>
                </a:cxn>
                <a:cxn ang="0">
                  <a:pos x="500" y="211"/>
                </a:cxn>
                <a:cxn ang="0">
                  <a:pos x="500" y="0"/>
                </a:cxn>
                <a:cxn ang="0">
                  <a:pos x="0" y="421"/>
                </a:cxn>
              </a:cxnLst>
              <a:rect l="0" t="0" r="r" b="b"/>
              <a:pathLst>
                <a:path w="2500" h="843">
                  <a:moveTo>
                    <a:pt x="0" y="421"/>
                  </a:moveTo>
                  <a:lnTo>
                    <a:pt x="500" y="843"/>
                  </a:lnTo>
                  <a:lnTo>
                    <a:pt x="500" y="632"/>
                  </a:lnTo>
                  <a:lnTo>
                    <a:pt x="2000" y="632"/>
                  </a:lnTo>
                  <a:lnTo>
                    <a:pt x="2000" y="843"/>
                  </a:lnTo>
                  <a:lnTo>
                    <a:pt x="2500" y="421"/>
                  </a:lnTo>
                  <a:lnTo>
                    <a:pt x="2000" y="0"/>
                  </a:lnTo>
                  <a:lnTo>
                    <a:pt x="2000" y="211"/>
                  </a:lnTo>
                  <a:lnTo>
                    <a:pt x="500" y="211"/>
                  </a:lnTo>
                  <a:lnTo>
                    <a:pt x="500" y="0"/>
                  </a:lnTo>
                  <a:lnTo>
                    <a:pt x="0" y="421"/>
                  </a:lnTo>
                  <a:close/>
                </a:path>
              </a:pathLst>
            </a:custGeom>
            <a:solidFill>
              <a:srgbClr val="F3DEA1"/>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800" dirty="0">
                  <a:solidFill>
                    <a:schemeClr val="bg1"/>
                  </a:solidFill>
                </a:rPr>
                <a:t>solutions</a:t>
              </a:r>
              <a:endParaRPr lang="en-US" dirty="0">
                <a:solidFill>
                  <a:schemeClr val="bg1"/>
                </a:solidFill>
              </a:endParaRPr>
            </a:p>
          </p:txBody>
        </p:sp>
        <p:sp>
          <p:nvSpPr>
            <p:cNvPr id="24" name="Freeform 998">
              <a:extLst>
                <a:ext uri="{FF2B5EF4-FFF2-40B4-BE49-F238E27FC236}">
                  <a16:creationId xmlns:a16="http://schemas.microsoft.com/office/drawing/2014/main" id="{B0D6029E-5EE6-8E46-B5DD-511B115EF776}"/>
                </a:ext>
              </a:extLst>
            </p:cNvPr>
            <p:cNvSpPr>
              <a:spLocks/>
            </p:cNvSpPr>
            <p:nvPr/>
          </p:nvSpPr>
          <p:spPr bwMode="auto">
            <a:xfrm>
              <a:off x="3827773" y="2870039"/>
              <a:ext cx="1520825" cy="800100"/>
            </a:xfrm>
            <a:custGeom>
              <a:avLst/>
              <a:gdLst/>
              <a:ahLst/>
              <a:cxnLst>
                <a:cxn ang="0">
                  <a:pos x="0" y="756"/>
                </a:cxn>
                <a:cxn ang="0">
                  <a:pos x="478" y="756"/>
                </a:cxn>
                <a:cxn ang="0">
                  <a:pos x="478" y="0"/>
                </a:cxn>
                <a:cxn ang="0">
                  <a:pos x="1436" y="0"/>
                </a:cxn>
                <a:cxn ang="0">
                  <a:pos x="1436" y="756"/>
                </a:cxn>
                <a:cxn ang="0">
                  <a:pos x="1916" y="756"/>
                </a:cxn>
                <a:cxn ang="0">
                  <a:pos x="958" y="1009"/>
                </a:cxn>
                <a:cxn ang="0">
                  <a:pos x="0" y="756"/>
                </a:cxn>
              </a:cxnLst>
              <a:rect l="0" t="0" r="r" b="b"/>
              <a:pathLst>
                <a:path w="1916" h="1009">
                  <a:moveTo>
                    <a:pt x="0" y="756"/>
                  </a:moveTo>
                  <a:lnTo>
                    <a:pt x="478" y="756"/>
                  </a:lnTo>
                  <a:lnTo>
                    <a:pt x="478" y="0"/>
                  </a:lnTo>
                  <a:lnTo>
                    <a:pt x="1436" y="0"/>
                  </a:lnTo>
                  <a:lnTo>
                    <a:pt x="1436" y="756"/>
                  </a:lnTo>
                  <a:lnTo>
                    <a:pt x="1916" y="756"/>
                  </a:lnTo>
                  <a:lnTo>
                    <a:pt x="958" y="1009"/>
                  </a:lnTo>
                  <a:lnTo>
                    <a:pt x="0" y="756"/>
                  </a:lnTo>
                  <a:close/>
                </a:path>
              </a:pathLst>
            </a:custGeom>
            <a:solidFill>
              <a:srgbClr val="F3DEA1"/>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800" dirty="0">
                  <a:solidFill>
                    <a:schemeClr val="bg1"/>
                  </a:solidFill>
                </a:rPr>
                <a:t>creates</a:t>
              </a:r>
              <a:endParaRPr lang="en-US" dirty="0">
                <a:solidFill>
                  <a:schemeClr val="bg1"/>
                </a:solidFill>
              </a:endParaRPr>
            </a:p>
          </p:txBody>
        </p:sp>
        <p:sp>
          <p:nvSpPr>
            <p:cNvPr id="25" name="Freeform 1002">
              <a:extLst>
                <a:ext uri="{FF2B5EF4-FFF2-40B4-BE49-F238E27FC236}">
                  <a16:creationId xmlns:a16="http://schemas.microsoft.com/office/drawing/2014/main" id="{58C6D9A7-B6EB-0849-AFB8-5AB3C0605BB5}"/>
                </a:ext>
              </a:extLst>
            </p:cNvPr>
            <p:cNvSpPr>
              <a:spLocks/>
            </p:cNvSpPr>
            <p:nvPr/>
          </p:nvSpPr>
          <p:spPr bwMode="auto">
            <a:xfrm>
              <a:off x="6972612" y="2871629"/>
              <a:ext cx="1762125" cy="800100"/>
            </a:xfrm>
            <a:custGeom>
              <a:avLst/>
              <a:gdLst/>
              <a:ahLst/>
              <a:cxnLst>
                <a:cxn ang="0">
                  <a:pos x="1111" y="0"/>
                </a:cxn>
                <a:cxn ang="0">
                  <a:pos x="2222" y="201"/>
                </a:cxn>
                <a:cxn ang="0">
                  <a:pos x="1666" y="201"/>
                </a:cxn>
                <a:cxn ang="0">
                  <a:pos x="1666" y="807"/>
                </a:cxn>
                <a:cxn ang="0">
                  <a:pos x="2222" y="807"/>
                </a:cxn>
                <a:cxn ang="0">
                  <a:pos x="1111" y="1008"/>
                </a:cxn>
                <a:cxn ang="0">
                  <a:pos x="0" y="807"/>
                </a:cxn>
                <a:cxn ang="0">
                  <a:pos x="555" y="807"/>
                </a:cxn>
                <a:cxn ang="0">
                  <a:pos x="555" y="201"/>
                </a:cxn>
                <a:cxn ang="0">
                  <a:pos x="0" y="201"/>
                </a:cxn>
                <a:cxn ang="0">
                  <a:pos x="1111" y="0"/>
                </a:cxn>
              </a:cxnLst>
              <a:rect l="0" t="0" r="r" b="b"/>
              <a:pathLst>
                <a:path w="2222" h="1008">
                  <a:moveTo>
                    <a:pt x="1111" y="0"/>
                  </a:moveTo>
                  <a:lnTo>
                    <a:pt x="2222" y="201"/>
                  </a:lnTo>
                  <a:lnTo>
                    <a:pt x="1666" y="201"/>
                  </a:lnTo>
                  <a:lnTo>
                    <a:pt x="1666" y="807"/>
                  </a:lnTo>
                  <a:lnTo>
                    <a:pt x="2222" y="807"/>
                  </a:lnTo>
                  <a:lnTo>
                    <a:pt x="1111" y="1008"/>
                  </a:lnTo>
                  <a:lnTo>
                    <a:pt x="0" y="807"/>
                  </a:lnTo>
                  <a:lnTo>
                    <a:pt x="555" y="807"/>
                  </a:lnTo>
                  <a:lnTo>
                    <a:pt x="555" y="201"/>
                  </a:lnTo>
                  <a:lnTo>
                    <a:pt x="0" y="201"/>
                  </a:lnTo>
                  <a:lnTo>
                    <a:pt x="1111" y="0"/>
                  </a:lnTo>
                  <a:close/>
                </a:path>
              </a:pathLst>
            </a:custGeom>
            <a:solidFill>
              <a:srgbClr val="F3DEA1"/>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800" dirty="0">
                  <a:solidFill>
                    <a:schemeClr val="bg1"/>
                  </a:solidFill>
                </a:rPr>
                <a:t>assess</a:t>
              </a:r>
              <a:endParaRPr lang="en-US" dirty="0">
                <a:solidFill>
                  <a:schemeClr val="bg1"/>
                </a:solidFill>
              </a:endParaRPr>
            </a:p>
          </p:txBody>
        </p:sp>
        <p:sp>
          <p:nvSpPr>
            <p:cNvPr id="26" name="Freeform 1002">
              <a:extLst>
                <a:ext uri="{FF2B5EF4-FFF2-40B4-BE49-F238E27FC236}">
                  <a16:creationId xmlns:a16="http://schemas.microsoft.com/office/drawing/2014/main" id="{8E494AD0-F99A-424A-8D49-A00E2CE63C29}"/>
                </a:ext>
              </a:extLst>
            </p:cNvPr>
            <p:cNvSpPr>
              <a:spLocks/>
            </p:cNvSpPr>
            <p:nvPr/>
          </p:nvSpPr>
          <p:spPr bwMode="auto">
            <a:xfrm>
              <a:off x="613631" y="3032956"/>
              <a:ext cx="1762125" cy="800100"/>
            </a:xfrm>
            <a:custGeom>
              <a:avLst/>
              <a:gdLst/>
              <a:ahLst/>
              <a:cxnLst>
                <a:cxn ang="0">
                  <a:pos x="1111" y="0"/>
                </a:cxn>
                <a:cxn ang="0">
                  <a:pos x="2222" y="201"/>
                </a:cxn>
                <a:cxn ang="0">
                  <a:pos x="1666" y="201"/>
                </a:cxn>
                <a:cxn ang="0">
                  <a:pos x="1666" y="807"/>
                </a:cxn>
                <a:cxn ang="0">
                  <a:pos x="2222" y="807"/>
                </a:cxn>
                <a:cxn ang="0">
                  <a:pos x="1111" y="1008"/>
                </a:cxn>
                <a:cxn ang="0">
                  <a:pos x="0" y="807"/>
                </a:cxn>
                <a:cxn ang="0">
                  <a:pos x="555" y="807"/>
                </a:cxn>
                <a:cxn ang="0">
                  <a:pos x="555" y="201"/>
                </a:cxn>
                <a:cxn ang="0">
                  <a:pos x="0" y="201"/>
                </a:cxn>
                <a:cxn ang="0">
                  <a:pos x="1111" y="0"/>
                </a:cxn>
              </a:cxnLst>
              <a:rect l="0" t="0" r="r" b="b"/>
              <a:pathLst>
                <a:path w="2222" h="1008">
                  <a:moveTo>
                    <a:pt x="1111" y="0"/>
                  </a:moveTo>
                  <a:lnTo>
                    <a:pt x="2222" y="201"/>
                  </a:lnTo>
                  <a:lnTo>
                    <a:pt x="1666" y="201"/>
                  </a:lnTo>
                  <a:lnTo>
                    <a:pt x="1666" y="807"/>
                  </a:lnTo>
                  <a:lnTo>
                    <a:pt x="2222" y="807"/>
                  </a:lnTo>
                  <a:lnTo>
                    <a:pt x="1111" y="1008"/>
                  </a:lnTo>
                  <a:lnTo>
                    <a:pt x="0" y="807"/>
                  </a:lnTo>
                  <a:lnTo>
                    <a:pt x="555" y="807"/>
                  </a:lnTo>
                  <a:lnTo>
                    <a:pt x="555" y="201"/>
                  </a:lnTo>
                  <a:lnTo>
                    <a:pt x="0" y="201"/>
                  </a:lnTo>
                  <a:lnTo>
                    <a:pt x="1111" y="0"/>
                  </a:lnTo>
                  <a:close/>
                </a:path>
              </a:pathLst>
            </a:custGeom>
            <a:solidFill>
              <a:srgbClr val="F3DEA1"/>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1800" dirty="0">
                  <a:solidFill>
                    <a:schemeClr val="bg1"/>
                  </a:solidFill>
                </a:rPr>
                <a:t>assess</a:t>
              </a:r>
              <a:endParaRPr lang="en-US" dirty="0">
                <a:solidFill>
                  <a:schemeClr val="bg1"/>
                </a:solidFill>
              </a:endParaRPr>
            </a:p>
          </p:txBody>
        </p:sp>
      </p:grpSp>
    </p:spTree>
    <p:extLst>
      <p:ext uri="{BB962C8B-B14F-4D97-AF65-F5344CB8AC3E}">
        <p14:creationId xmlns:p14="http://schemas.microsoft.com/office/powerpoint/2010/main" val="1121002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3A0C8F-B99C-574A-8CA0-E8FFB7A22CD9}"/>
              </a:ext>
            </a:extLst>
          </p:cNvPr>
          <p:cNvSpPr>
            <a:spLocks noGrp="1"/>
          </p:cNvSpPr>
          <p:nvPr>
            <p:ph idx="1"/>
          </p:nvPr>
        </p:nvSpPr>
        <p:spPr>
          <a:xfrm>
            <a:off x="79793" y="74341"/>
            <a:ext cx="12279094" cy="1866158"/>
          </a:xfrm>
        </p:spPr>
        <p:txBody>
          <a:bodyPr/>
          <a:lstStyle/>
          <a:p>
            <a:pPr marL="0" indent="0" fontAlgn="base">
              <a:buNone/>
            </a:pPr>
            <a:r>
              <a:rPr lang="en-US" sz="3200" i="1" dirty="0">
                <a:solidFill>
                  <a:schemeClr val="tx1">
                    <a:lumMod val="95000"/>
                  </a:schemeClr>
                </a:solidFill>
              </a:rPr>
              <a:t>Architecture is about the important stuff…whatever that is.   </a:t>
            </a:r>
            <a:r>
              <a:rPr lang="en-US" dirty="0">
                <a:solidFill>
                  <a:schemeClr val="tx1">
                    <a:lumMod val="95000"/>
                  </a:schemeClr>
                </a:solidFill>
              </a:rPr>
              <a:t>Ralph Johnson</a:t>
            </a:r>
            <a:endParaRPr lang="en-US" sz="3200" dirty="0">
              <a:solidFill>
                <a:schemeClr val="tx1">
                  <a:lumMod val="95000"/>
                </a:schemeClr>
              </a:solidFill>
            </a:endParaRPr>
          </a:p>
          <a:p>
            <a:endParaRPr lang="en-CN" dirty="0"/>
          </a:p>
        </p:txBody>
      </p:sp>
      <p:pic>
        <p:nvPicPr>
          <p:cNvPr id="4098" name="Picture 2" descr="MindMap of software architect roles">
            <a:extLst>
              <a:ext uri="{FF2B5EF4-FFF2-40B4-BE49-F238E27FC236}">
                <a16:creationId xmlns:a16="http://schemas.microsoft.com/office/drawing/2014/main" id="{FCEF8E05-77EE-344E-9AC2-54F8D9D766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9357" y="550127"/>
            <a:ext cx="9323095" cy="6307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092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C8B7-1010-DE44-99D2-60517E22184E}"/>
              </a:ext>
            </a:extLst>
          </p:cNvPr>
          <p:cNvSpPr>
            <a:spLocks noGrp="1"/>
          </p:cNvSpPr>
          <p:nvPr>
            <p:ph type="title"/>
          </p:nvPr>
        </p:nvSpPr>
        <p:spPr>
          <a:xfrm>
            <a:off x="911896" y="-193288"/>
            <a:ext cx="10515600" cy="1325563"/>
          </a:xfrm>
        </p:spPr>
        <p:txBody>
          <a:bodyPr>
            <a:normAutofit/>
          </a:bodyPr>
          <a:lstStyle/>
          <a:p>
            <a:r>
              <a:rPr lang="en-CN" sz="4800" dirty="0">
                <a:solidFill>
                  <a:schemeClr val="tx1">
                    <a:lumMod val="95000"/>
                  </a:schemeClr>
                </a:solidFill>
              </a:rPr>
              <a:t>Architecture Versus Design</a:t>
            </a:r>
          </a:p>
        </p:txBody>
      </p:sp>
      <p:pic>
        <p:nvPicPr>
          <p:cNvPr id="5122" name="Picture 2" descr="Traditional View">
            <a:extLst>
              <a:ext uri="{FF2B5EF4-FFF2-40B4-BE49-F238E27FC236}">
                <a16:creationId xmlns:a16="http://schemas.microsoft.com/office/drawing/2014/main" id="{A0C52413-0D79-EB48-9008-CD21AD44F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503" y="920111"/>
            <a:ext cx="10364413" cy="52703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C6F832A-257D-654E-83FA-DA6C1D783372}"/>
              </a:ext>
            </a:extLst>
          </p:cNvPr>
          <p:cNvSpPr/>
          <p:nvPr/>
        </p:nvSpPr>
        <p:spPr>
          <a:xfrm>
            <a:off x="3202216" y="6190456"/>
            <a:ext cx="5934960" cy="461665"/>
          </a:xfrm>
          <a:prstGeom prst="rect">
            <a:avLst/>
          </a:prstGeom>
        </p:spPr>
        <p:txBody>
          <a:bodyPr wrap="square">
            <a:spAutoFit/>
          </a:bodyPr>
          <a:lstStyle/>
          <a:p>
            <a:r>
              <a:rPr lang="en-US" sz="2400" i="1" dirty="0">
                <a:solidFill>
                  <a:srgbClr val="FFC000"/>
                </a:solidFill>
              </a:rPr>
              <a:t>Traditional view of architecture versus design</a:t>
            </a:r>
            <a:endParaRPr lang="en-CN" sz="2400" dirty="0">
              <a:solidFill>
                <a:srgbClr val="FFC000"/>
              </a:solidFill>
            </a:endParaRPr>
          </a:p>
        </p:txBody>
      </p:sp>
    </p:spTree>
    <p:extLst>
      <p:ext uri="{BB962C8B-B14F-4D97-AF65-F5344CB8AC3E}">
        <p14:creationId xmlns:p14="http://schemas.microsoft.com/office/powerpoint/2010/main" val="1221193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73FE2-688F-9149-848F-878E4A2BE99B}"/>
              </a:ext>
            </a:extLst>
          </p:cNvPr>
          <p:cNvSpPr>
            <a:spLocks noGrp="1"/>
          </p:cNvSpPr>
          <p:nvPr>
            <p:ph type="title"/>
          </p:nvPr>
        </p:nvSpPr>
        <p:spPr>
          <a:xfrm>
            <a:off x="247829" y="0"/>
            <a:ext cx="11721148" cy="1391585"/>
          </a:xfrm>
        </p:spPr>
        <p:txBody>
          <a:bodyPr>
            <a:noAutofit/>
          </a:bodyPr>
          <a:lstStyle/>
          <a:p>
            <a:r>
              <a:rPr lang="en-CN" sz="4800" dirty="0"/>
              <a:t>Making Architecture Work </a:t>
            </a:r>
            <a:br>
              <a:rPr lang="en-CN" sz="4800" dirty="0"/>
            </a:br>
            <a:r>
              <a:rPr lang="en-CN" sz="4800" dirty="0"/>
              <a:t>						Through Collaboration</a:t>
            </a:r>
          </a:p>
        </p:txBody>
      </p:sp>
      <p:pic>
        <p:nvPicPr>
          <p:cNvPr id="6146" name="Picture 2" descr="Collaboration View">
            <a:extLst>
              <a:ext uri="{FF2B5EF4-FFF2-40B4-BE49-F238E27FC236}">
                <a16:creationId xmlns:a16="http://schemas.microsoft.com/office/drawing/2014/main" id="{A418D001-3247-7C49-85BC-5F05466D4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788" y="1279436"/>
            <a:ext cx="9963144" cy="5638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644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5AF-2F18-7D44-B8C9-5AB9AD21116B}"/>
              </a:ext>
            </a:extLst>
          </p:cNvPr>
          <p:cNvSpPr>
            <a:spLocks noGrp="1"/>
          </p:cNvSpPr>
          <p:nvPr>
            <p:ph type="title"/>
          </p:nvPr>
        </p:nvSpPr>
        <p:spPr>
          <a:xfrm>
            <a:off x="620455" y="-170986"/>
            <a:ext cx="10515600" cy="1325563"/>
          </a:xfrm>
        </p:spPr>
        <p:txBody>
          <a:bodyPr>
            <a:noAutofit/>
          </a:bodyPr>
          <a:lstStyle/>
          <a:p>
            <a:r>
              <a:rPr lang="en-CN" sz="4800" dirty="0"/>
              <a:t>System Development Life Cycle(SDLC)</a:t>
            </a:r>
          </a:p>
        </p:txBody>
      </p:sp>
      <p:pic>
        <p:nvPicPr>
          <p:cNvPr id="4" name="Picture 5">
            <a:extLst>
              <a:ext uri="{FF2B5EF4-FFF2-40B4-BE49-F238E27FC236}">
                <a16:creationId xmlns:a16="http://schemas.microsoft.com/office/drawing/2014/main" id="{AF7C7D01-3B37-604E-BFD0-4DF4C8B27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6318" y="2981036"/>
            <a:ext cx="6321038" cy="3322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1B5BF9FC-667E-444A-869E-4CB093D6CF31}"/>
              </a:ext>
            </a:extLst>
          </p:cNvPr>
          <p:cNvSpPr/>
          <p:nvPr/>
        </p:nvSpPr>
        <p:spPr>
          <a:xfrm>
            <a:off x="394174" y="913376"/>
            <a:ext cx="11403651" cy="2126095"/>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en-CN" sz="2800" dirty="0">
                <a:solidFill>
                  <a:schemeClr val="tx1">
                    <a:lumMod val="95000"/>
                  </a:schemeClr>
                </a:solidFill>
              </a:rPr>
              <a:t>The systems development life cycle is a phased approach to solving business problems</a:t>
            </a:r>
          </a:p>
          <a:p>
            <a:pPr marL="285750" indent="-285750">
              <a:lnSpc>
                <a:spcPct val="120000"/>
              </a:lnSpc>
              <a:buFont typeface="Arial" panose="020B0604020202020204" pitchFamily="34" charset="0"/>
              <a:buChar char="•"/>
            </a:pPr>
            <a:r>
              <a:rPr lang="en-US" altLang="en-CN" sz="2800" dirty="0">
                <a:solidFill>
                  <a:schemeClr val="tx1">
                    <a:lumMod val="95000"/>
                  </a:schemeClr>
                </a:solidFill>
              </a:rPr>
              <a:t>Developed through the use of a specific cycle of analyst and user activities</a:t>
            </a:r>
          </a:p>
          <a:p>
            <a:pPr marL="285750" indent="-285750">
              <a:lnSpc>
                <a:spcPct val="120000"/>
              </a:lnSpc>
              <a:buFont typeface="Arial" panose="020B0604020202020204" pitchFamily="34" charset="0"/>
              <a:buChar char="•"/>
            </a:pPr>
            <a:r>
              <a:rPr lang="en-US" altLang="en-CN" sz="2800" dirty="0">
                <a:solidFill>
                  <a:schemeClr val="tx1">
                    <a:lumMod val="95000"/>
                  </a:schemeClr>
                </a:solidFill>
              </a:rPr>
              <a:t>Each phase has unique user activities</a:t>
            </a:r>
          </a:p>
        </p:txBody>
      </p:sp>
      <p:sp>
        <p:nvSpPr>
          <p:cNvPr id="6" name="Rectangle 5">
            <a:extLst>
              <a:ext uri="{FF2B5EF4-FFF2-40B4-BE49-F238E27FC236}">
                <a16:creationId xmlns:a16="http://schemas.microsoft.com/office/drawing/2014/main" id="{2C167F3C-A297-EF48-8695-E58B9252A971}"/>
              </a:ext>
            </a:extLst>
          </p:cNvPr>
          <p:cNvSpPr/>
          <p:nvPr/>
        </p:nvSpPr>
        <p:spPr>
          <a:xfrm>
            <a:off x="2792382" y="6303729"/>
            <a:ext cx="5699958" cy="369332"/>
          </a:xfrm>
          <a:prstGeom prst="rect">
            <a:avLst/>
          </a:prstGeom>
        </p:spPr>
        <p:txBody>
          <a:bodyPr wrap="none">
            <a:spAutoFit/>
          </a:bodyPr>
          <a:lstStyle/>
          <a:p>
            <a:r>
              <a:rPr lang="en-US" altLang="en-CN" dirty="0"/>
              <a:t>The Seven Phases of the Systems Development Life Cycle </a:t>
            </a:r>
            <a:endParaRPr lang="en-CN" dirty="0"/>
          </a:p>
        </p:txBody>
      </p:sp>
    </p:spTree>
    <p:extLst>
      <p:ext uri="{BB962C8B-B14F-4D97-AF65-F5344CB8AC3E}">
        <p14:creationId xmlns:p14="http://schemas.microsoft.com/office/powerpoint/2010/main" val="4177512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4F21B-B09A-0840-9713-5CC828B78902}"/>
              </a:ext>
            </a:extLst>
          </p:cNvPr>
          <p:cNvSpPr>
            <a:spLocks noGrp="1"/>
          </p:cNvSpPr>
          <p:nvPr>
            <p:ph type="title"/>
          </p:nvPr>
        </p:nvSpPr>
        <p:spPr>
          <a:xfrm>
            <a:off x="193288" y="0"/>
            <a:ext cx="12219014" cy="1325563"/>
          </a:xfrm>
        </p:spPr>
        <p:txBody>
          <a:bodyPr>
            <a:noAutofit/>
          </a:bodyPr>
          <a:lstStyle/>
          <a:p>
            <a:r>
              <a:rPr lang="en-CN" sz="4400" dirty="0"/>
              <a:t>Resource Consumption over the System Lifecycle</a:t>
            </a:r>
          </a:p>
        </p:txBody>
      </p:sp>
      <p:sp>
        <p:nvSpPr>
          <p:cNvPr id="3" name="Content Placeholder 2">
            <a:extLst>
              <a:ext uri="{FF2B5EF4-FFF2-40B4-BE49-F238E27FC236}">
                <a16:creationId xmlns:a16="http://schemas.microsoft.com/office/drawing/2014/main" id="{3A6C9AA4-A92C-E349-AE73-9A772985FB54}"/>
              </a:ext>
            </a:extLst>
          </p:cNvPr>
          <p:cNvSpPr>
            <a:spLocks noGrp="1"/>
          </p:cNvSpPr>
          <p:nvPr>
            <p:ph idx="1"/>
          </p:nvPr>
        </p:nvSpPr>
        <p:spPr>
          <a:xfrm>
            <a:off x="1167161" y="5701991"/>
            <a:ext cx="10869883" cy="758228"/>
          </a:xfrm>
        </p:spPr>
        <p:txBody>
          <a:bodyPr>
            <a:normAutofit fontScale="32500" lnSpcReduction="20000"/>
          </a:bodyPr>
          <a:lstStyle/>
          <a:p>
            <a:pPr marL="0" indent="0">
              <a:buNone/>
            </a:pPr>
            <a:r>
              <a:rPr lang="en-US" altLang="en-CN" sz="7400" dirty="0">
                <a:solidFill>
                  <a:schemeClr val="tx1">
                    <a:lumMod val="95000"/>
                  </a:schemeClr>
                </a:solidFill>
              </a:rPr>
              <a:t>Eventually maintenance exceeds the cost of a creating a new system. </a:t>
            </a:r>
          </a:p>
          <a:p>
            <a:pPr marL="0" indent="0">
              <a:buNone/>
            </a:pPr>
            <a:r>
              <a:rPr lang="en-US" altLang="en-CN" sz="7400" dirty="0">
                <a:solidFill>
                  <a:schemeClr val="tx1">
                    <a:lumMod val="95000"/>
                  </a:schemeClr>
                </a:solidFill>
              </a:rPr>
              <a:t>At that point a new systems study should be untaken.</a:t>
            </a:r>
          </a:p>
          <a:p>
            <a:endParaRPr lang="en-CN" dirty="0"/>
          </a:p>
        </p:txBody>
      </p:sp>
      <p:pic>
        <p:nvPicPr>
          <p:cNvPr id="4" name="Picture 5">
            <a:extLst>
              <a:ext uri="{FF2B5EF4-FFF2-40B4-BE49-F238E27FC236}">
                <a16:creationId xmlns:a16="http://schemas.microsoft.com/office/drawing/2014/main" id="{B865DF48-618D-C441-9AD6-830D65BAB5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805" y="1057880"/>
            <a:ext cx="9374458" cy="4331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6029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4754" y="0"/>
            <a:ext cx="10515600" cy="1325563"/>
          </a:xfrm>
        </p:spPr>
        <p:txBody>
          <a:bodyPr>
            <a:normAutofit/>
          </a:bodyPr>
          <a:lstStyle/>
          <a:p>
            <a:r>
              <a:rPr lang="en-US" dirty="0">
                <a:solidFill>
                  <a:schemeClr val="tx1">
                    <a:lumMod val="95000"/>
                  </a:schemeClr>
                </a:solidFill>
              </a:rPr>
              <a:t>Index</a:t>
            </a:r>
          </a:p>
        </p:txBody>
      </p:sp>
      <p:sp>
        <p:nvSpPr>
          <p:cNvPr id="3" name="Content Placeholder 2"/>
          <p:cNvSpPr>
            <a:spLocks noGrp="1"/>
          </p:cNvSpPr>
          <p:nvPr>
            <p:ph idx="1"/>
          </p:nvPr>
        </p:nvSpPr>
        <p:spPr>
          <a:xfrm>
            <a:off x="894754" y="1166926"/>
            <a:ext cx="10233800" cy="4931791"/>
          </a:xfrm>
        </p:spPr>
        <p:txBody>
          <a:bodyPr>
            <a:normAutofit fontScale="77500" lnSpcReduction="20000"/>
          </a:bodyPr>
          <a:lstStyle/>
          <a:p>
            <a:pPr>
              <a:lnSpc>
                <a:spcPct val="140000"/>
              </a:lnSpc>
              <a:spcBef>
                <a:spcPts val="0"/>
              </a:spcBef>
            </a:pPr>
            <a:r>
              <a:rPr lang="en-US" sz="3200" dirty="0">
                <a:solidFill>
                  <a:schemeClr val="tx1">
                    <a:lumMod val="95000"/>
                  </a:schemeClr>
                </a:solidFill>
              </a:rPr>
              <a:t>Course Overview</a:t>
            </a:r>
          </a:p>
          <a:p>
            <a:pPr>
              <a:lnSpc>
                <a:spcPct val="140000"/>
              </a:lnSpc>
              <a:spcBef>
                <a:spcPts val="0"/>
              </a:spcBef>
            </a:pPr>
            <a:r>
              <a:rPr lang="en-US" sz="3200" dirty="0">
                <a:solidFill>
                  <a:schemeClr val="tx1">
                    <a:lumMod val="95000"/>
                  </a:schemeClr>
                </a:solidFill>
              </a:rPr>
              <a:t>Assessment</a:t>
            </a:r>
          </a:p>
          <a:p>
            <a:pPr>
              <a:lnSpc>
                <a:spcPct val="140000"/>
              </a:lnSpc>
              <a:spcBef>
                <a:spcPts val="0"/>
              </a:spcBef>
            </a:pPr>
            <a:r>
              <a:rPr lang="en-US" sz="3200" dirty="0">
                <a:solidFill>
                  <a:schemeClr val="tx1">
                    <a:lumMod val="95000"/>
                  </a:schemeClr>
                </a:solidFill>
              </a:rPr>
              <a:t>Tools and Environments</a:t>
            </a:r>
          </a:p>
          <a:p>
            <a:pPr>
              <a:lnSpc>
                <a:spcPct val="140000"/>
              </a:lnSpc>
              <a:spcBef>
                <a:spcPts val="0"/>
              </a:spcBef>
            </a:pPr>
            <a:r>
              <a:rPr lang="en-US" sz="3200" dirty="0">
                <a:solidFill>
                  <a:schemeClr val="tx1">
                    <a:lumMod val="95000"/>
                  </a:schemeClr>
                </a:solidFill>
              </a:rPr>
              <a:t>Main topics</a:t>
            </a:r>
          </a:p>
          <a:p>
            <a:pPr>
              <a:lnSpc>
                <a:spcPct val="140000"/>
              </a:lnSpc>
              <a:spcBef>
                <a:spcPts val="0"/>
              </a:spcBef>
            </a:pPr>
            <a:r>
              <a:rPr lang="en-US" sz="3200" dirty="0">
                <a:solidFill>
                  <a:schemeClr val="tx1">
                    <a:lumMod val="95000"/>
                  </a:schemeClr>
                </a:solidFill>
              </a:rPr>
              <a:t>Overview of System Analysis and Design</a:t>
            </a:r>
          </a:p>
          <a:p>
            <a:pPr lvl="1">
              <a:lnSpc>
                <a:spcPct val="140000"/>
              </a:lnSpc>
              <a:spcBef>
                <a:spcPts val="0"/>
              </a:spcBef>
            </a:pPr>
            <a:r>
              <a:rPr lang="en-US" sz="2800" dirty="0">
                <a:solidFill>
                  <a:schemeClr val="tx1">
                    <a:lumMod val="95000"/>
                  </a:schemeClr>
                </a:solidFill>
              </a:rPr>
              <a:t>Needs on analysis and design</a:t>
            </a:r>
          </a:p>
          <a:p>
            <a:pPr lvl="1">
              <a:lnSpc>
                <a:spcPct val="140000"/>
              </a:lnSpc>
              <a:spcBef>
                <a:spcPts val="0"/>
              </a:spcBef>
            </a:pPr>
            <a:r>
              <a:rPr lang="en-US" sz="2800" dirty="0">
                <a:solidFill>
                  <a:schemeClr val="tx1">
                    <a:lumMod val="95000"/>
                  </a:schemeClr>
                </a:solidFill>
              </a:rPr>
              <a:t>Major Roles</a:t>
            </a:r>
          </a:p>
          <a:p>
            <a:pPr lvl="1">
              <a:lnSpc>
                <a:spcPct val="140000"/>
              </a:lnSpc>
              <a:spcBef>
                <a:spcPts val="0"/>
              </a:spcBef>
            </a:pPr>
            <a:r>
              <a:rPr lang="en-US" sz="2800" dirty="0">
                <a:solidFill>
                  <a:schemeClr val="tx1">
                    <a:lumMod val="95000"/>
                  </a:schemeClr>
                </a:solidFill>
              </a:rPr>
              <a:t>Development Process</a:t>
            </a:r>
          </a:p>
          <a:p>
            <a:pPr lvl="1">
              <a:lnSpc>
                <a:spcPct val="140000"/>
              </a:lnSpc>
              <a:spcBef>
                <a:spcPts val="0"/>
              </a:spcBef>
            </a:pPr>
            <a:r>
              <a:rPr lang="en-US" sz="2800" dirty="0">
                <a:solidFill>
                  <a:schemeClr val="tx1">
                    <a:lumMod val="95000"/>
                  </a:schemeClr>
                </a:solidFill>
              </a:rPr>
              <a:t>Establishing System Perspective</a:t>
            </a:r>
          </a:p>
          <a:p>
            <a:pPr lvl="1">
              <a:lnSpc>
                <a:spcPct val="140000"/>
              </a:lnSpc>
              <a:spcBef>
                <a:spcPts val="0"/>
              </a:spcBef>
            </a:pPr>
            <a:r>
              <a:rPr lang="en-US" sz="2800" dirty="0">
                <a:solidFill>
                  <a:schemeClr val="tx1">
                    <a:lumMod val="95000"/>
                  </a:schemeClr>
                </a:solidFill>
              </a:rPr>
              <a:t>What to model: A System Vision</a:t>
            </a:r>
          </a:p>
          <a:p>
            <a:pPr>
              <a:lnSpc>
                <a:spcPct val="140000"/>
              </a:lnSpc>
              <a:spcBef>
                <a:spcPts val="0"/>
              </a:spcBef>
            </a:pPr>
            <a:r>
              <a:rPr lang="en-US" sz="3200" dirty="0">
                <a:solidFill>
                  <a:schemeClr val="tx1">
                    <a:lumMod val="95000"/>
                  </a:schemeClr>
                </a:solidFill>
              </a:rPr>
              <a:t>Visual Modeling Examples</a:t>
            </a:r>
          </a:p>
          <a:p>
            <a:pPr lvl="1"/>
            <a:endParaRPr lang="en-US" dirty="0"/>
          </a:p>
          <a:p>
            <a:endParaRPr lang="en-US" dirty="0"/>
          </a:p>
          <a:p>
            <a:pPr marL="0" indent="0">
              <a:buNone/>
            </a:pPr>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94228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27930-A991-5C4A-81FE-5D8F5B572574}"/>
              </a:ext>
            </a:extLst>
          </p:cNvPr>
          <p:cNvSpPr>
            <a:spLocks noGrp="1"/>
          </p:cNvSpPr>
          <p:nvPr>
            <p:ph type="title"/>
          </p:nvPr>
        </p:nvSpPr>
        <p:spPr>
          <a:xfrm>
            <a:off x="765204" y="0"/>
            <a:ext cx="10515600" cy="1325563"/>
          </a:xfrm>
        </p:spPr>
        <p:txBody>
          <a:bodyPr>
            <a:normAutofit/>
          </a:bodyPr>
          <a:lstStyle/>
          <a:p>
            <a:r>
              <a:rPr lang="en-CN" sz="4800" dirty="0">
                <a:solidFill>
                  <a:schemeClr val="tx1">
                    <a:lumMod val="95000"/>
                  </a:schemeClr>
                </a:solidFill>
              </a:rPr>
              <a:t>Using CASE Tools</a:t>
            </a:r>
          </a:p>
        </p:txBody>
      </p:sp>
      <p:sp>
        <p:nvSpPr>
          <p:cNvPr id="3" name="Content Placeholder 2">
            <a:extLst>
              <a:ext uri="{FF2B5EF4-FFF2-40B4-BE49-F238E27FC236}">
                <a16:creationId xmlns:a16="http://schemas.microsoft.com/office/drawing/2014/main" id="{47D3C673-3481-0E4C-B96D-8447146EA3D9}"/>
              </a:ext>
            </a:extLst>
          </p:cNvPr>
          <p:cNvSpPr>
            <a:spLocks noGrp="1"/>
          </p:cNvSpPr>
          <p:nvPr>
            <p:ph idx="1"/>
          </p:nvPr>
        </p:nvSpPr>
        <p:spPr>
          <a:xfrm>
            <a:off x="873972" y="1116532"/>
            <a:ext cx="4999004" cy="4886548"/>
          </a:xfrm>
        </p:spPr>
        <p:txBody>
          <a:bodyPr/>
          <a:lstStyle/>
          <a:p>
            <a:r>
              <a:rPr lang="en-US" altLang="en-CN" dirty="0">
                <a:solidFill>
                  <a:schemeClr val="tx1">
                    <a:lumMod val="95000"/>
                  </a:schemeClr>
                </a:solidFill>
              </a:rPr>
              <a:t>CASE tools are productivity tools for systems analysts that have been created explicitly to improve their routine work through the use of automated support</a:t>
            </a:r>
          </a:p>
          <a:p>
            <a:endParaRPr lang="en-CN" dirty="0"/>
          </a:p>
        </p:txBody>
      </p:sp>
      <p:pic>
        <p:nvPicPr>
          <p:cNvPr id="4" name="Picture 3">
            <a:extLst>
              <a:ext uri="{FF2B5EF4-FFF2-40B4-BE49-F238E27FC236}">
                <a16:creationId xmlns:a16="http://schemas.microsoft.com/office/drawing/2014/main" id="{CFB026B8-A5F5-1FAB-155F-5BC318BA5806}"/>
              </a:ext>
            </a:extLst>
          </p:cNvPr>
          <p:cNvPicPr>
            <a:picLocks noChangeAspect="1"/>
          </p:cNvPicPr>
          <p:nvPr/>
        </p:nvPicPr>
        <p:blipFill>
          <a:blip r:embed="rId2"/>
          <a:stretch>
            <a:fillRect/>
          </a:stretch>
        </p:blipFill>
        <p:spPr>
          <a:xfrm>
            <a:off x="6113691" y="0"/>
            <a:ext cx="5566299" cy="6858000"/>
          </a:xfrm>
          <a:prstGeom prst="rect">
            <a:avLst/>
          </a:prstGeom>
        </p:spPr>
      </p:pic>
    </p:spTree>
    <p:extLst>
      <p:ext uri="{BB962C8B-B14F-4D97-AF65-F5344CB8AC3E}">
        <p14:creationId xmlns:p14="http://schemas.microsoft.com/office/powerpoint/2010/main" val="3433973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A9F86-C1EC-104A-A6B4-8116898381E3}"/>
              </a:ext>
            </a:extLst>
          </p:cNvPr>
          <p:cNvSpPr>
            <a:spLocks noGrp="1"/>
          </p:cNvSpPr>
          <p:nvPr>
            <p:ph type="title"/>
          </p:nvPr>
        </p:nvSpPr>
        <p:spPr>
          <a:xfrm>
            <a:off x="838200" y="18255"/>
            <a:ext cx="10515600" cy="1325563"/>
          </a:xfrm>
        </p:spPr>
        <p:txBody>
          <a:bodyPr>
            <a:normAutofit/>
          </a:bodyPr>
          <a:lstStyle/>
          <a:p>
            <a:r>
              <a:rPr lang="en-CN" sz="4800" dirty="0"/>
              <a:t>The Agile Approach</a:t>
            </a:r>
          </a:p>
        </p:txBody>
      </p:sp>
      <p:sp>
        <p:nvSpPr>
          <p:cNvPr id="3" name="Content Placeholder 2">
            <a:extLst>
              <a:ext uri="{FF2B5EF4-FFF2-40B4-BE49-F238E27FC236}">
                <a16:creationId xmlns:a16="http://schemas.microsoft.com/office/drawing/2014/main" id="{EA2D5875-5791-3F44-AB86-6EEF2E1D2D17}"/>
              </a:ext>
            </a:extLst>
          </p:cNvPr>
          <p:cNvSpPr>
            <a:spLocks noGrp="1"/>
          </p:cNvSpPr>
          <p:nvPr>
            <p:ph idx="1"/>
          </p:nvPr>
        </p:nvSpPr>
        <p:spPr>
          <a:xfrm>
            <a:off x="496368" y="1180230"/>
            <a:ext cx="10515600" cy="5748394"/>
          </a:xfrm>
        </p:spPr>
        <p:txBody>
          <a:bodyPr>
            <a:normAutofit fontScale="92500" lnSpcReduction="10000"/>
          </a:bodyPr>
          <a:lstStyle/>
          <a:p>
            <a:r>
              <a:rPr lang="en-US" altLang="en-CN" sz="3500" dirty="0">
                <a:solidFill>
                  <a:schemeClr val="tx1">
                    <a:lumMod val="95000"/>
                  </a:schemeClr>
                </a:solidFill>
              </a:rPr>
              <a:t>Based on </a:t>
            </a:r>
          </a:p>
          <a:p>
            <a:pPr lvl="1"/>
            <a:r>
              <a:rPr lang="en-US" altLang="en-CN" sz="3000" dirty="0">
                <a:solidFill>
                  <a:schemeClr val="tx1">
                    <a:lumMod val="95000"/>
                  </a:schemeClr>
                </a:solidFill>
              </a:rPr>
              <a:t>Values</a:t>
            </a:r>
          </a:p>
          <a:p>
            <a:pPr lvl="2"/>
            <a:r>
              <a:rPr lang="en-US" altLang="en-CN" sz="2600" dirty="0">
                <a:solidFill>
                  <a:schemeClr val="tx1">
                    <a:lumMod val="95000"/>
                  </a:schemeClr>
                </a:solidFill>
              </a:rPr>
              <a:t>Communication</a:t>
            </a:r>
          </a:p>
          <a:p>
            <a:pPr lvl="2"/>
            <a:r>
              <a:rPr lang="en-US" altLang="en-CN" sz="2600" dirty="0">
                <a:solidFill>
                  <a:schemeClr val="tx1">
                    <a:lumMod val="95000"/>
                  </a:schemeClr>
                </a:solidFill>
              </a:rPr>
              <a:t>Simplicity</a:t>
            </a:r>
          </a:p>
          <a:p>
            <a:pPr lvl="2"/>
            <a:r>
              <a:rPr lang="en-US" altLang="en-CN" sz="2600" dirty="0">
                <a:solidFill>
                  <a:schemeClr val="tx1">
                    <a:lumMod val="95000"/>
                  </a:schemeClr>
                </a:solidFill>
              </a:rPr>
              <a:t>Feedback</a:t>
            </a:r>
          </a:p>
          <a:p>
            <a:pPr lvl="2"/>
            <a:r>
              <a:rPr lang="en-US" altLang="en-CN" sz="2600" dirty="0">
                <a:solidFill>
                  <a:schemeClr val="tx1">
                    <a:lumMod val="95000"/>
                  </a:schemeClr>
                </a:solidFill>
              </a:rPr>
              <a:t>Courage</a:t>
            </a:r>
          </a:p>
          <a:p>
            <a:pPr lvl="1"/>
            <a:r>
              <a:rPr lang="en-US" altLang="en-CN" sz="3000" dirty="0">
                <a:solidFill>
                  <a:schemeClr val="tx1">
                    <a:lumMod val="95000"/>
                  </a:schemeClr>
                </a:solidFill>
              </a:rPr>
              <a:t>Principles</a:t>
            </a:r>
          </a:p>
          <a:p>
            <a:pPr lvl="1"/>
            <a:r>
              <a:rPr lang="en-US" altLang="en-CN" sz="3000" dirty="0">
                <a:solidFill>
                  <a:schemeClr val="tx1">
                    <a:lumMod val="95000"/>
                  </a:schemeClr>
                </a:solidFill>
              </a:rPr>
              <a:t>Core Practices</a:t>
            </a:r>
          </a:p>
          <a:p>
            <a:r>
              <a:rPr lang="en-US" altLang="en-CN" sz="3500" dirty="0">
                <a:solidFill>
                  <a:schemeClr val="tx1">
                    <a:lumMod val="95000"/>
                  </a:schemeClr>
                </a:solidFill>
              </a:rPr>
              <a:t>Five Stages</a:t>
            </a:r>
          </a:p>
          <a:p>
            <a:pPr lvl="1"/>
            <a:r>
              <a:rPr lang="en-US" altLang="en-CN" sz="3000" dirty="0">
                <a:solidFill>
                  <a:schemeClr val="tx1">
                    <a:lumMod val="95000"/>
                  </a:schemeClr>
                </a:solidFill>
              </a:rPr>
              <a:t>Exploration</a:t>
            </a:r>
          </a:p>
          <a:p>
            <a:pPr lvl="1"/>
            <a:r>
              <a:rPr lang="en-US" altLang="en-CN" sz="3000" dirty="0">
                <a:solidFill>
                  <a:schemeClr val="tx1">
                    <a:lumMod val="95000"/>
                  </a:schemeClr>
                </a:solidFill>
              </a:rPr>
              <a:t>Planning</a:t>
            </a:r>
          </a:p>
          <a:p>
            <a:pPr lvl="1"/>
            <a:r>
              <a:rPr lang="en-US" altLang="en-CN" sz="3000" dirty="0">
                <a:solidFill>
                  <a:schemeClr val="tx1">
                    <a:lumMod val="95000"/>
                  </a:schemeClr>
                </a:solidFill>
              </a:rPr>
              <a:t>Iterations to the first release</a:t>
            </a:r>
          </a:p>
          <a:p>
            <a:pPr lvl="1"/>
            <a:r>
              <a:rPr lang="en-US" altLang="en-CN" sz="3000" dirty="0">
                <a:solidFill>
                  <a:schemeClr val="tx1">
                    <a:lumMod val="95000"/>
                  </a:schemeClr>
                </a:solidFill>
              </a:rPr>
              <a:t>Productionizing</a:t>
            </a:r>
          </a:p>
          <a:p>
            <a:pPr lvl="1"/>
            <a:r>
              <a:rPr lang="en-US" altLang="en-CN" sz="3000" dirty="0">
                <a:solidFill>
                  <a:schemeClr val="tx1">
                    <a:lumMod val="95000"/>
                  </a:schemeClr>
                </a:solidFill>
              </a:rPr>
              <a:t>Maintenance</a:t>
            </a:r>
          </a:p>
          <a:p>
            <a:endParaRPr lang="en-CN" dirty="0"/>
          </a:p>
        </p:txBody>
      </p:sp>
      <p:pic>
        <p:nvPicPr>
          <p:cNvPr id="4" name="Picture 3">
            <a:extLst>
              <a:ext uri="{FF2B5EF4-FFF2-40B4-BE49-F238E27FC236}">
                <a16:creationId xmlns:a16="http://schemas.microsoft.com/office/drawing/2014/main" id="{854E6F12-A839-9251-97C4-F4E3D7565343}"/>
              </a:ext>
            </a:extLst>
          </p:cNvPr>
          <p:cNvPicPr>
            <a:picLocks noChangeAspect="1"/>
          </p:cNvPicPr>
          <p:nvPr/>
        </p:nvPicPr>
        <p:blipFill>
          <a:blip r:embed="rId2"/>
          <a:stretch>
            <a:fillRect/>
          </a:stretch>
        </p:blipFill>
        <p:spPr>
          <a:xfrm>
            <a:off x="5698722" y="1278673"/>
            <a:ext cx="6357606" cy="5206529"/>
          </a:xfrm>
          <a:prstGeom prst="rect">
            <a:avLst/>
          </a:prstGeom>
        </p:spPr>
      </p:pic>
    </p:spTree>
    <p:extLst>
      <p:ext uri="{BB962C8B-B14F-4D97-AF65-F5344CB8AC3E}">
        <p14:creationId xmlns:p14="http://schemas.microsoft.com/office/powerpoint/2010/main" val="2116087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F487C-74CF-2E40-858F-7276B9128822}"/>
              </a:ext>
            </a:extLst>
          </p:cNvPr>
          <p:cNvSpPr>
            <a:spLocks noGrp="1"/>
          </p:cNvSpPr>
          <p:nvPr>
            <p:ph type="title"/>
          </p:nvPr>
        </p:nvSpPr>
        <p:spPr>
          <a:xfrm>
            <a:off x="550135" y="0"/>
            <a:ext cx="11091729" cy="1284214"/>
          </a:xfrm>
        </p:spPr>
        <p:txBody>
          <a:bodyPr>
            <a:noAutofit/>
          </a:bodyPr>
          <a:lstStyle/>
          <a:p>
            <a:r>
              <a:rPr lang="en-CN" sz="4400" dirty="0"/>
              <a:t>Object-Oriented Systems Analysis and Design</a:t>
            </a:r>
          </a:p>
        </p:txBody>
      </p:sp>
      <p:sp>
        <p:nvSpPr>
          <p:cNvPr id="3" name="Content Placeholder 2">
            <a:extLst>
              <a:ext uri="{FF2B5EF4-FFF2-40B4-BE49-F238E27FC236}">
                <a16:creationId xmlns:a16="http://schemas.microsoft.com/office/drawing/2014/main" id="{564C78B3-87AF-234E-B551-CB9F71DCEF23}"/>
              </a:ext>
            </a:extLst>
          </p:cNvPr>
          <p:cNvSpPr>
            <a:spLocks noGrp="1"/>
          </p:cNvSpPr>
          <p:nvPr>
            <p:ph idx="1"/>
          </p:nvPr>
        </p:nvSpPr>
        <p:spPr>
          <a:xfrm>
            <a:off x="635382" y="1284214"/>
            <a:ext cx="11006482" cy="4549538"/>
          </a:xfrm>
        </p:spPr>
        <p:txBody>
          <a:bodyPr/>
          <a:lstStyle/>
          <a:p>
            <a:r>
              <a:rPr lang="en-US" altLang="en-CN" sz="3200" dirty="0">
                <a:solidFill>
                  <a:schemeClr val="tx1">
                    <a:lumMod val="95000"/>
                  </a:schemeClr>
                </a:solidFill>
              </a:rPr>
              <a:t>Alternate approach to the structured approach of the SDLC that is intended to facilitate the development of systems that change rapidly in response to dynamic business environments</a:t>
            </a:r>
          </a:p>
          <a:p>
            <a:r>
              <a:rPr lang="en-US" altLang="en-CN" sz="3200" dirty="0">
                <a:solidFill>
                  <a:schemeClr val="tx1">
                    <a:lumMod val="95000"/>
                  </a:schemeClr>
                </a:solidFill>
              </a:rPr>
              <a:t>Analysis is performed on a small part of the system followed by design and implementation</a:t>
            </a:r>
          </a:p>
          <a:p>
            <a:r>
              <a:rPr lang="en-US" altLang="en-CN" sz="3200" dirty="0">
                <a:solidFill>
                  <a:schemeClr val="tx1">
                    <a:lumMod val="95000"/>
                  </a:schemeClr>
                </a:solidFill>
              </a:rPr>
              <a:t>The cycle repeats with analysis, design, and implementation of the next part and this repeats until the project is complete</a:t>
            </a:r>
          </a:p>
          <a:p>
            <a:r>
              <a:rPr lang="en-US" altLang="en-CN" sz="3200" dirty="0">
                <a:solidFill>
                  <a:schemeClr val="tx1">
                    <a:lumMod val="95000"/>
                  </a:schemeClr>
                </a:solidFill>
              </a:rPr>
              <a:t>Examines the objects of a system</a:t>
            </a:r>
          </a:p>
          <a:p>
            <a:endParaRPr lang="en-US" altLang="en-CN" dirty="0"/>
          </a:p>
          <a:p>
            <a:endParaRPr lang="en-CN" dirty="0"/>
          </a:p>
        </p:txBody>
      </p:sp>
    </p:spTree>
    <p:extLst>
      <p:ext uri="{BB962C8B-B14F-4D97-AF65-F5344CB8AC3E}">
        <p14:creationId xmlns:p14="http://schemas.microsoft.com/office/powerpoint/2010/main" val="1154454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985EF-D94B-5948-999E-FBA917B7E561}"/>
              </a:ext>
            </a:extLst>
          </p:cNvPr>
          <p:cNvSpPr>
            <a:spLocks noGrp="1"/>
          </p:cNvSpPr>
          <p:nvPr>
            <p:ph type="title"/>
          </p:nvPr>
        </p:nvSpPr>
        <p:spPr>
          <a:xfrm>
            <a:off x="838200" y="0"/>
            <a:ext cx="10515600" cy="1325563"/>
          </a:xfrm>
        </p:spPr>
        <p:txBody>
          <a:bodyPr>
            <a:normAutofit/>
          </a:bodyPr>
          <a:lstStyle/>
          <a:p>
            <a:r>
              <a:rPr lang="en-CN" sz="4800" dirty="0"/>
              <a:t>The Typical Steps in OOAD with UML</a:t>
            </a:r>
          </a:p>
        </p:txBody>
      </p:sp>
      <p:pic>
        <p:nvPicPr>
          <p:cNvPr id="3" name="Picture 2">
            <a:extLst>
              <a:ext uri="{FF2B5EF4-FFF2-40B4-BE49-F238E27FC236}">
                <a16:creationId xmlns:a16="http://schemas.microsoft.com/office/drawing/2014/main" id="{419B8D9B-8DAD-BC00-750F-195E84E9927E}"/>
              </a:ext>
            </a:extLst>
          </p:cNvPr>
          <p:cNvPicPr>
            <a:picLocks noChangeAspect="1"/>
          </p:cNvPicPr>
          <p:nvPr/>
        </p:nvPicPr>
        <p:blipFill>
          <a:blip r:embed="rId2"/>
          <a:stretch>
            <a:fillRect/>
          </a:stretch>
        </p:blipFill>
        <p:spPr>
          <a:xfrm>
            <a:off x="2527611" y="959878"/>
            <a:ext cx="6855360" cy="5786609"/>
          </a:xfrm>
          <a:prstGeom prst="rect">
            <a:avLst/>
          </a:prstGeom>
        </p:spPr>
      </p:pic>
    </p:spTree>
    <p:extLst>
      <p:ext uri="{BB962C8B-B14F-4D97-AF65-F5344CB8AC3E}">
        <p14:creationId xmlns:p14="http://schemas.microsoft.com/office/powerpoint/2010/main" val="3192564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629E4-3E47-8F4E-BF6E-4AC2C6140A19}"/>
              </a:ext>
            </a:extLst>
          </p:cNvPr>
          <p:cNvSpPr>
            <a:spLocks noGrp="1"/>
          </p:cNvSpPr>
          <p:nvPr>
            <p:ph type="title"/>
          </p:nvPr>
        </p:nvSpPr>
        <p:spPr>
          <a:xfrm>
            <a:off x="267629" y="0"/>
            <a:ext cx="12505240" cy="1325563"/>
          </a:xfrm>
        </p:spPr>
        <p:txBody>
          <a:bodyPr>
            <a:noAutofit/>
          </a:bodyPr>
          <a:lstStyle/>
          <a:p>
            <a:r>
              <a:rPr lang="en-CN" sz="4000" dirty="0"/>
              <a:t>Choosing Which System Development Method to Use</a:t>
            </a:r>
          </a:p>
        </p:txBody>
      </p:sp>
      <p:pic>
        <p:nvPicPr>
          <p:cNvPr id="3" name="Picture 2">
            <a:extLst>
              <a:ext uri="{FF2B5EF4-FFF2-40B4-BE49-F238E27FC236}">
                <a16:creationId xmlns:a16="http://schemas.microsoft.com/office/drawing/2014/main" id="{2F625E7F-F320-E61C-A08F-E54C49DE22EB}"/>
              </a:ext>
            </a:extLst>
          </p:cNvPr>
          <p:cNvPicPr>
            <a:picLocks noChangeAspect="1"/>
          </p:cNvPicPr>
          <p:nvPr/>
        </p:nvPicPr>
        <p:blipFill>
          <a:blip r:embed="rId2"/>
          <a:stretch>
            <a:fillRect/>
          </a:stretch>
        </p:blipFill>
        <p:spPr>
          <a:xfrm>
            <a:off x="1932877" y="895474"/>
            <a:ext cx="7491761" cy="5897573"/>
          </a:xfrm>
          <a:prstGeom prst="rect">
            <a:avLst/>
          </a:prstGeom>
        </p:spPr>
      </p:pic>
    </p:spTree>
    <p:extLst>
      <p:ext uri="{BB962C8B-B14F-4D97-AF65-F5344CB8AC3E}">
        <p14:creationId xmlns:p14="http://schemas.microsoft.com/office/powerpoint/2010/main" val="1282736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797EB-427F-4643-94F9-796903F1BF4F}"/>
              </a:ext>
            </a:extLst>
          </p:cNvPr>
          <p:cNvSpPr>
            <a:spLocks noGrp="1"/>
          </p:cNvSpPr>
          <p:nvPr>
            <p:ph type="title"/>
          </p:nvPr>
        </p:nvSpPr>
        <p:spPr>
          <a:xfrm>
            <a:off x="902188" y="0"/>
            <a:ext cx="10515600" cy="1325563"/>
          </a:xfrm>
        </p:spPr>
        <p:txBody>
          <a:bodyPr>
            <a:normAutofit/>
          </a:bodyPr>
          <a:lstStyle/>
          <a:p>
            <a:r>
              <a:rPr lang="en-CN" sz="4800" dirty="0"/>
              <a:t>Open Source Software</a:t>
            </a:r>
          </a:p>
        </p:txBody>
      </p:sp>
      <p:sp>
        <p:nvSpPr>
          <p:cNvPr id="3" name="Content Placeholder 2">
            <a:extLst>
              <a:ext uri="{FF2B5EF4-FFF2-40B4-BE49-F238E27FC236}">
                <a16:creationId xmlns:a16="http://schemas.microsoft.com/office/drawing/2014/main" id="{D7F4FC4B-7394-7A43-A301-71C344F48C1B}"/>
              </a:ext>
            </a:extLst>
          </p:cNvPr>
          <p:cNvSpPr>
            <a:spLocks noGrp="1"/>
          </p:cNvSpPr>
          <p:nvPr>
            <p:ph idx="1"/>
          </p:nvPr>
        </p:nvSpPr>
        <p:spPr>
          <a:xfrm>
            <a:off x="902188" y="1159727"/>
            <a:ext cx="10387624" cy="5508702"/>
          </a:xfrm>
        </p:spPr>
        <p:txBody>
          <a:bodyPr>
            <a:normAutofit fontScale="92500" lnSpcReduction="20000"/>
          </a:bodyPr>
          <a:lstStyle/>
          <a:p>
            <a:pPr marL="609600" indent="-609600">
              <a:lnSpc>
                <a:spcPct val="140000"/>
              </a:lnSpc>
              <a:spcBef>
                <a:spcPts val="0"/>
              </a:spcBef>
            </a:pPr>
            <a:r>
              <a:rPr lang="en-US" altLang="en-CN" sz="3000" dirty="0">
                <a:solidFill>
                  <a:schemeClr val="tx1">
                    <a:lumMod val="95000"/>
                  </a:schemeClr>
                </a:solidFill>
              </a:rPr>
              <a:t>Four Types of open source communities</a:t>
            </a:r>
          </a:p>
          <a:p>
            <a:pPr marL="1066800" lvl="1" indent="-609600">
              <a:lnSpc>
                <a:spcPct val="140000"/>
              </a:lnSpc>
              <a:spcBef>
                <a:spcPts val="0"/>
              </a:spcBef>
            </a:pPr>
            <a:r>
              <a:rPr lang="en-US" altLang="en-CN" sz="2600" dirty="0">
                <a:solidFill>
                  <a:schemeClr val="tx1">
                    <a:lumMod val="95000"/>
                  </a:schemeClr>
                </a:solidFill>
              </a:rPr>
              <a:t>Ad hoc</a:t>
            </a:r>
          </a:p>
          <a:p>
            <a:pPr marL="1066800" lvl="1" indent="-609600">
              <a:lnSpc>
                <a:spcPct val="140000"/>
              </a:lnSpc>
              <a:spcBef>
                <a:spcPts val="0"/>
              </a:spcBef>
            </a:pPr>
            <a:r>
              <a:rPr lang="en-US" altLang="en-CN" sz="2600" dirty="0">
                <a:solidFill>
                  <a:schemeClr val="tx1">
                    <a:lumMod val="95000"/>
                  </a:schemeClr>
                </a:solidFill>
              </a:rPr>
              <a:t>Standardized</a:t>
            </a:r>
          </a:p>
          <a:p>
            <a:pPr marL="1066800" lvl="1" indent="-609600">
              <a:lnSpc>
                <a:spcPct val="140000"/>
              </a:lnSpc>
              <a:spcBef>
                <a:spcPts val="0"/>
              </a:spcBef>
            </a:pPr>
            <a:r>
              <a:rPr lang="en-US" altLang="en-CN" sz="2600" dirty="0">
                <a:solidFill>
                  <a:schemeClr val="tx1">
                    <a:lumMod val="95000"/>
                  </a:schemeClr>
                </a:solidFill>
              </a:rPr>
              <a:t>Organized</a:t>
            </a:r>
          </a:p>
          <a:p>
            <a:pPr marL="1066800" lvl="1" indent="-609600">
              <a:lnSpc>
                <a:spcPct val="140000"/>
              </a:lnSpc>
              <a:spcBef>
                <a:spcPts val="0"/>
              </a:spcBef>
            </a:pPr>
            <a:r>
              <a:rPr lang="en-US" altLang="en-CN" sz="2600" dirty="0">
                <a:solidFill>
                  <a:schemeClr val="tx1">
                    <a:lumMod val="95000"/>
                  </a:schemeClr>
                </a:solidFill>
              </a:rPr>
              <a:t>Commercial</a:t>
            </a:r>
          </a:p>
          <a:p>
            <a:pPr marL="609600" indent="-609600">
              <a:lnSpc>
                <a:spcPct val="140000"/>
              </a:lnSpc>
              <a:spcBef>
                <a:spcPts val="0"/>
              </a:spcBef>
            </a:pPr>
            <a:r>
              <a:rPr lang="en-US" altLang="en-CN" sz="3000" dirty="0">
                <a:solidFill>
                  <a:schemeClr val="tx1">
                    <a:lumMod val="95000"/>
                  </a:schemeClr>
                </a:solidFill>
              </a:rPr>
              <a:t>Dimensions that differentiate open source communities</a:t>
            </a:r>
          </a:p>
          <a:p>
            <a:pPr marL="1066800" lvl="1" indent="-609600">
              <a:lnSpc>
                <a:spcPct val="140000"/>
              </a:lnSpc>
              <a:spcBef>
                <a:spcPts val="0"/>
              </a:spcBef>
            </a:pPr>
            <a:r>
              <a:rPr lang="en-US" altLang="en-CN" sz="2600" dirty="0">
                <a:solidFill>
                  <a:schemeClr val="tx1">
                    <a:lumMod val="95000"/>
                  </a:schemeClr>
                </a:solidFill>
              </a:rPr>
              <a:t>General structure</a:t>
            </a:r>
          </a:p>
          <a:p>
            <a:pPr marL="1066800" lvl="1" indent="-609600">
              <a:lnSpc>
                <a:spcPct val="140000"/>
              </a:lnSpc>
              <a:spcBef>
                <a:spcPts val="0"/>
              </a:spcBef>
            </a:pPr>
            <a:r>
              <a:rPr lang="en-US" altLang="en-CN" sz="2600" dirty="0">
                <a:solidFill>
                  <a:schemeClr val="tx1">
                    <a:lumMod val="95000"/>
                  </a:schemeClr>
                </a:solidFill>
              </a:rPr>
              <a:t>Environment</a:t>
            </a:r>
          </a:p>
          <a:p>
            <a:pPr marL="1066800" lvl="1" indent="-609600">
              <a:lnSpc>
                <a:spcPct val="140000"/>
              </a:lnSpc>
              <a:spcBef>
                <a:spcPts val="0"/>
              </a:spcBef>
            </a:pPr>
            <a:r>
              <a:rPr lang="en-US" altLang="en-CN" sz="2600" dirty="0">
                <a:solidFill>
                  <a:schemeClr val="tx1">
                    <a:lumMod val="95000"/>
                  </a:schemeClr>
                </a:solidFill>
              </a:rPr>
              <a:t>Goals</a:t>
            </a:r>
          </a:p>
          <a:p>
            <a:pPr marL="1066800" lvl="1" indent="-609600">
              <a:lnSpc>
                <a:spcPct val="140000"/>
              </a:lnSpc>
              <a:spcBef>
                <a:spcPts val="0"/>
              </a:spcBef>
            </a:pPr>
            <a:r>
              <a:rPr lang="en-US" altLang="en-CN" sz="2600" dirty="0">
                <a:solidFill>
                  <a:schemeClr val="tx1">
                    <a:lumMod val="95000"/>
                  </a:schemeClr>
                </a:solidFill>
              </a:rPr>
              <a:t>Methods</a:t>
            </a:r>
          </a:p>
          <a:p>
            <a:pPr marL="1066800" lvl="1" indent="-609600">
              <a:lnSpc>
                <a:spcPct val="140000"/>
              </a:lnSpc>
              <a:spcBef>
                <a:spcPts val="0"/>
              </a:spcBef>
            </a:pPr>
            <a:r>
              <a:rPr lang="en-US" altLang="en-CN" sz="2600" dirty="0">
                <a:solidFill>
                  <a:schemeClr val="tx1">
                    <a:lumMod val="95000"/>
                  </a:schemeClr>
                </a:solidFill>
              </a:rPr>
              <a:t>User community</a:t>
            </a:r>
          </a:p>
          <a:p>
            <a:pPr marL="1066800" lvl="1" indent="-609600">
              <a:lnSpc>
                <a:spcPct val="140000"/>
              </a:lnSpc>
              <a:spcBef>
                <a:spcPts val="0"/>
              </a:spcBef>
            </a:pPr>
            <a:r>
              <a:rPr lang="en-US" altLang="en-CN" sz="2600" dirty="0">
                <a:solidFill>
                  <a:schemeClr val="tx1">
                    <a:lumMod val="95000"/>
                  </a:schemeClr>
                </a:solidFill>
              </a:rPr>
              <a:t>Licensing</a:t>
            </a:r>
          </a:p>
          <a:p>
            <a:endParaRPr lang="en-CN" dirty="0"/>
          </a:p>
        </p:txBody>
      </p:sp>
    </p:spTree>
    <p:extLst>
      <p:ext uri="{BB962C8B-B14F-4D97-AF65-F5344CB8AC3E}">
        <p14:creationId xmlns:p14="http://schemas.microsoft.com/office/powerpoint/2010/main" val="2177786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CB689-C7AB-9544-A9A2-BD7EBD441C82}"/>
              </a:ext>
            </a:extLst>
          </p:cNvPr>
          <p:cNvSpPr>
            <a:spLocks noGrp="1"/>
          </p:cNvSpPr>
          <p:nvPr>
            <p:ph type="title"/>
          </p:nvPr>
        </p:nvSpPr>
        <p:spPr>
          <a:xfrm>
            <a:off x="556189" y="18255"/>
            <a:ext cx="10515600" cy="1325563"/>
          </a:xfrm>
        </p:spPr>
        <p:txBody>
          <a:bodyPr>
            <a:noAutofit/>
          </a:bodyPr>
          <a:lstStyle/>
          <a:p>
            <a:r>
              <a:rPr lang="en-CN" sz="4800" dirty="0"/>
              <a:t>Paricipate in Open Source Communities</a:t>
            </a:r>
          </a:p>
        </p:txBody>
      </p:sp>
      <p:sp>
        <p:nvSpPr>
          <p:cNvPr id="3" name="Content Placeholder 2">
            <a:extLst>
              <a:ext uri="{FF2B5EF4-FFF2-40B4-BE49-F238E27FC236}">
                <a16:creationId xmlns:a16="http://schemas.microsoft.com/office/drawing/2014/main" id="{179E7334-8AD7-3043-8B0A-D212E635C328}"/>
              </a:ext>
            </a:extLst>
          </p:cNvPr>
          <p:cNvSpPr>
            <a:spLocks noGrp="1"/>
          </p:cNvSpPr>
          <p:nvPr>
            <p:ph idx="1"/>
          </p:nvPr>
        </p:nvSpPr>
        <p:spPr>
          <a:xfrm>
            <a:off x="493520" y="1167598"/>
            <a:ext cx="11698480" cy="5248070"/>
          </a:xfrm>
        </p:spPr>
        <p:txBody>
          <a:bodyPr>
            <a:normAutofit fontScale="92500" lnSpcReduction="10000"/>
          </a:bodyPr>
          <a:lstStyle/>
          <a:p>
            <a:pPr>
              <a:lnSpc>
                <a:spcPct val="110000"/>
              </a:lnSpc>
            </a:pPr>
            <a:r>
              <a:rPr lang="en-US" altLang="en-CN" dirty="0">
                <a:solidFill>
                  <a:schemeClr val="tx1">
                    <a:lumMod val="95000"/>
                  </a:schemeClr>
                </a:solidFill>
              </a:rPr>
              <a:t>Rapidity with which new software can be developed and tested</a:t>
            </a:r>
          </a:p>
          <a:p>
            <a:pPr>
              <a:lnSpc>
                <a:spcPct val="110000"/>
              </a:lnSpc>
            </a:pPr>
            <a:r>
              <a:rPr lang="en-US" altLang="en-CN" dirty="0">
                <a:solidFill>
                  <a:schemeClr val="tx1">
                    <a:lumMod val="95000"/>
                  </a:schemeClr>
                </a:solidFill>
              </a:rPr>
              <a:t>Faster to have a committed group of experts develop, test, and debug code </a:t>
            </a:r>
          </a:p>
          <a:p>
            <a:pPr>
              <a:lnSpc>
                <a:spcPct val="110000"/>
              </a:lnSpc>
            </a:pPr>
            <a:r>
              <a:rPr lang="en-US" altLang="en-CN" dirty="0">
                <a:solidFill>
                  <a:schemeClr val="tx1">
                    <a:lumMod val="95000"/>
                  </a:schemeClr>
                </a:solidFill>
              </a:rPr>
              <a:t>This fosters creativity</a:t>
            </a:r>
          </a:p>
          <a:p>
            <a:pPr>
              <a:lnSpc>
                <a:spcPct val="110000"/>
              </a:lnSpc>
            </a:pPr>
            <a:r>
              <a:rPr lang="en-US" altLang="en-CN" dirty="0">
                <a:solidFill>
                  <a:schemeClr val="tx1">
                    <a:lumMod val="95000"/>
                  </a:schemeClr>
                </a:solidFill>
              </a:rPr>
              <a:t>Have many good minds work with innovative applications</a:t>
            </a:r>
          </a:p>
          <a:p>
            <a:pPr>
              <a:lnSpc>
                <a:spcPct val="110000"/>
              </a:lnSpc>
            </a:pPr>
            <a:r>
              <a:rPr lang="en-US" altLang="en-CN" dirty="0">
                <a:solidFill>
                  <a:schemeClr val="tx1">
                    <a:lumMod val="95000"/>
                  </a:schemeClr>
                </a:solidFill>
              </a:rPr>
              <a:t>Curiosity about software benefits</a:t>
            </a:r>
          </a:p>
          <a:p>
            <a:pPr>
              <a:lnSpc>
                <a:spcPct val="110000"/>
              </a:lnSpc>
            </a:pPr>
            <a:r>
              <a:rPr lang="en-US" altLang="en-CN" dirty="0">
                <a:solidFill>
                  <a:schemeClr val="tx1">
                    <a:lumMod val="95000"/>
                  </a:schemeClr>
                </a:solidFill>
              </a:rPr>
              <a:t>Achieve collective design</a:t>
            </a:r>
          </a:p>
          <a:p>
            <a:pPr lvl="1">
              <a:lnSpc>
                <a:spcPct val="110000"/>
              </a:lnSpc>
            </a:pPr>
            <a:r>
              <a:rPr lang="en-US" altLang="en-CN" dirty="0">
                <a:solidFill>
                  <a:schemeClr val="tx1">
                    <a:lumMod val="95000"/>
                  </a:schemeClr>
                </a:solidFill>
              </a:rPr>
              <a:t>Incorporate open source software design into:</a:t>
            </a:r>
          </a:p>
          <a:p>
            <a:pPr lvl="2">
              <a:lnSpc>
                <a:spcPct val="110000"/>
              </a:lnSpc>
            </a:pPr>
            <a:r>
              <a:rPr lang="en-US" altLang="en-CN" dirty="0">
                <a:solidFill>
                  <a:schemeClr val="tx1">
                    <a:lumMod val="95000"/>
                  </a:schemeClr>
                </a:solidFill>
              </a:rPr>
              <a:t>Proprietary products</a:t>
            </a:r>
          </a:p>
          <a:p>
            <a:pPr lvl="2">
              <a:lnSpc>
                <a:spcPct val="110000"/>
              </a:lnSpc>
            </a:pPr>
            <a:r>
              <a:rPr lang="en-US" altLang="en-CN" dirty="0">
                <a:solidFill>
                  <a:schemeClr val="tx1">
                    <a:lumMod val="95000"/>
                  </a:schemeClr>
                </a:solidFill>
              </a:rPr>
              <a:t>Processes</a:t>
            </a:r>
          </a:p>
          <a:p>
            <a:pPr lvl="2">
              <a:lnSpc>
                <a:spcPct val="110000"/>
              </a:lnSpc>
            </a:pPr>
            <a:r>
              <a:rPr lang="en-US" altLang="en-CN" dirty="0">
                <a:solidFill>
                  <a:schemeClr val="tx1">
                    <a:lumMod val="95000"/>
                  </a:schemeClr>
                </a:solidFill>
              </a:rPr>
              <a:t>Knowledge</a:t>
            </a:r>
          </a:p>
          <a:p>
            <a:pPr lvl="2">
              <a:lnSpc>
                <a:spcPct val="110000"/>
              </a:lnSpc>
            </a:pPr>
            <a:r>
              <a:rPr lang="en-US" altLang="en-CN" dirty="0">
                <a:solidFill>
                  <a:schemeClr val="tx1">
                    <a:lumMod val="95000"/>
                  </a:schemeClr>
                </a:solidFill>
              </a:rPr>
              <a:t>IT artifacts </a:t>
            </a:r>
          </a:p>
          <a:p>
            <a:endParaRPr lang="en-CN" dirty="0"/>
          </a:p>
        </p:txBody>
      </p:sp>
    </p:spTree>
    <p:extLst>
      <p:ext uri="{BB962C8B-B14F-4D97-AF65-F5344CB8AC3E}">
        <p14:creationId xmlns:p14="http://schemas.microsoft.com/office/powerpoint/2010/main" val="1486305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0F9EF-F81B-8A47-8122-7518BC49DE6B}"/>
              </a:ext>
            </a:extLst>
          </p:cNvPr>
          <p:cNvSpPr>
            <a:spLocks noGrp="1"/>
          </p:cNvSpPr>
          <p:nvPr>
            <p:ph type="title"/>
          </p:nvPr>
        </p:nvSpPr>
        <p:spPr>
          <a:xfrm>
            <a:off x="838200" y="0"/>
            <a:ext cx="10515600" cy="1325563"/>
          </a:xfrm>
        </p:spPr>
        <p:txBody>
          <a:bodyPr>
            <a:normAutofit/>
          </a:bodyPr>
          <a:lstStyle/>
          <a:p>
            <a:r>
              <a:rPr lang="en-CN" sz="4800" dirty="0">
                <a:solidFill>
                  <a:schemeClr val="tx1">
                    <a:lumMod val="95000"/>
                  </a:schemeClr>
                </a:solidFill>
              </a:rPr>
              <a:t>Organizations as Systems</a:t>
            </a:r>
          </a:p>
        </p:txBody>
      </p:sp>
      <p:sp>
        <p:nvSpPr>
          <p:cNvPr id="3" name="Content Placeholder 2">
            <a:extLst>
              <a:ext uri="{FF2B5EF4-FFF2-40B4-BE49-F238E27FC236}">
                <a16:creationId xmlns:a16="http://schemas.microsoft.com/office/drawing/2014/main" id="{3D80714C-52D1-A74C-AC69-AA740AD49A75}"/>
              </a:ext>
            </a:extLst>
          </p:cNvPr>
          <p:cNvSpPr>
            <a:spLocks noGrp="1"/>
          </p:cNvSpPr>
          <p:nvPr>
            <p:ph idx="1"/>
          </p:nvPr>
        </p:nvSpPr>
        <p:spPr>
          <a:xfrm>
            <a:off x="419455" y="1176144"/>
            <a:ext cx="11587386" cy="5681855"/>
          </a:xfrm>
        </p:spPr>
        <p:txBody>
          <a:bodyPr>
            <a:normAutofit fontScale="92500" lnSpcReduction="10000"/>
          </a:bodyPr>
          <a:lstStyle/>
          <a:p>
            <a:pPr>
              <a:lnSpc>
                <a:spcPct val="120000"/>
              </a:lnSpc>
              <a:spcBef>
                <a:spcPts val="0"/>
              </a:spcBef>
            </a:pPr>
            <a:r>
              <a:rPr lang="en-US" altLang="en-CN" sz="3000" dirty="0">
                <a:solidFill>
                  <a:schemeClr val="tx1">
                    <a:lumMod val="95000"/>
                  </a:schemeClr>
                </a:solidFill>
              </a:rPr>
              <a:t>Conceptualized as systems designed to accomplish predetermined goals and objectives</a:t>
            </a:r>
          </a:p>
          <a:p>
            <a:pPr>
              <a:lnSpc>
                <a:spcPct val="120000"/>
              </a:lnSpc>
              <a:spcBef>
                <a:spcPts val="0"/>
              </a:spcBef>
            </a:pPr>
            <a:r>
              <a:rPr lang="en-US" altLang="en-CN" sz="3000" dirty="0">
                <a:solidFill>
                  <a:schemeClr val="tx1">
                    <a:lumMod val="95000"/>
                  </a:schemeClr>
                </a:solidFill>
              </a:rPr>
              <a:t>Composed of smaller, interrelated systems serving specialized functions</a:t>
            </a:r>
          </a:p>
          <a:p>
            <a:pPr>
              <a:lnSpc>
                <a:spcPct val="120000"/>
              </a:lnSpc>
              <a:spcBef>
                <a:spcPts val="0"/>
              </a:spcBef>
            </a:pPr>
            <a:r>
              <a:rPr lang="en-US" altLang="en-CN" sz="3000" dirty="0">
                <a:solidFill>
                  <a:schemeClr val="tx1">
                    <a:lumMod val="95000"/>
                  </a:schemeClr>
                </a:solidFill>
              </a:rPr>
              <a:t>Specialized functions are reintegrated to form an effective organizational whole</a:t>
            </a:r>
          </a:p>
          <a:p>
            <a:pPr>
              <a:lnSpc>
                <a:spcPct val="120000"/>
              </a:lnSpc>
              <a:spcBef>
                <a:spcPts val="0"/>
              </a:spcBef>
            </a:pPr>
            <a:r>
              <a:rPr lang="en-US" altLang="en-CN" sz="3000" dirty="0">
                <a:solidFill>
                  <a:schemeClr val="tx1">
                    <a:lumMod val="95000"/>
                  </a:schemeClr>
                </a:solidFill>
              </a:rPr>
              <a:t>All systems and subsystems are interrelated and interdependent</a:t>
            </a:r>
          </a:p>
          <a:p>
            <a:pPr>
              <a:lnSpc>
                <a:spcPct val="120000"/>
              </a:lnSpc>
              <a:spcBef>
                <a:spcPts val="0"/>
              </a:spcBef>
            </a:pPr>
            <a:r>
              <a:rPr lang="en-US" altLang="en-CN" sz="3000" dirty="0">
                <a:solidFill>
                  <a:schemeClr val="tx1">
                    <a:lumMod val="95000"/>
                  </a:schemeClr>
                </a:solidFill>
              </a:rPr>
              <a:t>All systems process inputs from their environments</a:t>
            </a:r>
          </a:p>
          <a:p>
            <a:pPr>
              <a:lnSpc>
                <a:spcPct val="120000"/>
              </a:lnSpc>
              <a:spcBef>
                <a:spcPts val="0"/>
              </a:spcBef>
            </a:pPr>
            <a:r>
              <a:rPr lang="en-US" altLang="en-CN" sz="3000" dirty="0">
                <a:solidFill>
                  <a:schemeClr val="tx1">
                    <a:lumMod val="95000"/>
                  </a:schemeClr>
                </a:solidFill>
              </a:rPr>
              <a:t>All systems are contained by boundaries separating them from their environments</a:t>
            </a:r>
          </a:p>
          <a:p>
            <a:pPr>
              <a:lnSpc>
                <a:spcPct val="120000"/>
              </a:lnSpc>
              <a:spcBef>
                <a:spcPts val="0"/>
              </a:spcBef>
            </a:pPr>
            <a:r>
              <a:rPr lang="en-GB" altLang="en-CN" sz="3000" dirty="0">
                <a:solidFill>
                  <a:schemeClr val="tx1">
                    <a:lumMod val="95000"/>
                  </a:schemeClr>
                </a:solidFill>
              </a:rPr>
              <a:t>System feedback for planning and control</a:t>
            </a:r>
            <a:endParaRPr lang="en-US" altLang="en-CN" sz="3000" dirty="0">
              <a:solidFill>
                <a:schemeClr val="tx1">
                  <a:lumMod val="95000"/>
                </a:schemeClr>
              </a:solidFill>
            </a:endParaRPr>
          </a:p>
          <a:p>
            <a:pPr>
              <a:lnSpc>
                <a:spcPct val="120000"/>
              </a:lnSpc>
              <a:spcBef>
                <a:spcPts val="0"/>
              </a:spcBef>
            </a:pPr>
            <a:r>
              <a:rPr lang="en-US" altLang="en-CN" sz="3000" dirty="0">
                <a:solidFill>
                  <a:schemeClr val="tx1">
                    <a:lumMod val="95000"/>
                  </a:schemeClr>
                </a:solidFill>
              </a:rPr>
              <a:t>An ideal system self-corrects or self-regulates itself.</a:t>
            </a:r>
          </a:p>
          <a:p>
            <a:endParaRPr lang="en-US" altLang="en-CN" dirty="0"/>
          </a:p>
          <a:p>
            <a:endParaRPr lang="en-CN" dirty="0"/>
          </a:p>
        </p:txBody>
      </p:sp>
    </p:spTree>
    <p:extLst>
      <p:ext uri="{BB962C8B-B14F-4D97-AF65-F5344CB8AC3E}">
        <p14:creationId xmlns:p14="http://schemas.microsoft.com/office/powerpoint/2010/main" val="3142247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A8683-65F1-5A40-A808-07C750EEAA5F}"/>
              </a:ext>
            </a:extLst>
          </p:cNvPr>
          <p:cNvSpPr>
            <a:spLocks noGrp="1"/>
          </p:cNvSpPr>
          <p:nvPr>
            <p:ph type="title"/>
          </p:nvPr>
        </p:nvSpPr>
        <p:spPr>
          <a:xfrm>
            <a:off x="911924" y="261106"/>
            <a:ext cx="10515600" cy="1325563"/>
          </a:xfrm>
        </p:spPr>
        <p:txBody>
          <a:bodyPr>
            <a:noAutofit/>
          </a:bodyPr>
          <a:lstStyle/>
          <a:p>
            <a:pPr>
              <a:lnSpc>
                <a:spcPct val="100000"/>
              </a:lnSpc>
            </a:pPr>
            <a:r>
              <a:rPr lang="en-US" altLang="en-CN" sz="4400" dirty="0"/>
              <a:t>System Outputs Serve as Feedback </a:t>
            </a:r>
            <a:br>
              <a:rPr lang="en-US" altLang="en-CN" sz="4400" dirty="0"/>
            </a:br>
            <a:r>
              <a:rPr lang="en-US" altLang="en-CN" sz="4400" dirty="0"/>
              <a:t>        that Compares Performance with Goals</a:t>
            </a:r>
            <a:endParaRPr lang="en-CN" sz="4400" dirty="0"/>
          </a:p>
        </p:txBody>
      </p:sp>
      <p:pic>
        <p:nvPicPr>
          <p:cNvPr id="4" name="Picture 7">
            <a:extLst>
              <a:ext uri="{FF2B5EF4-FFF2-40B4-BE49-F238E27FC236}">
                <a16:creationId xmlns:a16="http://schemas.microsoft.com/office/drawing/2014/main" id="{E306572E-A9F2-5840-8DC2-92B59A62A1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69799" y="2142369"/>
            <a:ext cx="7772400" cy="312896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131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1169-BD7E-0440-AC6A-159250EEDF9F}"/>
              </a:ext>
            </a:extLst>
          </p:cNvPr>
          <p:cNvSpPr>
            <a:spLocks noGrp="1"/>
          </p:cNvSpPr>
          <p:nvPr>
            <p:ph type="title"/>
          </p:nvPr>
        </p:nvSpPr>
        <p:spPr>
          <a:xfrm>
            <a:off x="771383" y="-182496"/>
            <a:ext cx="10515600" cy="1325563"/>
          </a:xfrm>
        </p:spPr>
        <p:txBody>
          <a:bodyPr>
            <a:normAutofit/>
          </a:bodyPr>
          <a:lstStyle/>
          <a:p>
            <a:r>
              <a:rPr lang="en-CN" sz="4800" dirty="0"/>
              <a:t>Taking a Systems Perspective</a:t>
            </a:r>
          </a:p>
        </p:txBody>
      </p:sp>
      <p:sp>
        <p:nvSpPr>
          <p:cNvPr id="3" name="Content Placeholder 2">
            <a:extLst>
              <a:ext uri="{FF2B5EF4-FFF2-40B4-BE49-F238E27FC236}">
                <a16:creationId xmlns:a16="http://schemas.microsoft.com/office/drawing/2014/main" id="{B58B4F26-890C-4E4B-AF1C-FB0BBE547F0F}"/>
              </a:ext>
            </a:extLst>
          </p:cNvPr>
          <p:cNvSpPr>
            <a:spLocks noGrp="1"/>
          </p:cNvSpPr>
          <p:nvPr>
            <p:ph idx="1"/>
          </p:nvPr>
        </p:nvSpPr>
        <p:spPr>
          <a:xfrm>
            <a:off x="230736" y="868497"/>
            <a:ext cx="11730527" cy="4351338"/>
          </a:xfrm>
        </p:spPr>
        <p:txBody>
          <a:bodyPr/>
          <a:lstStyle/>
          <a:p>
            <a:pPr>
              <a:lnSpc>
                <a:spcPct val="80000"/>
              </a:lnSpc>
            </a:pPr>
            <a:r>
              <a:rPr lang="en-GB" altLang="en-CN" sz="2400" dirty="0">
                <a:solidFill>
                  <a:schemeClr val="tx1">
                    <a:lumMod val="95000"/>
                  </a:schemeClr>
                </a:solidFill>
              </a:rPr>
              <a:t>Allows system analyst to understand businesses before they begin their tasks </a:t>
            </a:r>
          </a:p>
          <a:p>
            <a:pPr>
              <a:lnSpc>
                <a:spcPct val="80000"/>
              </a:lnSpc>
            </a:pPr>
            <a:r>
              <a:rPr lang="en-US" altLang="en-CN" sz="2400" dirty="0">
                <a:solidFill>
                  <a:schemeClr val="tx1">
                    <a:lumMod val="95000"/>
                  </a:schemeClr>
                </a:solidFill>
              </a:rPr>
              <a:t>It is important that members of subsystems realize that they are interrelated with other subsystems</a:t>
            </a:r>
          </a:p>
          <a:p>
            <a:pPr>
              <a:lnSpc>
                <a:spcPct val="80000"/>
              </a:lnSpc>
            </a:pPr>
            <a:r>
              <a:rPr lang="en-US" altLang="en-CN" sz="2400" dirty="0">
                <a:solidFill>
                  <a:schemeClr val="tx1">
                    <a:lumMod val="95000"/>
                  </a:schemeClr>
                </a:solidFill>
              </a:rPr>
              <a:t>Problems occur when each manager thinks that his/her department is the most important</a:t>
            </a:r>
          </a:p>
          <a:p>
            <a:pPr>
              <a:lnSpc>
                <a:spcPct val="80000"/>
              </a:lnSpc>
            </a:pPr>
            <a:r>
              <a:rPr lang="en-US" altLang="en-CN" sz="2400" dirty="0">
                <a:solidFill>
                  <a:schemeClr val="tx1">
                    <a:lumMod val="95000"/>
                  </a:schemeClr>
                </a:solidFill>
              </a:rPr>
              <a:t>Bigger problems may occur when that manager rises through the ranks</a:t>
            </a:r>
          </a:p>
          <a:p>
            <a:endParaRPr lang="en-CN" dirty="0"/>
          </a:p>
        </p:txBody>
      </p:sp>
      <p:pic>
        <p:nvPicPr>
          <p:cNvPr id="5" name="Picture 4">
            <a:extLst>
              <a:ext uri="{FF2B5EF4-FFF2-40B4-BE49-F238E27FC236}">
                <a16:creationId xmlns:a16="http://schemas.microsoft.com/office/drawing/2014/main" id="{FB6156ED-5ACA-D824-57F0-3788FBB2B571}"/>
              </a:ext>
            </a:extLst>
          </p:cNvPr>
          <p:cNvPicPr>
            <a:picLocks noChangeAspect="1"/>
          </p:cNvPicPr>
          <p:nvPr/>
        </p:nvPicPr>
        <p:blipFill>
          <a:blip r:embed="rId2"/>
          <a:stretch>
            <a:fillRect/>
          </a:stretch>
        </p:blipFill>
        <p:spPr>
          <a:xfrm>
            <a:off x="2616819" y="2825669"/>
            <a:ext cx="6384073" cy="3974021"/>
          </a:xfrm>
          <a:prstGeom prst="rect">
            <a:avLst/>
          </a:prstGeom>
        </p:spPr>
      </p:pic>
    </p:spTree>
    <p:extLst>
      <p:ext uri="{BB962C8B-B14F-4D97-AF65-F5344CB8AC3E}">
        <p14:creationId xmlns:p14="http://schemas.microsoft.com/office/powerpoint/2010/main" val="3922051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A80F-4619-544A-9A50-F4F88A3A34A1}"/>
              </a:ext>
            </a:extLst>
          </p:cNvPr>
          <p:cNvSpPr>
            <a:spLocks noGrp="1"/>
          </p:cNvSpPr>
          <p:nvPr>
            <p:ph type="title"/>
          </p:nvPr>
        </p:nvSpPr>
        <p:spPr>
          <a:xfrm>
            <a:off x="526582" y="0"/>
            <a:ext cx="10515600" cy="1325563"/>
          </a:xfrm>
        </p:spPr>
        <p:txBody>
          <a:bodyPr>
            <a:normAutofit/>
          </a:bodyPr>
          <a:lstStyle/>
          <a:p>
            <a:r>
              <a:rPr lang="en-CN" sz="4800" dirty="0"/>
              <a:t>Course Overview</a:t>
            </a:r>
          </a:p>
        </p:txBody>
      </p:sp>
      <p:sp>
        <p:nvSpPr>
          <p:cNvPr id="3" name="Content Placeholder 2">
            <a:extLst>
              <a:ext uri="{FF2B5EF4-FFF2-40B4-BE49-F238E27FC236}">
                <a16:creationId xmlns:a16="http://schemas.microsoft.com/office/drawing/2014/main" id="{6009124F-5E4C-2E4C-B477-103DB4642A88}"/>
              </a:ext>
            </a:extLst>
          </p:cNvPr>
          <p:cNvSpPr>
            <a:spLocks noGrp="1"/>
          </p:cNvSpPr>
          <p:nvPr>
            <p:ph idx="1"/>
          </p:nvPr>
        </p:nvSpPr>
        <p:spPr>
          <a:xfrm>
            <a:off x="526582" y="1125143"/>
            <a:ext cx="11270084" cy="5909400"/>
          </a:xfrm>
        </p:spPr>
        <p:txBody>
          <a:bodyPr/>
          <a:lstStyle/>
          <a:p>
            <a:pPr defTabSz="811213">
              <a:lnSpc>
                <a:spcPct val="120000"/>
              </a:lnSpc>
              <a:spcBef>
                <a:spcPts val="0"/>
              </a:spcBef>
              <a:buFont typeface="Courier New" panose="02070309020205020404" pitchFamily="49" charset="0"/>
              <a:buChar char="o"/>
            </a:pPr>
            <a:r>
              <a:rPr lang="en-US" altLang="zh-CN" dirty="0">
                <a:solidFill>
                  <a:schemeClr val="tx1"/>
                </a:solidFill>
              </a:rPr>
              <a:t>This course covers </a:t>
            </a:r>
            <a:r>
              <a:rPr lang="en-US" altLang="zh-CN" b="1" dirty="0">
                <a:solidFill>
                  <a:srgbClr val="FFC000"/>
                </a:solidFill>
              </a:rPr>
              <a:t>the essential skills of system analysis and design</a:t>
            </a:r>
            <a:r>
              <a:rPr lang="en-US" altLang="zh-CN" b="1" dirty="0">
                <a:solidFill>
                  <a:schemeClr val="tx1"/>
                </a:solidFill>
              </a:rPr>
              <a:t> </a:t>
            </a:r>
            <a:r>
              <a:rPr lang="en-US" altLang="zh-CN" dirty="0">
                <a:solidFill>
                  <a:schemeClr val="tx1"/>
                </a:solidFill>
              </a:rPr>
              <a:t>including requirements analysis, use case modeling,  design principles, architecture design, object-oriented design and domain driven design.</a:t>
            </a:r>
          </a:p>
          <a:p>
            <a:pPr lvl="1" defTabSz="811213">
              <a:lnSpc>
                <a:spcPct val="120000"/>
              </a:lnSpc>
              <a:spcBef>
                <a:spcPts val="0"/>
              </a:spcBef>
              <a:buFont typeface="Wingdings" pitchFamily="2" charset="2"/>
              <a:buChar char="§"/>
            </a:pPr>
            <a:r>
              <a:rPr lang="en-US" altLang="zh-CN" dirty="0">
                <a:solidFill>
                  <a:schemeClr val="tx1"/>
                </a:solidFill>
              </a:rPr>
              <a:t>It emphases the ever changing nature of software requirements and key analysis and design techniques to identify and handle those changes. </a:t>
            </a:r>
          </a:p>
          <a:p>
            <a:pPr lvl="1" defTabSz="811213">
              <a:lnSpc>
                <a:spcPct val="120000"/>
              </a:lnSpc>
              <a:spcBef>
                <a:spcPts val="0"/>
              </a:spcBef>
              <a:buFont typeface="Wingdings" pitchFamily="2" charset="2"/>
              <a:buChar char="§"/>
            </a:pPr>
            <a:r>
              <a:rPr lang="en-US" altLang="zh-CN" dirty="0">
                <a:solidFill>
                  <a:schemeClr val="tx1"/>
                </a:solidFill>
              </a:rPr>
              <a:t>Both Object-Oriented Methodologies and Agile Approaches are introduced. </a:t>
            </a:r>
          </a:p>
          <a:p>
            <a:pPr lvl="1" defTabSz="811213">
              <a:lnSpc>
                <a:spcPct val="120000"/>
              </a:lnSpc>
              <a:spcBef>
                <a:spcPts val="0"/>
              </a:spcBef>
              <a:buFont typeface="Wingdings" pitchFamily="2" charset="2"/>
              <a:buChar char="§"/>
            </a:pPr>
            <a:r>
              <a:rPr lang="en-US" altLang="zh-CN" dirty="0">
                <a:solidFill>
                  <a:schemeClr val="tx1"/>
                </a:solidFill>
              </a:rPr>
              <a:t>Best practices in Software System Architecting, Design and Development will be discussed.</a:t>
            </a:r>
          </a:p>
          <a:p>
            <a:pPr defTabSz="811213">
              <a:lnSpc>
                <a:spcPct val="120000"/>
              </a:lnSpc>
              <a:spcBef>
                <a:spcPts val="0"/>
              </a:spcBef>
              <a:buFont typeface="Courier New" panose="02070309020205020404" pitchFamily="49" charset="0"/>
              <a:buChar char="o"/>
            </a:pPr>
            <a:r>
              <a:rPr lang="en-US" altLang="zh-CN" dirty="0">
                <a:solidFill>
                  <a:schemeClr val="tx1"/>
                </a:solidFill>
              </a:rPr>
              <a:t>How to apply analysis and design principles and techniques with iterative development will be demonstrated in this course.</a:t>
            </a:r>
          </a:p>
          <a:p>
            <a:endParaRPr lang="en-CN" dirty="0"/>
          </a:p>
        </p:txBody>
      </p:sp>
    </p:spTree>
    <p:extLst>
      <p:ext uri="{BB962C8B-B14F-4D97-AF65-F5344CB8AC3E}">
        <p14:creationId xmlns:p14="http://schemas.microsoft.com/office/powerpoint/2010/main" val="4186514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1293D-1807-0B41-B667-ED5ECFA77AC6}"/>
              </a:ext>
            </a:extLst>
          </p:cNvPr>
          <p:cNvSpPr>
            <a:spLocks noGrp="1"/>
          </p:cNvSpPr>
          <p:nvPr>
            <p:ph type="title"/>
          </p:nvPr>
        </p:nvSpPr>
        <p:spPr>
          <a:xfrm>
            <a:off x="838200" y="0"/>
            <a:ext cx="10515600" cy="1325563"/>
          </a:xfrm>
        </p:spPr>
        <p:txBody>
          <a:bodyPr>
            <a:normAutofit/>
          </a:bodyPr>
          <a:lstStyle/>
          <a:p>
            <a:r>
              <a:rPr lang="en-CN" sz="4800" dirty="0"/>
              <a:t>Perpective of Functional Managers</a:t>
            </a:r>
          </a:p>
        </p:txBody>
      </p:sp>
      <p:pic>
        <p:nvPicPr>
          <p:cNvPr id="6" name="Picture 5">
            <a:extLst>
              <a:ext uri="{FF2B5EF4-FFF2-40B4-BE49-F238E27FC236}">
                <a16:creationId xmlns:a16="http://schemas.microsoft.com/office/drawing/2014/main" id="{B1E98D1D-7919-7BC1-78EC-1D385BD9F249}"/>
              </a:ext>
            </a:extLst>
          </p:cNvPr>
          <p:cNvPicPr>
            <a:picLocks noChangeAspect="1"/>
          </p:cNvPicPr>
          <p:nvPr/>
        </p:nvPicPr>
        <p:blipFill>
          <a:blip r:embed="rId2"/>
          <a:stretch>
            <a:fillRect/>
          </a:stretch>
        </p:blipFill>
        <p:spPr>
          <a:xfrm>
            <a:off x="210014" y="1854330"/>
            <a:ext cx="5645040" cy="3800706"/>
          </a:xfrm>
          <a:prstGeom prst="rect">
            <a:avLst/>
          </a:prstGeom>
        </p:spPr>
      </p:pic>
      <p:pic>
        <p:nvPicPr>
          <p:cNvPr id="7" name="Picture 6">
            <a:extLst>
              <a:ext uri="{FF2B5EF4-FFF2-40B4-BE49-F238E27FC236}">
                <a16:creationId xmlns:a16="http://schemas.microsoft.com/office/drawing/2014/main" id="{921D9ACF-0FD8-1D18-9348-DB8AEB6BFE36}"/>
              </a:ext>
            </a:extLst>
          </p:cNvPr>
          <p:cNvPicPr>
            <a:picLocks noChangeAspect="1"/>
          </p:cNvPicPr>
          <p:nvPr/>
        </p:nvPicPr>
        <p:blipFill>
          <a:blip r:embed="rId3"/>
          <a:stretch>
            <a:fillRect/>
          </a:stretch>
        </p:blipFill>
        <p:spPr>
          <a:xfrm>
            <a:off x="6096000" y="1828995"/>
            <a:ext cx="5384799" cy="3826041"/>
          </a:xfrm>
          <a:prstGeom prst="rect">
            <a:avLst/>
          </a:prstGeom>
        </p:spPr>
      </p:pic>
    </p:spTree>
    <p:extLst>
      <p:ext uri="{BB962C8B-B14F-4D97-AF65-F5344CB8AC3E}">
        <p14:creationId xmlns:p14="http://schemas.microsoft.com/office/powerpoint/2010/main" val="2016533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B82B5-2861-1443-95DA-510C04AB4297}"/>
              </a:ext>
            </a:extLst>
          </p:cNvPr>
          <p:cNvSpPr>
            <a:spLocks noGrp="1"/>
          </p:cNvSpPr>
          <p:nvPr>
            <p:ph type="title"/>
          </p:nvPr>
        </p:nvSpPr>
        <p:spPr>
          <a:xfrm>
            <a:off x="838200" y="-227157"/>
            <a:ext cx="10515600" cy="1325563"/>
          </a:xfrm>
        </p:spPr>
        <p:txBody>
          <a:bodyPr>
            <a:normAutofit/>
          </a:bodyPr>
          <a:lstStyle/>
          <a:p>
            <a:r>
              <a:rPr lang="en-CN" sz="4800" dirty="0"/>
              <a:t>W</a:t>
            </a:r>
            <a:r>
              <a:rPr lang="en-US" sz="4800" dirty="0"/>
              <a:t>ha</a:t>
            </a:r>
            <a:r>
              <a:rPr lang="en-CN" sz="4800" dirty="0"/>
              <a:t>t to Model? A System Vision </a:t>
            </a:r>
          </a:p>
        </p:txBody>
      </p:sp>
      <p:pic>
        <p:nvPicPr>
          <p:cNvPr id="6" name="Picture 5">
            <a:extLst>
              <a:ext uri="{FF2B5EF4-FFF2-40B4-BE49-F238E27FC236}">
                <a16:creationId xmlns:a16="http://schemas.microsoft.com/office/drawing/2014/main" id="{926530D0-D96E-F24D-B85B-4A276477ED1D}"/>
              </a:ext>
            </a:extLst>
          </p:cNvPr>
          <p:cNvPicPr>
            <a:picLocks noChangeAspect="1"/>
          </p:cNvPicPr>
          <p:nvPr/>
        </p:nvPicPr>
        <p:blipFill>
          <a:blip r:embed="rId2"/>
          <a:stretch>
            <a:fillRect/>
          </a:stretch>
        </p:blipFill>
        <p:spPr>
          <a:xfrm>
            <a:off x="1662544" y="794852"/>
            <a:ext cx="7606147" cy="5490204"/>
          </a:xfrm>
          <a:prstGeom prst="rect">
            <a:avLst/>
          </a:prstGeom>
        </p:spPr>
      </p:pic>
      <p:sp>
        <p:nvSpPr>
          <p:cNvPr id="7" name="Rectangle 6">
            <a:extLst>
              <a:ext uri="{FF2B5EF4-FFF2-40B4-BE49-F238E27FC236}">
                <a16:creationId xmlns:a16="http://schemas.microsoft.com/office/drawing/2014/main" id="{A4BDE896-C42E-F948-B320-A09F2EFB4E55}"/>
              </a:ext>
            </a:extLst>
          </p:cNvPr>
          <p:cNvSpPr/>
          <p:nvPr/>
        </p:nvSpPr>
        <p:spPr>
          <a:xfrm>
            <a:off x="1904999" y="6285056"/>
            <a:ext cx="7955973" cy="369332"/>
          </a:xfrm>
          <a:prstGeom prst="rect">
            <a:avLst/>
          </a:prstGeom>
        </p:spPr>
        <p:txBody>
          <a:bodyPr wrap="square">
            <a:spAutoFit/>
          </a:bodyPr>
          <a:lstStyle/>
          <a:p>
            <a:r>
              <a:rPr lang="en-CN" dirty="0">
                <a:solidFill>
                  <a:schemeClr val="tx1">
                    <a:lumMod val="95000"/>
                  </a:schemeClr>
                </a:solidFill>
              </a:rPr>
              <a:t>References: https://www.gaudisite.nl/SystemModelingAndAnalysisBook.pdf</a:t>
            </a:r>
          </a:p>
        </p:txBody>
      </p:sp>
    </p:spTree>
    <p:extLst>
      <p:ext uri="{BB962C8B-B14F-4D97-AF65-F5344CB8AC3E}">
        <p14:creationId xmlns:p14="http://schemas.microsoft.com/office/powerpoint/2010/main" val="1108583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9F08-9C76-1F48-BBFE-DD0F7EAB0CAF}"/>
              </a:ext>
            </a:extLst>
          </p:cNvPr>
          <p:cNvSpPr>
            <a:spLocks noGrp="1"/>
          </p:cNvSpPr>
          <p:nvPr>
            <p:ph type="title"/>
          </p:nvPr>
        </p:nvSpPr>
        <p:spPr>
          <a:xfrm>
            <a:off x="112445" y="-183602"/>
            <a:ext cx="11389929" cy="1325563"/>
          </a:xfrm>
        </p:spPr>
        <p:txBody>
          <a:bodyPr>
            <a:normAutofit/>
          </a:bodyPr>
          <a:lstStyle/>
          <a:p>
            <a:r>
              <a:rPr lang="en-CN" sz="4400" dirty="0"/>
              <a:t>Visual Modeling: Depicting Systems Graphically</a:t>
            </a:r>
          </a:p>
        </p:txBody>
      </p:sp>
      <p:sp>
        <p:nvSpPr>
          <p:cNvPr id="3" name="Content Placeholder 2">
            <a:extLst>
              <a:ext uri="{FF2B5EF4-FFF2-40B4-BE49-F238E27FC236}">
                <a16:creationId xmlns:a16="http://schemas.microsoft.com/office/drawing/2014/main" id="{931F1FAD-AE8A-6743-9CCF-E47058B09198}"/>
              </a:ext>
            </a:extLst>
          </p:cNvPr>
          <p:cNvSpPr>
            <a:spLocks noGrp="1"/>
          </p:cNvSpPr>
          <p:nvPr>
            <p:ph idx="1"/>
          </p:nvPr>
        </p:nvSpPr>
        <p:spPr>
          <a:xfrm>
            <a:off x="381882" y="807424"/>
            <a:ext cx="10994111" cy="6277317"/>
          </a:xfrm>
        </p:spPr>
        <p:txBody>
          <a:bodyPr>
            <a:normAutofit fontScale="92500" lnSpcReduction="10000"/>
          </a:bodyPr>
          <a:lstStyle/>
          <a:p>
            <a:r>
              <a:rPr lang="en-US" altLang="en-CN" sz="3000" dirty="0">
                <a:solidFill>
                  <a:schemeClr val="tx1">
                    <a:lumMod val="95000"/>
                  </a:schemeClr>
                </a:solidFill>
              </a:rPr>
              <a:t>Context-level data flow diagrams</a:t>
            </a:r>
          </a:p>
          <a:p>
            <a:r>
              <a:rPr lang="en-US" altLang="en-CN" sz="3000" dirty="0">
                <a:solidFill>
                  <a:schemeClr val="tx1">
                    <a:lumMod val="95000"/>
                  </a:schemeClr>
                </a:solidFill>
              </a:rPr>
              <a:t>Entity-relationship model</a:t>
            </a:r>
          </a:p>
          <a:p>
            <a:r>
              <a:rPr lang="en-CN" sz="3000" dirty="0">
                <a:solidFill>
                  <a:schemeClr val="tx1">
                    <a:lumMod val="95000"/>
                  </a:schemeClr>
                </a:solidFill>
              </a:rPr>
              <a:t>UML</a:t>
            </a:r>
          </a:p>
          <a:p>
            <a:r>
              <a:rPr lang="en-CN" sz="3000" dirty="0">
                <a:solidFill>
                  <a:schemeClr val="tx1">
                    <a:lumMod val="95000"/>
                  </a:schemeClr>
                </a:solidFill>
              </a:rPr>
              <a:t>SysML</a:t>
            </a:r>
          </a:p>
          <a:p>
            <a:pPr lvl="1"/>
            <a:r>
              <a:rPr lang="en-US" sz="1800" dirty="0">
                <a:hlinkClick r:id="" action="ppaction://noaction"/>
              </a:rPr>
              <a:t>https://sysml.org/</a:t>
            </a:r>
          </a:p>
          <a:p>
            <a:pPr lvl="1"/>
            <a:r>
              <a:rPr lang="en-US" sz="1800" dirty="0">
                <a:hlinkClick r:id="" action="ppaction://noaction"/>
              </a:rPr>
              <a:t>https://github.com/Systems-Modeling/SysML-v2-Release</a:t>
            </a:r>
            <a:endParaRPr lang="en-CN" sz="2000" dirty="0"/>
          </a:p>
          <a:p>
            <a:r>
              <a:rPr lang="en-CN" sz="3000" dirty="0">
                <a:solidFill>
                  <a:schemeClr val="tx1">
                    <a:lumMod val="95000"/>
                  </a:schemeClr>
                </a:solidFill>
              </a:rPr>
              <a:t>ArchiMate</a:t>
            </a:r>
          </a:p>
          <a:p>
            <a:pPr lvl="1"/>
            <a:r>
              <a:rPr lang="en-US" sz="1800" dirty="0">
                <a:hlinkClick r:id="rId2"/>
              </a:rPr>
              <a:t>https://pubs.opengroup.org/architecture/archimate3-doc/toc.html</a:t>
            </a:r>
            <a:endParaRPr lang="en-CN" sz="1800" dirty="0"/>
          </a:p>
          <a:p>
            <a:pPr lvl="1"/>
            <a:r>
              <a:rPr lang="en-US" sz="1800" dirty="0">
                <a:hlinkClick r:id="rId3"/>
              </a:rPr>
              <a:t>https://www.archimatetool.com/</a:t>
            </a:r>
            <a:endParaRPr lang="en-CN" sz="1800" dirty="0"/>
          </a:p>
          <a:p>
            <a:r>
              <a:rPr lang="en-CN" sz="3000" dirty="0">
                <a:solidFill>
                  <a:schemeClr val="tx1">
                    <a:lumMod val="95000"/>
                  </a:schemeClr>
                </a:solidFill>
              </a:rPr>
              <a:t>The C4 Model: Conext, Container, Components, and Code</a:t>
            </a:r>
          </a:p>
          <a:p>
            <a:pPr lvl="1"/>
            <a:r>
              <a:rPr lang="en-US" sz="1800" dirty="0">
                <a:hlinkClick r:id="rId4"/>
              </a:rPr>
              <a:t>https://c4model.com/</a:t>
            </a:r>
            <a:endParaRPr lang="en-CN" sz="1800" dirty="0"/>
          </a:p>
          <a:p>
            <a:r>
              <a:rPr lang="en-CN" sz="3000" dirty="0"/>
              <a:t>BPMN</a:t>
            </a:r>
            <a:endParaRPr lang="en-CN" sz="2000" dirty="0"/>
          </a:p>
          <a:p>
            <a:pPr lvl="1"/>
            <a:r>
              <a:rPr lang="en-US" sz="1800" dirty="0">
                <a:hlinkClick r:id="rId5"/>
              </a:rPr>
              <a:t>https://www.bpmn.org/</a:t>
            </a:r>
            <a:endParaRPr lang="en-CN" sz="1800" dirty="0"/>
          </a:p>
          <a:p>
            <a:r>
              <a:rPr lang="en-CN" sz="3000" dirty="0"/>
              <a:t>Context Map</a:t>
            </a:r>
          </a:p>
          <a:p>
            <a:pPr lvl="1"/>
            <a:r>
              <a:rPr lang="en-US" sz="1800" dirty="0">
                <a:hlinkClick r:id="rId6"/>
              </a:rPr>
              <a:t>https://contextmapper.org/</a:t>
            </a:r>
            <a:endParaRPr lang="en-CN" sz="1800" dirty="0"/>
          </a:p>
          <a:p>
            <a:r>
              <a:rPr lang="en-CN" sz="1400" dirty="0">
                <a:solidFill>
                  <a:srgbClr val="FFC000"/>
                </a:solidFill>
              </a:rPr>
              <a:t>…</a:t>
            </a:r>
          </a:p>
        </p:txBody>
      </p:sp>
    </p:spTree>
    <p:extLst>
      <p:ext uri="{BB962C8B-B14F-4D97-AF65-F5344CB8AC3E}">
        <p14:creationId xmlns:p14="http://schemas.microsoft.com/office/powerpoint/2010/main" val="10212624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4C365-2EF3-6548-9981-145A5DDAF14F}"/>
              </a:ext>
            </a:extLst>
          </p:cNvPr>
          <p:cNvSpPr>
            <a:spLocks noGrp="1"/>
          </p:cNvSpPr>
          <p:nvPr>
            <p:ph type="title"/>
          </p:nvPr>
        </p:nvSpPr>
        <p:spPr>
          <a:xfrm>
            <a:off x="550135" y="0"/>
            <a:ext cx="11091729" cy="1386763"/>
          </a:xfrm>
        </p:spPr>
        <p:txBody>
          <a:bodyPr>
            <a:noAutofit/>
          </a:bodyPr>
          <a:lstStyle/>
          <a:p>
            <a:r>
              <a:rPr lang="en-CN" sz="4800" dirty="0"/>
              <a:t>Examples: Context-level data flow diagram</a:t>
            </a:r>
          </a:p>
        </p:txBody>
      </p:sp>
      <p:pic>
        <p:nvPicPr>
          <p:cNvPr id="6" name="Picture 5">
            <a:extLst>
              <a:ext uri="{FF2B5EF4-FFF2-40B4-BE49-F238E27FC236}">
                <a16:creationId xmlns:a16="http://schemas.microsoft.com/office/drawing/2014/main" id="{42FF3253-7025-00BF-8DD4-9D72AD2E0418}"/>
              </a:ext>
            </a:extLst>
          </p:cNvPr>
          <p:cNvPicPr>
            <a:picLocks noChangeAspect="1"/>
          </p:cNvPicPr>
          <p:nvPr/>
        </p:nvPicPr>
        <p:blipFill>
          <a:blip r:embed="rId2"/>
          <a:stretch>
            <a:fillRect/>
          </a:stretch>
        </p:blipFill>
        <p:spPr>
          <a:xfrm>
            <a:off x="7029399" y="1122557"/>
            <a:ext cx="3386199" cy="2889513"/>
          </a:xfrm>
          <a:prstGeom prst="rect">
            <a:avLst/>
          </a:prstGeom>
        </p:spPr>
      </p:pic>
      <p:pic>
        <p:nvPicPr>
          <p:cNvPr id="7" name="Picture 6">
            <a:extLst>
              <a:ext uri="{FF2B5EF4-FFF2-40B4-BE49-F238E27FC236}">
                <a16:creationId xmlns:a16="http://schemas.microsoft.com/office/drawing/2014/main" id="{2127E612-D4E3-0977-9F7E-3E87FE4BB9C9}"/>
              </a:ext>
            </a:extLst>
          </p:cNvPr>
          <p:cNvPicPr>
            <a:picLocks noChangeAspect="1"/>
          </p:cNvPicPr>
          <p:nvPr/>
        </p:nvPicPr>
        <p:blipFill>
          <a:blip r:embed="rId3"/>
          <a:stretch>
            <a:fillRect/>
          </a:stretch>
        </p:blipFill>
        <p:spPr>
          <a:xfrm>
            <a:off x="157975" y="1122557"/>
            <a:ext cx="6479264" cy="5065046"/>
          </a:xfrm>
          <a:prstGeom prst="rect">
            <a:avLst/>
          </a:prstGeom>
        </p:spPr>
      </p:pic>
      <p:pic>
        <p:nvPicPr>
          <p:cNvPr id="8" name="Picture 7">
            <a:extLst>
              <a:ext uri="{FF2B5EF4-FFF2-40B4-BE49-F238E27FC236}">
                <a16:creationId xmlns:a16="http://schemas.microsoft.com/office/drawing/2014/main" id="{8A0C6584-4F58-87B5-466F-B79E02338C99}"/>
              </a:ext>
            </a:extLst>
          </p:cNvPr>
          <p:cNvPicPr>
            <a:picLocks noChangeAspect="1"/>
          </p:cNvPicPr>
          <p:nvPr/>
        </p:nvPicPr>
        <p:blipFill>
          <a:blip r:embed="rId4"/>
          <a:stretch>
            <a:fillRect/>
          </a:stretch>
        </p:blipFill>
        <p:spPr>
          <a:xfrm>
            <a:off x="4705815" y="4187591"/>
            <a:ext cx="6822688" cy="2503813"/>
          </a:xfrm>
          <a:prstGeom prst="rect">
            <a:avLst/>
          </a:prstGeom>
        </p:spPr>
      </p:pic>
    </p:spTree>
    <p:extLst>
      <p:ext uri="{BB962C8B-B14F-4D97-AF65-F5344CB8AC3E}">
        <p14:creationId xmlns:p14="http://schemas.microsoft.com/office/powerpoint/2010/main" val="1813919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FEB12-BC29-774C-88A8-88D10F2693CB}"/>
              </a:ext>
            </a:extLst>
          </p:cNvPr>
          <p:cNvSpPr>
            <a:spLocks noGrp="1"/>
          </p:cNvSpPr>
          <p:nvPr>
            <p:ph type="title"/>
          </p:nvPr>
        </p:nvSpPr>
        <p:spPr>
          <a:xfrm>
            <a:off x="630044" y="-130583"/>
            <a:ext cx="10515600" cy="1325563"/>
          </a:xfrm>
        </p:spPr>
        <p:txBody>
          <a:bodyPr>
            <a:normAutofit/>
          </a:bodyPr>
          <a:lstStyle/>
          <a:p>
            <a:r>
              <a:rPr lang="en-CN" sz="4800" dirty="0"/>
              <a:t>Examples: E-R Diagram</a:t>
            </a:r>
          </a:p>
        </p:txBody>
      </p:sp>
      <p:pic>
        <p:nvPicPr>
          <p:cNvPr id="7" name="Picture 6">
            <a:extLst>
              <a:ext uri="{FF2B5EF4-FFF2-40B4-BE49-F238E27FC236}">
                <a16:creationId xmlns:a16="http://schemas.microsoft.com/office/drawing/2014/main" id="{BF1DDDA3-0B98-9BF1-DD08-4469C9871727}"/>
              </a:ext>
            </a:extLst>
          </p:cNvPr>
          <p:cNvPicPr>
            <a:picLocks noChangeAspect="1"/>
          </p:cNvPicPr>
          <p:nvPr/>
        </p:nvPicPr>
        <p:blipFill>
          <a:blip r:embed="rId2"/>
          <a:stretch>
            <a:fillRect/>
          </a:stretch>
        </p:blipFill>
        <p:spPr>
          <a:xfrm>
            <a:off x="838200" y="1033347"/>
            <a:ext cx="4948577" cy="2590911"/>
          </a:xfrm>
          <a:prstGeom prst="rect">
            <a:avLst/>
          </a:prstGeom>
        </p:spPr>
      </p:pic>
      <p:pic>
        <p:nvPicPr>
          <p:cNvPr id="8" name="Picture 7">
            <a:extLst>
              <a:ext uri="{FF2B5EF4-FFF2-40B4-BE49-F238E27FC236}">
                <a16:creationId xmlns:a16="http://schemas.microsoft.com/office/drawing/2014/main" id="{E02961DC-022C-745C-C2CE-A078F0584CAD}"/>
              </a:ext>
            </a:extLst>
          </p:cNvPr>
          <p:cNvPicPr>
            <a:picLocks noChangeAspect="1"/>
          </p:cNvPicPr>
          <p:nvPr/>
        </p:nvPicPr>
        <p:blipFill>
          <a:blip r:embed="rId3"/>
          <a:stretch>
            <a:fillRect/>
          </a:stretch>
        </p:blipFill>
        <p:spPr>
          <a:xfrm>
            <a:off x="1276814" y="3712616"/>
            <a:ext cx="3971693" cy="3082679"/>
          </a:xfrm>
          <a:prstGeom prst="rect">
            <a:avLst/>
          </a:prstGeom>
        </p:spPr>
      </p:pic>
      <p:pic>
        <p:nvPicPr>
          <p:cNvPr id="9" name="Picture 8">
            <a:extLst>
              <a:ext uri="{FF2B5EF4-FFF2-40B4-BE49-F238E27FC236}">
                <a16:creationId xmlns:a16="http://schemas.microsoft.com/office/drawing/2014/main" id="{85AAC4AD-2BED-F277-66A9-B0CD96C4BC98}"/>
              </a:ext>
            </a:extLst>
          </p:cNvPr>
          <p:cNvPicPr>
            <a:picLocks noChangeAspect="1"/>
          </p:cNvPicPr>
          <p:nvPr/>
        </p:nvPicPr>
        <p:blipFill>
          <a:blip r:embed="rId4"/>
          <a:stretch>
            <a:fillRect/>
          </a:stretch>
        </p:blipFill>
        <p:spPr>
          <a:xfrm>
            <a:off x="7190572" y="0"/>
            <a:ext cx="4163228" cy="6858000"/>
          </a:xfrm>
          <a:prstGeom prst="rect">
            <a:avLst/>
          </a:prstGeom>
        </p:spPr>
      </p:pic>
    </p:spTree>
    <p:extLst>
      <p:ext uri="{BB962C8B-B14F-4D97-AF65-F5344CB8AC3E}">
        <p14:creationId xmlns:p14="http://schemas.microsoft.com/office/powerpoint/2010/main" val="777523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03B23-D772-DE44-A3E5-97A5F368D85A}"/>
              </a:ext>
            </a:extLst>
          </p:cNvPr>
          <p:cNvSpPr>
            <a:spLocks noGrp="1"/>
          </p:cNvSpPr>
          <p:nvPr>
            <p:ph type="title"/>
          </p:nvPr>
        </p:nvSpPr>
        <p:spPr>
          <a:xfrm>
            <a:off x="838200" y="-27655"/>
            <a:ext cx="10515600" cy="1325563"/>
          </a:xfrm>
        </p:spPr>
        <p:txBody>
          <a:bodyPr>
            <a:normAutofit/>
          </a:bodyPr>
          <a:lstStyle/>
          <a:p>
            <a:r>
              <a:rPr lang="en-CN" sz="4800" dirty="0"/>
              <a:t>Example: Use Case Diagram</a:t>
            </a:r>
          </a:p>
        </p:txBody>
      </p:sp>
      <p:grpSp>
        <p:nvGrpSpPr>
          <p:cNvPr id="4" name="Group 165">
            <a:extLst>
              <a:ext uri="{FF2B5EF4-FFF2-40B4-BE49-F238E27FC236}">
                <a16:creationId xmlns:a16="http://schemas.microsoft.com/office/drawing/2014/main" id="{A227E2DA-4054-634E-A08C-83D8EA05D76D}"/>
              </a:ext>
            </a:extLst>
          </p:cNvPr>
          <p:cNvGrpSpPr>
            <a:grpSpLocks/>
          </p:cNvGrpSpPr>
          <p:nvPr/>
        </p:nvGrpSpPr>
        <p:grpSpPr bwMode="auto">
          <a:xfrm>
            <a:off x="1216054" y="1340770"/>
            <a:ext cx="8251825" cy="4843463"/>
            <a:chOff x="260" y="710"/>
            <a:chExt cx="5198" cy="3051"/>
          </a:xfrm>
        </p:grpSpPr>
        <p:sp>
          <p:nvSpPr>
            <p:cNvPr id="5" name="Oval 92">
              <a:extLst>
                <a:ext uri="{FF2B5EF4-FFF2-40B4-BE49-F238E27FC236}">
                  <a16:creationId xmlns:a16="http://schemas.microsoft.com/office/drawing/2014/main" id="{E48EAFBA-E2D5-F449-84CC-98B0CC765959}"/>
                </a:ext>
              </a:extLst>
            </p:cNvPr>
            <p:cNvSpPr>
              <a:spLocks noChangeArrowheads="1"/>
            </p:cNvSpPr>
            <p:nvPr/>
          </p:nvSpPr>
          <p:spPr bwMode="auto">
            <a:xfrm>
              <a:off x="1376" y="783"/>
              <a:ext cx="1162" cy="425"/>
            </a:xfrm>
            <a:prstGeom prst="ellipse">
              <a:avLst/>
            </a:prstGeom>
            <a:solidFill>
              <a:srgbClr val="FFFFCC"/>
            </a:solidFill>
            <a:ln w="12700">
              <a:solidFill>
                <a:srgbClr val="990033"/>
              </a:solidFill>
              <a:round/>
              <a:headEnd/>
              <a:tailEnd/>
            </a:ln>
            <a:effectLst/>
          </p:spPr>
          <p:txBody>
            <a:bodyPr wrap="none" anchor="ctr"/>
            <a:lstStyle/>
            <a:p>
              <a:endParaRPr lang="en-US"/>
            </a:p>
          </p:txBody>
        </p:sp>
        <p:sp>
          <p:nvSpPr>
            <p:cNvPr id="6" name="Rectangle 93">
              <a:extLst>
                <a:ext uri="{FF2B5EF4-FFF2-40B4-BE49-F238E27FC236}">
                  <a16:creationId xmlns:a16="http://schemas.microsoft.com/office/drawing/2014/main" id="{089FD15E-FB1A-614F-80FC-92A6D0D4F96F}"/>
                </a:ext>
              </a:extLst>
            </p:cNvPr>
            <p:cNvSpPr>
              <a:spLocks noChangeArrowheads="1"/>
            </p:cNvSpPr>
            <p:nvPr/>
          </p:nvSpPr>
          <p:spPr bwMode="auto">
            <a:xfrm>
              <a:off x="1502" y="900"/>
              <a:ext cx="916" cy="173"/>
            </a:xfrm>
            <a:prstGeom prst="rect">
              <a:avLst/>
            </a:prstGeom>
            <a:noFill/>
            <a:ln w="9525">
              <a:noFill/>
              <a:miter lim="800000"/>
              <a:headEnd/>
              <a:tailEnd/>
            </a:ln>
            <a:effectLst/>
          </p:spPr>
          <p:txBody>
            <a:bodyPr wrap="none" lIns="92075" tIns="46038" rIns="92075" bIns="46038">
              <a:spAutoFit/>
            </a:bodyPr>
            <a:lstStyle/>
            <a:p>
              <a:r>
                <a:rPr lang="en-US" sz="1200" b="1">
                  <a:solidFill>
                    <a:schemeClr val="bg2"/>
                  </a:solidFill>
                </a:rPr>
                <a:t>View Report Card</a:t>
              </a:r>
            </a:p>
          </p:txBody>
        </p:sp>
        <p:sp>
          <p:nvSpPr>
            <p:cNvPr id="7" name="Text Box 97">
              <a:extLst>
                <a:ext uri="{FF2B5EF4-FFF2-40B4-BE49-F238E27FC236}">
                  <a16:creationId xmlns:a16="http://schemas.microsoft.com/office/drawing/2014/main" id="{DD36F362-5F9D-8540-87B0-FE40DAA81454}"/>
                </a:ext>
              </a:extLst>
            </p:cNvPr>
            <p:cNvSpPr txBox="1">
              <a:spLocks noChangeArrowheads="1"/>
            </p:cNvSpPr>
            <p:nvPr/>
          </p:nvSpPr>
          <p:spPr bwMode="auto">
            <a:xfrm>
              <a:off x="308" y="1779"/>
              <a:ext cx="577" cy="222"/>
            </a:xfrm>
            <a:prstGeom prst="rect">
              <a:avLst/>
            </a:prstGeom>
            <a:noFill/>
            <a:ln w="9525">
              <a:noFill/>
              <a:miter lim="800000"/>
              <a:headEnd/>
              <a:tailEnd/>
            </a:ln>
            <a:effectLst/>
          </p:spPr>
          <p:txBody>
            <a:bodyPr wrap="none" lIns="107950" tIns="53975" rIns="107950" bIns="53975">
              <a:spAutoFit/>
            </a:bodyPr>
            <a:lstStyle/>
            <a:p>
              <a:r>
                <a:rPr lang="en-US" sz="1600"/>
                <a:t>Student</a:t>
              </a:r>
            </a:p>
          </p:txBody>
        </p:sp>
        <p:grpSp>
          <p:nvGrpSpPr>
            <p:cNvPr id="8" name="Group 106">
              <a:extLst>
                <a:ext uri="{FF2B5EF4-FFF2-40B4-BE49-F238E27FC236}">
                  <a16:creationId xmlns:a16="http://schemas.microsoft.com/office/drawing/2014/main" id="{689341C5-D577-E845-89F2-4BA2BB99766A}"/>
                </a:ext>
              </a:extLst>
            </p:cNvPr>
            <p:cNvGrpSpPr>
              <a:grpSpLocks/>
            </p:cNvGrpSpPr>
            <p:nvPr/>
          </p:nvGrpSpPr>
          <p:grpSpPr bwMode="auto">
            <a:xfrm>
              <a:off x="436" y="1246"/>
              <a:ext cx="330" cy="546"/>
              <a:chOff x="1254" y="2352"/>
              <a:chExt cx="488" cy="808"/>
            </a:xfrm>
          </p:grpSpPr>
          <p:sp>
            <p:nvSpPr>
              <p:cNvPr id="63" name="Oval 94">
                <a:extLst>
                  <a:ext uri="{FF2B5EF4-FFF2-40B4-BE49-F238E27FC236}">
                    <a16:creationId xmlns:a16="http://schemas.microsoft.com/office/drawing/2014/main" id="{23BC39D1-AA4F-4E4D-896A-0686C4DB645C}"/>
                  </a:ext>
                </a:extLst>
              </p:cNvPr>
              <p:cNvSpPr>
                <a:spLocks noChangeArrowheads="1"/>
              </p:cNvSpPr>
              <p:nvPr/>
            </p:nvSpPr>
            <p:spPr bwMode="auto">
              <a:xfrm>
                <a:off x="1360" y="2352"/>
                <a:ext cx="272" cy="272"/>
              </a:xfrm>
              <a:prstGeom prst="ellipse">
                <a:avLst/>
              </a:prstGeom>
              <a:noFill/>
              <a:ln w="12700">
                <a:solidFill>
                  <a:schemeClr val="tx1"/>
                </a:solidFill>
                <a:round/>
                <a:headEnd/>
                <a:tailEnd/>
              </a:ln>
              <a:effectLst/>
            </p:spPr>
            <p:txBody>
              <a:bodyPr wrap="none" lIns="107950" tIns="53975" rIns="107950" bIns="53975" anchor="ctr"/>
              <a:lstStyle/>
              <a:p>
                <a:endParaRPr lang="en-US"/>
              </a:p>
            </p:txBody>
          </p:sp>
          <p:sp>
            <p:nvSpPr>
              <p:cNvPr id="64" name="Line 95">
                <a:extLst>
                  <a:ext uri="{FF2B5EF4-FFF2-40B4-BE49-F238E27FC236}">
                    <a16:creationId xmlns:a16="http://schemas.microsoft.com/office/drawing/2014/main" id="{DAE2AB02-497A-6746-AEF8-85E237904941}"/>
                  </a:ext>
                </a:extLst>
              </p:cNvPr>
              <p:cNvSpPr>
                <a:spLocks noChangeShapeType="1"/>
              </p:cNvSpPr>
              <p:nvPr/>
            </p:nvSpPr>
            <p:spPr bwMode="auto">
              <a:xfrm>
                <a:off x="1496" y="2624"/>
                <a:ext cx="0" cy="289"/>
              </a:xfrm>
              <a:prstGeom prst="line">
                <a:avLst/>
              </a:prstGeom>
              <a:noFill/>
              <a:ln w="12700">
                <a:solidFill>
                  <a:schemeClr val="tx1"/>
                </a:solidFill>
                <a:round/>
                <a:headEnd/>
                <a:tailEnd/>
              </a:ln>
              <a:effectLst/>
            </p:spPr>
            <p:txBody>
              <a:bodyPr lIns="107950" tIns="53975" rIns="107950" bIns="53975"/>
              <a:lstStyle/>
              <a:p>
                <a:endParaRPr lang="en-US"/>
              </a:p>
            </p:txBody>
          </p:sp>
          <p:sp>
            <p:nvSpPr>
              <p:cNvPr id="65" name="Line 96">
                <a:extLst>
                  <a:ext uri="{FF2B5EF4-FFF2-40B4-BE49-F238E27FC236}">
                    <a16:creationId xmlns:a16="http://schemas.microsoft.com/office/drawing/2014/main" id="{865E02FF-D106-4A44-B8A1-346AE67AF177}"/>
                  </a:ext>
                </a:extLst>
              </p:cNvPr>
              <p:cNvSpPr>
                <a:spLocks noChangeShapeType="1"/>
              </p:cNvSpPr>
              <p:nvPr/>
            </p:nvSpPr>
            <p:spPr bwMode="auto">
              <a:xfrm>
                <a:off x="1256" y="2736"/>
                <a:ext cx="480" cy="0"/>
              </a:xfrm>
              <a:prstGeom prst="line">
                <a:avLst/>
              </a:prstGeom>
              <a:noFill/>
              <a:ln w="12700">
                <a:solidFill>
                  <a:schemeClr val="tx1"/>
                </a:solidFill>
                <a:round/>
                <a:headEnd/>
                <a:tailEnd/>
              </a:ln>
              <a:effectLst/>
            </p:spPr>
            <p:txBody>
              <a:bodyPr lIns="107950" tIns="53975" rIns="107950" bIns="53975"/>
              <a:lstStyle/>
              <a:p>
                <a:endParaRPr lang="en-US"/>
              </a:p>
            </p:txBody>
          </p:sp>
          <p:sp>
            <p:nvSpPr>
              <p:cNvPr id="66" name="Freeform 98">
                <a:extLst>
                  <a:ext uri="{FF2B5EF4-FFF2-40B4-BE49-F238E27FC236}">
                    <a16:creationId xmlns:a16="http://schemas.microsoft.com/office/drawing/2014/main" id="{37A17CCD-73FF-F74E-8781-83E3463607C1}"/>
                  </a:ext>
                </a:extLst>
              </p:cNvPr>
              <p:cNvSpPr>
                <a:spLocks/>
              </p:cNvSpPr>
              <p:nvPr/>
            </p:nvSpPr>
            <p:spPr bwMode="auto">
              <a:xfrm>
                <a:off x="1254" y="2912"/>
                <a:ext cx="488" cy="248"/>
              </a:xfrm>
              <a:custGeom>
                <a:avLst/>
                <a:gdLst/>
                <a:ahLst/>
                <a:cxnLst>
                  <a:cxn ang="0">
                    <a:pos x="0" y="240"/>
                  </a:cxn>
                  <a:cxn ang="0">
                    <a:pos x="240" y="0"/>
                  </a:cxn>
                  <a:cxn ang="0">
                    <a:pos x="488" y="248"/>
                  </a:cxn>
                </a:cxnLst>
                <a:rect l="0" t="0" r="r" b="b"/>
                <a:pathLst>
                  <a:path w="488" h="248">
                    <a:moveTo>
                      <a:pt x="0" y="240"/>
                    </a:moveTo>
                    <a:lnTo>
                      <a:pt x="240" y="0"/>
                    </a:lnTo>
                    <a:lnTo>
                      <a:pt x="488" y="248"/>
                    </a:lnTo>
                  </a:path>
                </a:pathLst>
              </a:custGeom>
              <a:noFill/>
              <a:ln w="12700" cap="flat" cmpd="sng">
                <a:solidFill>
                  <a:schemeClr val="tx1"/>
                </a:solidFill>
                <a:prstDash val="solid"/>
                <a:round/>
                <a:headEnd/>
                <a:tailEnd/>
              </a:ln>
              <a:effectLst/>
            </p:spPr>
            <p:txBody>
              <a:bodyPr lIns="107950" tIns="53975" rIns="107950" bIns="53975"/>
              <a:lstStyle/>
              <a:p>
                <a:endParaRPr lang="en-US"/>
              </a:p>
            </p:txBody>
          </p:sp>
        </p:grpSp>
        <p:sp>
          <p:nvSpPr>
            <p:cNvPr id="9" name="Oval 99">
              <a:extLst>
                <a:ext uri="{FF2B5EF4-FFF2-40B4-BE49-F238E27FC236}">
                  <a16:creationId xmlns:a16="http://schemas.microsoft.com/office/drawing/2014/main" id="{4B8F3BDA-A7F9-1E4C-B199-F25D0F675AAD}"/>
                </a:ext>
              </a:extLst>
            </p:cNvPr>
            <p:cNvSpPr>
              <a:spLocks noChangeArrowheads="1"/>
            </p:cNvSpPr>
            <p:nvPr/>
          </p:nvSpPr>
          <p:spPr bwMode="auto">
            <a:xfrm>
              <a:off x="1376" y="1383"/>
              <a:ext cx="1162" cy="425"/>
            </a:xfrm>
            <a:prstGeom prst="ellipse">
              <a:avLst/>
            </a:prstGeom>
            <a:solidFill>
              <a:srgbClr val="FFFFCC"/>
            </a:solidFill>
            <a:ln w="12700">
              <a:solidFill>
                <a:srgbClr val="990033"/>
              </a:solidFill>
              <a:round/>
              <a:headEnd/>
              <a:tailEnd/>
            </a:ln>
            <a:effectLst/>
          </p:spPr>
          <p:txBody>
            <a:bodyPr wrap="none" anchor="ctr"/>
            <a:lstStyle/>
            <a:p>
              <a:endParaRPr lang="en-US"/>
            </a:p>
          </p:txBody>
        </p:sp>
        <p:sp>
          <p:nvSpPr>
            <p:cNvPr id="10" name="Rectangle 100">
              <a:extLst>
                <a:ext uri="{FF2B5EF4-FFF2-40B4-BE49-F238E27FC236}">
                  <a16:creationId xmlns:a16="http://schemas.microsoft.com/office/drawing/2014/main" id="{877C6CC4-A442-D849-BD16-FC6E08FEEF3B}"/>
                </a:ext>
              </a:extLst>
            </p:cNvPr>
            <p:cNvSpPr>
              <a:spLocks noChangeArrowheads="1"/>
            </p:cNvSpPr>
            <p:nvPr/>
          </p:nvSpPr>
          <p:spPr bwMode="auto">
            <a:xfrm>
              <a:off x="1428" y="1503"/>
              <a:ext cx="1064" cy="173"/>
            </a:xfrm>
            <a:prstGeom prst="rect">
              <a:avLst/>
            </a:prstGeom>
            <a:noFill/>
            <a:ln w="9525">
              <a:noFill/>
              <a:miter lim="800000"/>
              <a:headEnd/>
              <a:tailEnd/>
            </a:ln>
            <a:effectLst/>
          </p:spPr>
          <p:txBody>
            <a:bodyPr wrap="none" lIns="92075" tIns="46038" rIns="92075" bIns="46038">
              <a:spAutoFit/>
            </a:bodyPr>
            <a:lstStyle/>
            <a:p>
              <a:r>
                <a:rPr lang="en-US" sz="1200" b="1">
                  <a:solidFill>
                    <a:schemeClr val="bg2"/>
                  </a:solidFill>
                </a:rPr>
                <a:t>Register for Courses</a:t>
              </a:r>
            </a:p>
          </p:txBody>
        </p:sp>
        <p:sp>
          <p:nvSpPr>
            <p:cNvPr id="11" name="Oval 101">
              <a:extLst>
                <a:ext uri="{FF2B5EF4-FFF2-40B4-BE49-F238E27FC236}">
                  <a16:creationId xmlns:a16="http://schemas.microsoft.com/office/drawing/2014/main" id="{5DC90181-5173-3248-A72B-98CCC4FDC0E1}"/>
                </a:ext>
              </a:extLst>
            </p:cNvPr>
            <p:cNvSpPr>
              <a:spLocks noChangeArrowheads="1"/>
            </p:cNvSpPr>
            <p:nvPr/>
          </p:nvSpPr>
          <p:spPr bwMode="auto">
            <a:xfrm>
              <a:off x="1376" y="1988"/>
              <a:ext cx="1162" cy="425"/>
            </a:xfrm>
            <a:prstGeom prst="ellipse">
              <a:avLst/>
            </a:prstGeom>
            <a:solidFill>
              <a:srgbClr val="FFFFCC"/>
            </a:solidFill>
            <a:ln w="12700">
              <a:solidFill>
                <a:srgbClr val="990033"/>
              </a:solidFill>
              <a:round/>
              <a:headEnd/>
              <a:tailEnd/>
            </a:ln>
            <a:effectLst/>
          </p:spPr>
          <p:txBody>
            <a:bodyPr wrap="none" anchor="ctr"/>
            <a:lstStyle/>
            <a:p>
              <a:endParaRPr lang="en-US"/>
            </a:p>
          </p:txBody>
        </p:sp>
        <p:sp>
          <p:nvSpPr>
            <p:cNvPr id="12" name="Rectangle 102">
              <a:extLst>
                <a:ext uri="{FF2B5EF4-FFF2-40B4-BE49-F238E27FC236}">
                  <a16:creationId xmlns:a16="http://schemas.microsoft.com/office/drawing/2014/main" id="{CEF5743A-0211-CD43-A5F0-F7920D7D729B}"/>
                </a:ext>
              </a:extLst>
            </p:cNvPr>
            <p:cNvSpPr>
              <a:spLocks noChangeArrowheads="1"/>
            </p:cNvSpPr>
            <p:nvPr/>
          </p:nvSpPr>
          <p:spPr bwMode="auto">
            <a:xfrm>
              <a:off x="1771" y="2108"/>
              <a:ext cx="379" cy="173"/>
            </a:xfrm>
            <a:prstGeom prst="rect">
              <a:avLst/>
            </a:prstGeom>
            <a:noFill/>
            <a:ln w="9525">
              <a:noFill/>
              <a:miter lim="800000"/>
              <a:headEnd/>
              <a:tailEnd/>
            </a:ln>
            <a:effectLst/>
          </p:spPr>
          <p:txBody>
            <a:bodyPr wrap="none" lIns="92075" tIns="46038" rIns="92075" bIns="46038">
              <a:spAutoFit/>
            </a:bodyPr>
            <a:lstStyle/>
            <a:p>
              <a:r>
                <a:rPr lang="en-US" sz="1200" b="1">
                  <a:solidFill>
                    <a:schemeClr val="bg2"/>
                  </a:solidFill>
                </a:rPr>
                <a:t>Login</a:t>
              </a:r>
            </a:p>
          </p:txBody>
        </p:sp>
        <p:sp>
          <p:nvSpPr>
            <p:cNvPr id="13" name="Line 103">
              <a:extLst>
                <a:ext uri="{FF2B5EF4-FFF2-40B4-BE49-F238E27FC236}">
                  <a16:creationId xmlns:a16="http://schemas.microsoft.com/office/drawing/2014/main" id="{545E7CE3-AA04-3048-8D86-3F0D5CB1394B}"/>
                </a:ext>
              </a:extLst>
            </p:cNvPr>
            <p:cNvSpPr>
              <a:spLocks noChangeShapeType="1"/>
            </p:cNvSpPr>
            <p:nvPr/>
          </p:nvSpPr>
          <p:spPr bwMode="auto">
            <a:xfrm flipH="1">
              <a:off x="808" y="1588"/>
              <a:ext cx="552" cy="0"/>
            </a:xfrm>
            <a:prstGeom prst="line">
              <a:avLst/>
            </a:prstGeom>
            <a:noFill/>
            <a:ln w="12700">
              <a:solidFill>
                <a:schemeClr val="tx1"/>
              </a:solidFill>
              <a:round/>
              <a:headEnd type="arrow" w="lg" len="lg"/>
              <a:tailEnd/>
            </a:ln>
            <a:effectLst/>
          </p:spPr>
          <p:txBody>
            <a:bodyPr lIns="107950" tIns="53975" rIns="107950" bIns="53975"/>
            <a:lstStyle/>
            <a:p>
              <a:endParaRPr lang="en-US"/>
            </a:p>
          </p:txBody>
        </p:sp>
        <p:sp>
          <p:nvSpPr>
            <p:cNvPr id="14" name="Oval 107">
              <a:extLst>
                <a:ext uri="{FF2B5EF4-FFF2-40B4-BE49-F238E27FC236}">
                  <a16:creationId xmlns:a16="http://schemas.microsoft.com/office/drawing/2014/main" id="{AD5C0991-A4CC-5447-B793-2F770B692D06}"/>
                </a:ext>
              </a:extLst>
            </p:cNvPr>
            <p:cNvSpPr>
              <a:spLocks noChangeArrowheads="1"/>
            </p:cNvSpPr>
            <p:nvPr/>
          </p:nvSpPr>
          <p:spPr bwMode="auto">
            <a:xfrm>
              <a:off x="1376" y="2599"/>
              <a:ext cx="1162" cy="425"/>
            </a:xfrm>
            <a:prstGeom prst="ellipse">
              <a:avLst/>
            </a:prstGeom>
            <a:solidFill>
              <a:srgbClr val="FFFFCC"/>
            </a:solidFill>
            <a:ln w="12700">
              <a:solidFill>
                <a:srgbClr val="990033"/>
              </a:solidFill>
              <a:round/>
              <a:headEnd/>
              <a:tailEnd/>
            </a:ln>
            <a:effectLst/>
          </p:spPr>
          <p:txBody>
            <a:bodyPr wrap="none" anchor="ctr"/>
            <a:lstStyle/>
            <a:p>
              <a:endParaRPr lang="en-US"/>
            </a:p>
          </p:txBody>
        </p:sp>
        <p:sp>
          <p:nvSpPr>
            <p:cNvPr id="15" name="Rectangle 108">
              <a:extLst>
                <a:ext uri="{FF2B5EF4-FFF2-40B4-BE49-F238E27FC236}">
                  <a16:creationId xmlns:a16="http://schemas.microsoft.com/office/drawing/2014/main" id="{3232B547-9C2F-C94A-8DF7-CCBA0AD32624}"/>
                </a:ext>
              </a:extLst>
            </p:cNvPr>
            <p:cNvSpPr>
              <a:spLocks noChangeArrowheads="1"/>
            </p:cNvSpPr>
            <p:nvPr/>
          </p:nvSpPr>
          <p:spPr bwMode="auto">
            <a:xfrm>
              <a:off x="1497" y="2687"/>
              <a:ext cx="926" cy="288"/>
            </a:xfrm>
            <a:prstGeom prst="rect">
              <a:avLst/>
            </a:prstGeom>
            <a:noFill/>
            <a:ln w="9525">
              <a:noFill/>
              <a:miter lim="800000"/>
              <a:headEnd/>
              <a:tailEnd/>
            </a:ln>
            <a:effectLst/>
          </p:spPr>
          <p:txBody>
            <a:bodyPr wrap="none" lIns="92075" tIns="46038" rIns="92075" bIns="46038">
              <a:spAutoFit/>
            </a:bodyPr>
            <a:lstStyle/>
            <a:p>
              <a:pPr algn="ctr"/>
              <a:r>
                <a:rPr lang="en-US" sz="1200" b="1">
                  <a:solidFill>
                    <a:schemeClr val="bg2"/>
                  </a:solidFill>
                </a:rPr>
                <a:t>Select Courses to</a:t>
              </a:r>
            </a:p>
            <a:p>
              <a:pPr algn="ctr"/>
              <a:r>
                <a:rPr lang="en-US" sz="1200" b="1">
                  <a:solidFill>
                    <a:schemeClr val="bg2"/>
                  </a:solidFill>
                </a:rPr>
                <a:t>Teach</a:t>
              </a:r>
            </a:p>
          </p:txBody>
        </p:sp>
        <p:sp>
          <p:nvSpPr>
            <p:cNvPr id="16" name="Oval 109">
              <a:extLst>
                <a:ext uri="{FF2B5EF4-FFF2-40B4-BE49-F238E27FC236}">
                  <a16:creationId xmlns:a16="http://schemas.microsoft.com/office/drawing/2014/main" id="{664B51D3-EE96-A64E-AC46-8BDE8C85A022}"/>
                </a:ext>
              </a:extLst>
            </p:cNvPr>
            <p:cNvSpPr>
              <a:spLocks noChangeArrowheads="1"/>
            </p:cNvSpPr>
            <p:nvPr/>
          </p:nvSpPr>
          <p:spPr bwMode="auto">
            <a:xfrm>
              <a:off x="1376" y="3204"/>
              <a:ext cx="1162" cy="425"/>
            </a:xfrm>
            <a:prstGeom prst="ellipse">
              <a:avLst/>
            </a:prstGeom>
            <a:solidFill>
              <a:srgbClr val="FFFFCC"/>
            </a:solidFill>
            <a:ln w="12700">
              <a:solidFill>
                <a:srgbClr val="990033"/>
              </a:solidFill>
              <a:round/>
              <a:headEnd/>
              <a:tailEnd/>
            </a:ln>
            <a:effectLst/>
          </p:spPr>
          <p:txBody>
            <a:bodyPr wrap="none" anchor="ctr"/>
            <a:lstStyle/>
            <a:p>
              <a:endParaRPr lang="en-US"/>
            </a:p>
          </p:txBody>
        </p:sp>
        <p:sp>
          <p:nvSpPr>
            <p:cNvPr id="17" name="Rectangle 110">
              <a:extLst>
                <a:ext uri="{FF2B5EF4-FFF2-40B4-BE49-F238E27FC236}">
                  <a16:creationId xmlns:a16="http://schemas.microsoft.com/office/drawing/2014/main" id="{0947E4D9-9777-2348-959F-5CE85F2CDD9E}"/>
                </a:ext>
              </a:extLst>
            </p:cNvPr>
            <p:cNvSpPr>
              <a:spLocks noChangeArrowheads="1"/>
            </p:cNvSpPr>
            <p:nvPr/>
          </p:nvSpPr>
          <p:spPr bwMode="auto">
            <a:xfrm>
              <a:off x="1561" y="3324"/>
              <a:ext cx="799" cy="173"/>
            </a:xfrm>
            <a:prstGeom prst="rect">
              <a:avLst/>
            </a:prstGeom>
            <a:noFill/>
            <a:ln w="9525">
              <a:noFill/>
              <a:miter lim="800000"/>
              <a:headEnd/>
              <a:tailEnd/>
            </a:ln>
            <a:effectLst/>
          </p:spPr>
          <p:txBody>
            <a:bodyPr wrap="none" lIns="92075" tIns="46038" rIns="92075" bIns="46038">
              <a:spAutoFit/>
            </a:bodyPr>
            <a:lstStyle/>
            <a:p>
              <a:r>
                <a:rPr lang="en-US" sz="1200" b="1">
                  <a:solidFill>
                    <a:schemeClr val="bg2"/>
                  </a:solidFill>
                </a:rPr>
                <a:t>Submit Grades</a:t>
              </a:r>
            </a:p>
          </p:txBody>
        </p:sp>
        <p:sp>
          <p:nvSpPr>
            <p:cNvPr id="18" name="Text Box 111">
              <a:extLst>
                <a:ext uri="{FF2B5EF4-FFF2-40B4-BE49-F238E27FC236}">
                  <a16:creationId xmlns:a16="http://schemas.microsoft.com/office/drawing/2014/main" id="{73A48F77-2CF5-504C-AD3C-7E7D102B1935}"/>
                </a:ext>
              </a:extLst>
            </p:cNvPr>
            <p:cNvSpPr txBox="1">
              <a:spLocks noChangeArrowheads="1"/>
            </p:cNvSpPr>
            <p:nvPr/>
          </p:nvSpPr>
          <p:spPr bwMode="auto">
            <a:xfrm>
              <a:off x="260" y="3003"/>
              <a:ext cx="684" cy="222"/>
            </a:xfrm>
            <a:prstGeom prst="rect">
              <a:avLst/>
            </a:prstGeom>
            <a:noFill/>
            <a:ln w="9525">
              <a:noFill/>
              <a:miter lim="800000"/>
              <a:headEnd/>
              <a:tailEnd/>
            </a:ln>
            <a:effectLst/>
          </p:spPr>
          <p:txBody>
            <a:bodyPr wrap="none" lIns="107950" tIns="53975" rIns="107950" bIns="53975">
              <a:spAutoFit/>
            </a:bodyPr>
            <a:lstStyle/>
            <a:p>
              <a:r>
                <a:rPr lang="en-US" sz="1600"/>
                <a:t>Professor</a:t>
              </a:r>
            </a:p>
          </p:txBody>
        </p:sp>
        <p:grpSp>
          <p:nvGrpSpPr>
            <p:cNvPr id="19" name="Group 112">
              <a:extLst>
                <a:ext uri="{FF2B5EF4-FFF2-40B4-BE49-F238E27FC236}">
                  <a16:creationId xmlns:a16="http://schemas.microsoft.com/office/drawing/2014/main" id="{74FE9021-7447-4747-9B66-05F25A188C4F}"/>
                </a:ext>
              </a:extLst>
            </p:cNvPr>
            <p:cNvGrpSpPr>
              <a:grpSpLocks/>
            </p:cNvGrpSpPr>
            <p:nvPr/>
          </p:nvGrpSpPr>
          <p:grpSpPr bwMode="auto">
            <a:xfrm>
              <a:off x="436" y="2470"/>
              <a:ext cx="330" cy="546"/>
              <a:chOff x="1254" y="2352"/>
              <a:chExt cx="488" cy="808"/>
            </a:xfrm>
          </p:grpSpPr>
          <p:sp>
            <p:nvSpPr>
              <p:cNvPr id="59" name="Oval 113">
                <a:extLst>
                  <a:ext uri="{FF2B5EF4-FFF2-40B4-BE49-F238E27FC236}">
                    <a16:creationId xmlns:a16="http://schemas.microsoft.com/office/drawing/2014/main" id="{AFDFFD49-7D1F-FE4C-9B86-4D9E9399EB50}"/>
                  </a:ext>
                </a:extLst>
              </p:cNvPr>
              <p:cNvSpPr>
                <a:spLocks noChangeArrowheads="1"/>
              </p:cNvSpPr>
              <p:nvPr/>
            </p:nvSpPr>
            <p:spPr bwMode="auto">
              <a:xfrm>
                <a:off x="1360" y="2352"/>
                <a:ext cx="272" cy="272"/>
              </a:xfrm>
              <a:prstGeom prst="ellipse">
                <a:avLst/>
              </a:prstGeom>
              <a:noFill/>
              <a:ln w="12700">
                <a:solidFill>
                  <a:schemeClr val="tx1"/>
                </a:solidFill>
                <a:round/>
                <a:headEnd/>
                <a:tailEnd/>
              </a:ln>
              <a:effectLst/>
            </p:spPr>
            <p:txBody>
              <a:bodyPr wrap="none" lIns="107950" tIns="53975" rIns="107950" bIns="53975" anchor="ctr"/>
              <a:lstStyle/>
              <a:p>
                <a:endParaRPr lang="en-US"/>
              </a:p>
            </p:txBody>
          </p:sp>
          <p:sp>
            <p:nvSpPr>
              <p:cNvPr id="60" name="Line 114">
                <a:extLst>
                  <a:ext uri="{FF2B5EF4-FFF2-40B4-BE49-F238E27FC236}">
                    <a16:creationId xmlns:a16="http://schemas.microsoft.com/office/drawing/2014/main" id="{784D467F-9FE4-CB49-8900-8CA76D8F3733}"/>
                  </a:ext>
                </a:extLst>
              </p:cNvPr>
              <p:cNvSpPr>
                <a:spLocks noChangeShapeType="1"/>
              </p:cNvSpPr>
              <p:nvPr/>
            </p:nvSpPr>
            <p:spPr bwMode="auto">
              <a:xfrm>
                <a:off x="1496" y="2624"/>
                <a:ext cx="0" cy="289"/>
              </a:xfrm>
              <a:prstGeom prst="line">
                <a:avLst/>
              </a:prstGeom>
              <a:noFill/>
              <a:ln w="12700">
                <a:solidFill>
                  <a:schemeClr val="tx1"/>
                </a:solidFill>
                <a:round/>
                <a:headEnd/>
                <a:tailEnd/>
              </a:ln>
              <a:effectLst/>
            </p:spPr>
            <p:txBody>
              <a:bodyPr lIns="107950" tIns="53975" rIns="107950" bIns="53975"/>
              <a:lstStyle/>
              <a:p>
                <a:endParaRPr lang="en-US"/>
              </a:p>
            </p:txBody>
          </p:sp>
          <p:sp>
            <p:nvSpPr>
              <p:cNvPr id="61" name="Line 115">
                <a:extLst>
                  <a:ext uri="{FF2B5EF4-FFF2-40B4-BE49-F238E27FC236}">
                    <a16:creationId xmlns:a16="http://schemas.microsoft.com/office/drawing/2014/main" id="{F7F0BED2-727E-8D49-8702-50CE9E60F1D0}"/>
                  </a:ext>
                </a:extLst>
              </p:cNvPr>
              <p:cNvSpPr>
                <a:spLocks noChangeShapeType="1"/>
              </p:cNvSpPr>
              <p:nvPr/>
            </p:nvSpPr>
            <p:spPr bwMode="auto">
              <a:xfrm>
                <a:off x="1256" y="2736"/>
                <a:ext cx="480" cy="0"/>
              </a:xfrm>
              <a:prstGeom prst="line">
                <a:avLst/>
              </a:prstGeom>
              <a:noFill/>
              <a:ln w="12700">
                <a:solidFill>
                  <a:schemeClr val="tx1"/>
                </a:solidFill>
                <a:round/>
                <a:headEnd/>
                <a:tailEnd/>
              </a:ln>
              <a:effectLst/>
            </p:spPr>
            <p:txBody>
              <a:bodyPr lIns="107950" tIns="53975" rIns="107950" bIns="53975"/>
              <a:lstStyle/>
              <a:p>
                <a:endParaRPr lang="en-US"/>
              </a:p>
            </p:txBody>
          </p:sp>
          <p:sp>
            <p:nvSpPr>
              <p:cNvPr id="62" name="Freeform 116">
                <a:extLst>
                  <a:ext uri="{FF2B5EF4-FFF2-40B4-BE49-F238E27FC236}">
                    <a16:creationId xmlns:a16="http://schemas.microsoft.com/office/drawing/2014/main" id="{7B3219B3-885B-A244-9C9B-BE827CD8CC99}"/>
                  </a:ext>
                </a:extLst>
              </p:cNvPr>
              <p:cNvSpPr>
                <a:spLocks/>
              </p:cNvSpPr>
              <p:nvPr/>
            </p:nvSpPr>
            <p:spPr bwMode="auto">
              <a:xfrm>
                <a:off x="1254" y="2912"/>
                <a:ext cx="488" cy="248"/>
              </a:xfrm>
              <a:custGeom>
                <a:avLst/>
                <a:gdLst/>
                <a:ahLst/>
                <a:cxnLst>
                  <a:cxn ang="0">
                    <a:pos x="0" y="240"/>
                  </a:cxn>
                  <a:cxn ang="0">
                    <a:pos x="240" y="0"/>
                  </a:cxn>
                  <a:cxn ang="0">
                    <a:pos x="488" y="248"/>
                  </a:cxn>
                </a:cxnLst>
                <a:rect l="0" t="0" r="r" b="b"/>
                <a:pathLst>
                  <a:path w="488" h="248">
                    <a:moveTo>
                      <a:pt x="0" y="240"/>
                    </a:moveTo>
                    <a:lnTo>
                      <a:pt x="240" y="0"/>
                    </a:lnTo>
                    <a:lnTo>
                      <a:pt x="488" y="248"/>
                    </a:lnTo>
                  </a:path>
                </a:pathLst>
              </a:custGeom>
              <a:noFill/>
              <a:ln w="12700" cap="flat" cmpd="sng">
                <a:solidFill>
                  <a:schemeClr val="tx1"/>
                </a:solidFill>
                <a:prstDash val="solid"/>
                <a:round/>
                <a:headEnd/>
                <a:tailEnd/>
              </a:ln>
              <a:effectLst/>
            </p:spPr>
            <p:txBody>
              <a:bodyPr lIns="107950" tIns="53975" rIns="107950" bIns="53975"/>
              <a:lstStyle/>
              <a:p>
                <a:endParaRPr lang="en-US"/>
              </a:p>
            </p:txBody>
          </p:sp>
        </p:grpSp>
        <p:sp>
          <p:nvSpPr>
            <p:cNvPr id="20" name="Line 122">
              <a:extLst>
                <a:ext uri="{FF2B5EF4-FFF2-40B4-BE49-F238E27FC236}">
                  <a16:creationId xmlns:a16="http://schemas.microsoft.com/office/drawing/2014/main" id="{7A2714C1-D2AA-0E47-B52C-BB0D51CA682B}"/>
                </a:ext>
              </a:extLst>
            </p:cNvPr>
            <p:cNvSpPr>
              <a:spLocks noChangeShapeType="1"/>
            </p:cNvSpPr>
            <p:nvPr/>
          </p:nvSpPr>
          <p:spPr bwMode="auto">
            <a:xfrm flipH="1">
              <a:off x="808" y="2812"/>
              <a:ext cx="552" cy="0"/>
            </a:xfrm>
            <a:prstGeom prst="line">
              <a:avLst/>
            </a:prstGeom>
            <a:noFill/>
            <a:ln w="12700">
              <a:solidFill>
                <a:schemeClr val="tx1"/>
              </a:solidFill>
              <a:round/>
              <a:headEnd type="arrow" w="lg" len="lg"/>
              <a:tailEnd/>
            </a:ln>
            <a:effectLst/>
          </p:spPr>
          <p:txBody>
            <a:bodyPr lIns="107950" tIns="53975" rIns="107950" bIns="53975"/>
            <a:lstStyle/>
            <a:p>
              <a:endParaRPr lang="en-US"/>
            </a:p>
          </p:txBody>
        </p:sp>
        <p:grpSp>
          <p:nvGrpSpPr>
            <p:cNvPr id="21" name="Group 149">
              <a:extLst>
                <a:ext uri="{FF2B5EF4-FFF2-40B4-BE49-F238E27FC236}">
                  <a16:creationId xmlns:a16="http://schemas.microsoft.com/office/drawing/2014/main" id="{05E6697E-6055-1A46-AEBA-5D269BA2FF27}"/>
                </a:ext>
              </a:extLst>
            </p:cNvPr>
            <p:cNvGrpSpPr>
              <a:grpSpLocks/>
            </p:cNvGrpSpPr>
            <p:nvPr/>
          </p:nvGrpSpPr>
          <p:grpSpPr bwMode="auto">
            <a:xfrm>
              <a:off x="3196" y="1858"/>
              <a:ext cx="655" cy="755"/>
              <a:chOff x="3540" y="1726"/>
              <a:chExt cx="655" cy="755"/>
            </a:xfrm>
          </p:grpSpPr>
          <p:sp>
            <p:nvSpPr>
              <p:cNvPr id="53" name="Text Box 123">
                <a:extLst>
                  <a:ext uri="{FF2B5EF4-FFF2-40B4-BE49-F238E27FC236}">
                    <a16:creationId xmlns:a16="http://schemas.microsoft.com/office/drawing/2014/main" id="{E197F03A-F07F-8043-9D4B-61CFC2588107}"/>
                  </a:ext>
                </a:extLst>
              </p:cNvPr>
              <p:cNvSpPr txBox="1">
                <a:spLocks noChangeArrowheads="1"/>
              </p:cNvSpPr>
              <p:nvPr/>
            </p:nvSpPr>
            <p:spPr bwMode="auto">
              <a:xfrm>
                <a:off x="3540" y="2259"/>
                <a:ext cx="655" cy="222"/>
              </a:xfrm>
              <a:prstGeom prst="rect">
                <a:avLst/>
              </a:prstGeom>
              <a:noFill/>
              <a:ln w="9525">
                <a:noFill/>
                <a:miter lim="800000"/>
                <a:headEnd/>
                <a:tailEnd/>
              </a:ln>
              <a:effectLst/>
            </p:spPr>
            <p:txBody>
              <a:bodyPr wrap="none" lIns="107950" tIns="53975" rIns="107950" bIns="53975">
                <a:spAutoFit/>
              </a:bodyPr>
              <a:lstStyle/>
              <a:p>
                <a:r>
                  <a:rPr lang="en-US" sz="1600"/>
                  <a:t>Registrar</a:t>
                </a:r>
              </a:p>
            </p:txBody>
          </p:sp>
          <p:grpSp>
            <p:nvGrpSpPr>
              <p:cNvPr id="54" name="Group 124">
                <a:extLst>
                  <a:ext uri="{FF2B5EF4-FFF2-40B4-BE49-F238E27FC236}">
                    <a16:creationId xmlns:a16="http://schemas.microsoft.com/office/drawing/2014/main" id="{8B74446D-2C8E-514C-9EB6-407059672622}"/>
                  </a:ext>
                </a:extLst>
              </p:cNvPr>
              <p:cNvGrpSpPr>
                <a:grpSpLocks/>
              </p:cNvGrpSpPr>
              <p:nvPr/>
            </p:nvGrpSpPr>
            <p:grpSpPr bwMode="auto">
              <a:xfrm>
                <a:off x="3700" y="1726"/>
                <a:ext cx="330" cy="546"/>
                <a:chOff x="1254" y="2352"/>
                <a:chExt cx="488" cy="808"/>
              </a:xfrm>
            </p:grpSpPr>
            <p:sp>
              <p:nvSpPr>
                <p:cNvPr id="55" name="Oval 125">
                  <a:extLst>
                    <a:ext uri="{FF2B5EF4-FFF2-40B4-BE49-F238E27FC236}">
                      <a16:creationId xmlns:a16="http://schemas.microsoft.com/office/drawing/2014/main" id="{BE6ECE51-C9D0-BF46-823B-A76297B181B5}"/>
                    </a:ext>
                  </a:extLst>
                </p:cNvPr>
                <p:cNvSpPr>
                  <a:spLocks noChangeArrowheads="1"/>
                </p:cNvSpPr>
                <p:nvPr/>
              </p:nvSpPr>
              <p:spPr bwMode="auto">
                <a:xfrm>
                  <a:off x="1360" y="2352"/>
                  <a:ext cx="272" cy="272"/>
                </a:xfrm>
                <a:prstGeom prst="ellipse">
                  <a:avLst/>
                </a:prstGeom>
                <a:noFill/>
                <a:ln w="12700">
                  <a:solidFill>
                    <a:schemeClr val="tx1"/>
                  </a:solidFill>
                  <a:round/>
                  <a:headEnd/>
                  <a:tailEnd/>
                </a:ln>
                <a:effectLst/>
              </p:spPr>
              <p:txBody>
                <a:bodyPr wrap="none" lIns="107950" tIns="53975" rIns="107950" bIns="53975" anchor="ctr"/>
                <a:lstStyle/>
                <a:p>
                  <a:endParaRPr lang="en-US"/>
                </a:p>
              </p:txBody>
            </p:sp>
            <p:sp>
              <p:nvSpPr>
                <p:cNvPr id="56" name="Line 126">
                  <a:extLst>
                    <a:ext uri="{FF2B5EF4-FFF2-40B4-BE49-F238E27FC236}">
                      <a16:creationId xmlns:a16="http://schemas.microsoft.com/office/drawing/2014/main" id="{7BC53692-85A7-7C47-A7B0-B9EC3C9BCA0F}"/>
                    </a:ext>
                  </a:extLst>
                </p:cNvPr>
                <p:cNvSpPr>
                  <a:spLocks noChangeShapeType="1"/>
                </p:cNvSpPr>
                <p:nvPr/>
              </p:nvSpPr>
              <p:spPr bwMode="auto">
                <a:xfrm>
                  <a:off x="1496" y="2624"/>
                  <a:ext cx="0" cy="289"/>
                </a:xfrm>
                <a:prstGeom prst="line">
                  <a:avLst/>
                </a:prstGeom>
                <a:noFill/>
                <a:ln w="12700">
                  <a:solidFill>
                    <a:schemeClr val="tx1"/>
                  </a:solidFill>
                  <a:round/>
                  <a:headEnd/>
                  <a:tailEnd/>
                </a:ln>
                <a:effectLst/>
              </p:spPr>
              <p:txBody>
                <a:bodyPr lIns="107950" tIns="53975" rIns="107950" bIns="53975"/>
                <a:lstStyle/>
                <a:p>
                  <a:endParaRPr lang="en-US"/>
                </a:p>
              </p:txBody>
            </p:sp>
            <p:sp>
              <p:nvSpPr>
                <p:cNvPr id="57" name="Line 127">
                  <a:extLst>
                    <a:ext uri="{FF2B5EF4-FFF2-40B4-BE49-F238E27FC236}">
                      <a16:creationId xmlns:a16="http://schemas.microsoft.com/office/drawing/2014/main" id="{76CEFDC9-C272-004F-BB06-C4374B4D2B8B}"/>
                    </a:ext>
                  </a:extLst>
                </p:cNvPr>
                <p:cNvSpPr>
                  <a:spLocks noChangeShapeType="1"/>
                </p:cNvSpPr>
                <p:nvPr/>
              </p:nvSpPr>
              <p:spPr bwMode="auto">
                <a:xfrm>
                  <a:off x="1256" y="2736"/>
                  <a:ext cx="480" cy="0"/>
                </a:xfrm>
                <a:prstGeom prst="line">
                  <a:avLst/>
                </a:prstGeom>
                <a:noFill/>
                <a:ln w="12700">
                  <a:solidFill>
                    <a:schemeClr val="tx1"/>
                  </a:solidFill>
                  <a:round/>
                  <a:headEnd/>
                  <a:tailEnd/>
                </a:ln>
                <a:effectLst/>
              </p:spPr>
              <p:txBody>
                <a:bodyPr lIns="107950" tIns="53975" rIns="107950" bIns="53975"/>
                <a:lstStyle/>
                <a:p>
                  <a:endParaRPr lang="en-US"/>
                </a:p>
              </p:txBody>
            </p:sp>
            <p:sp>
              <p:nvSpPr>
                <p:cNvPr id="58" name="Freeform 128">
                  <a:extLst>
                    <a:ext uri="{FF2B5EF4-FFF2-40B4-BE49-F238E27FC236}">
                      <a16:creationId xmlns:a16="http://schemas.microsoft.com/office/drawing/2014/main" id="{D75581E0-84F1-F74D-97BF-31D51FE3A608}"/>
                    </a:ext>
                  </a:extLst>
                </p:cNvPr>
                <p:cNvSpPr>
                  <a:spLocks/>
                </p:cNvSpPr>
                <p:nvPr/>
              </p:nvSpPr>
              <p:spPr bwMode="auto">
                <a:xfrm>
                  <a:off x="1254" y="2912"/>
                  <a:ext cx="488" cy="248"/>
                </a:xfrm>
                <a:custGeom>
                  <a:avLst/>
                  <a:gdLst/>
                  <a:ahLst/>
                  <a:cxnLst>
                    <a:cxn ang="0">
                      <a:pos x="0" y="240"/>
                    </a:cxn>
                    <a:cxn ang="0">
                      <a:pos x="240" y="0"/>
                    </a:cxn>
                    <a:cxn ang="0">
                      <a:pos x="488" y="248"/>
                    </a:cxn>
                  </a:cxnLst>
                  <a:rect l="0" t="0" r="r" b="b"/>
                  <a:pathLst>
                    <a:path w="488" h="248">
                      <a:moveTo>
                        <a:pt x="0" y="240"/>
                      </a:moveTo>
                      <a:lnTo>
                        <a:pt x="240" y="0"/>
                      </a:lnTo>
                      <a:lnTo>
                        <a:pt x="488" y="248"/>
                      </a:lnTo>
                    </a:path>
                  </a:pathLst>
                </a:custGeom>
                <a:noFill/>
                <a:ln w="12700" cap="flat" cmpd="sng">
                  <a:solidFill>
                    <a:schemeClr val="tx1"/>
                  </a:solidFill>
                  <a:prstDash val="solid"/>
                  <a:round/>
                  <a:headEnd/>
                  <a:tailEnd/>
                </a:ln>
                <a:effectLst/>
              </p:spPr>
              <p:txBody>
                <a:bodyPr lIns="107950" tIns="53975" rIns="107950" bIns="53975"/>
                <a:lstStyle/>
                <a:p>
                  <a:endParaRPr lang="en-US"/>
                </a:p>
              </p:txBody>
            </p:sp>
          </p:grpSp>
        </p:grpSp>
        <p:grpSp>
          <p:nvGrpSpPr>
            <p:cNvPr id="22" name="Group 148">
              <a:extLst>
                <a:ext uri="{FF2B5EF4-FFF2-40B4-BE49-F238E27FC236}">
                  <a16:creationId xmlns:a16="http://schemas.microsoft.com/office/drawing/2014/main" id="{CE8E4993-0B05-AF49-8791-0CBC1F05A3BF}"/>
                </a:ext>
              </a:extLst>
            </p:cNvPr>
            <p:cNvGrpSpPr>
              <a:grpSpLocks/>
            </p:cNvGrpSpPr>
            <p:nvPr/>
          </p:nvGrpSpPr>
          <p:grpSpPr bwMode="auto">
            <a:xfrm>
              <a:off x="3060" y="3006"/>
              <a:ext cx="938" cy="755"/>
              <a:chOff x="3404" y="2838"/>
              <a:chExt cx="938" cy="755"/>
            </a:xfrm>
          </p:grpSpPr>
          <p:sp>
            <p:nvSpPr>
              <p:cNvPr id="47" name="Text Box 129">
                <a:extLst>
                  <a:ext uri="{FF2B5EF4-FFF2-40B4-BE49-F238E27FC236}">
                    <a16:creationId xmlns:a16="http://schemas.microsoft.com/office/drawing/2014/main" id="{DB619D40-5A66-A64B-BACF-C03896B3F6BE}"/>
                  </a:ext>
                </a:extLst>
              </p:cNvPr>
              <p:cNvSpPr txBox="1">
                <a:spLocks noChangeArrowheads="1"/>
              </p:cNvSpPr>
              <p:nvPr/>
            </p:nvSpPr>
            <p:spPr bwMode="auto">
              <a:xfrm>
                <a:off x="3404" y="3371"/>
                <a:ext cx="938" cy="222"/>
              </a:xfrm>
              <a:prstGeom prst="rect">
                <a:avLst/>
              </a:prstGeom>
              <a:noFill/>
              <a:ln w="9525">
                <a:noFill/>
                <a:miter lim="800000"/>
                <a:headEnd/>
                <a:tailEnd/>
              </a:ln>
              <a:effectLst/>
            </p:spPr>
            <p:txBody>
              <a:bodyPr wrap="none" lIns="107950" tIns="53975" rIns="107950" bIns="53975">
                <a:spAutoFit/>
              </a:bodyPr>
              <a:lstStyle/>
              <a:p>
                <a:r>
                  <a:rPr lang="en-US" sz="1600"/>
                  <a:t>Billing System</a:t>
                </a:r>
              </a:p>
            </p:txBody>
          </p:sp>
          <p:grpSp>
            <p:nvGrpSpPr>
              <p:cNvPr id="48" name="Group 130">
                <a:extLst>
                  <a:ext uri="{FF2B5EF4-FFF2-40B4-BE49-F238E27FC236}">
                    <a16:creationId xmlns:a16="http://schemas.microsoft.com/office/drawing/2014/main" id="{932337B0-89F9-274C-A94B-0B89143768EC}"/>
                  </a:ext>
                </a:extLst>
              </p:cNvPr>
              <p:cNvGrpSpPr>
                <a:grpSpLocks/>
              </p:cNvGrpSpPr>
              <p:nvPr/>
            </p:nvGrpSpPr>
            <p:grpSpPr bwMode="auto">
              <a:xfrm>
                <a:off x="3700" y="2838"/>
                <a:ext cx="330" cy="546"/>
                <a:chOff x="1254" y="2352"/>
                <a:chExt cx="488" cy="808"/>
              </a:xfrm>
            </p:grpSpPr>
            <p:sp>
              <p:nvSpPr>
                <p:cNvPr id="49" name="Oval 131">
                  <a:extLst>
                    <a:ext uri="{FF2B5EF4-FFF2-40B4-BE49-F238E27FC236}">
                      <a16:creationId xmlns:a16="http://schemas.microsoft.com/office/drawing/2014/main" id="{AEF32CE2-AB04-2947-B5FC-D76C80ACD1AB}"/>
                    </a:ext>
                  </a:extLst>
                </p:cNvPr>
                <p:cNvSpPr>
                  <a:spLocks noChangeArrowheads="1"/>
                </p:cNvSpPr>
                <p:nvPr/>
              </p:nvSpPr>
              <p:spPr bwMode="auto">
                <a:xfrm>
                  <a:off x="1360" y="2352"/>
                  <a:ext cx="272" cy="272"/>
                </a:xfrm>
                <a:prstGeom prst="ellipse">
                  <a:avLst/>
                </a:prstGeom>
                <a:noFill/>
                <a:ln w="12700">
                  <a:solidFill>
                    <a:schemeClr val="tx1"/>
                  </a:solidFill>
                  <a:round/>
                  <a:headEnd/>
                  <a:tailEnd/>
                </a:ln>
                <a:effectLst/>
              </p:spPr>
              <p:txBody>
                <a:bodyPr wrap="none" lIns="107950" tIns="53975" rIns="107950" bIns="53975" anchor="ctr"/>
                <a:lstStyle/>
                <a:p>
                  <a:endParaRPr lang="en-US"/>
                </a:p>
              </p:txBody>
            </p:sp>
            <p:sp>
              <p:nvSpPr>
                <p:cNvPr id="50" name="Line 132">
                  <a:extLst>
                    <a:ext uri="{FF2B5EF4-FFF2-40B4-BE49-F238E27FC236}">
                      <a16:creationId xmlns:a16="http://schemas.microsoft.com/office/drawing/2014/main" id="{B29940DF-F5E3-9440-830A-EF97507E570B}"/>
                    </a:ext>
                  </a:extLst>
                </p:cNvPr>
                <p:cNvSpPr>
                  <a:spLocks noChangeShapeType="1"/>
                </p:cNvSpPr>
                <p:nvPr/>
              </p:nvSpPr>
              <p:spPr bwMode="auto">
                <a:xfrm>
                  <a:off x="1496" y="2624"/>
                  <a:ext cx="0" cy="289"/>
                </a:xfrm>
                <a:prstGeom prst="line">
                  <a:avLst/>
                </a:prstGeom>
                <a:noFill/>
                <a:ln w="12700">
                  <a:solidFill>
                    <a:schemeClr val="tx1"/>
                  </a:solidFill>
                  <a:round/>
                  <a:headEnd/>
                  <a:tailEnd/>
                </a:ln>
                <a:effectLst/>
              </p:spPr>
              <p:txBody>
                <a:bodyPr lIns="107950" tIns="53975" rIns="107950" bIns="53975"/>
                <a:lstStyle/>
                <a:p>
                  <a:endParaRPr lang="en-US"/>
                </a:p>
              </p:txBody>
            </p:sp>
            <p:sp>
              <p:nvSpPr>
                <p:cNvPr id="51" name="Line 133">
                  <a:extLst>
                    <a:ext uri="{FF2B5EF4-FFF2-40B4-BE49-F238E27FC236}">
                      <a16:creationId xmlns:a16="http://schemas.microsoft.com/office/drawing/2014/main" id="{D8F338BE-ABF1-304D-8EF4-C90CA0F9CB07}"/>
                    </a:ext>
                  </a:extLst>
                </p:cNvPr>
                <p:cNvSpPr>
                  <a:spLocks noChangeShapeType="1"/>
                </p:cNvSpPr>
                <p:nvPr/>
              </p:nvSpPr>
              <p:spPr bwMode="auto">
                <a:xfrm>
                  <a:off x="1256" y="2736"/>
                  <a:ext cx="480" cy="0"/>
                </a:xfrm>
                <a:prstGeom prst="line">
                  <a:avLst/>
                </a:prstGeom>
                <a:noFill/>
                <a:ln w="12700">
                  <a:solidFill>
                    <a:schemeClr val="tx1"/>
                  </a:solidFill>
                  <a:round/>
                  <a:headEnd/>
                  <a:tailEnd/>
                </a:ln>
                <a:effectLst/>
              </p:spPr>
              <p:txBody>
                <a:bodyPr lIns="107950" tIns="53975" rIns="107950" bIns="53975"/>
                <a:lstStyle/>
                <a:p>
                  <a:endParaRPr lang="en-US"/>
                </a:p>
              </p:txBody>
            </p:sp>
            <p:sp>
              <p:nvSpPr>
                <p:cNvPr id="52" name="Freeform 134">
                  <a:extLst>
                    <a:ext uri="{FF2B5EF4-FFF2-40B4-BE49-F238E27FC236}">
                      <a16:creationId xmlns:a16="http://schemas.microsoft.com/office/drawing/2014/main" id="{88AEA1D7-FB42-9745-8655-33DF52A664F0}"/>
                    </a:ext>
                  </a:extLst>
                </p:cNvPr>
                <p:cNvSpPr>
                  <a:spLocks/>
                </p:cNvSpPr>
                <p:nvPr/>
              </p:nvSpPr>
              <p:spPr bwMode="auto">
                <a:xfrm>
                  <a:off x="1254" y="2912"/>
                  <a:ext cx="488" cy="248"/>
                </a:xfrm>
                <a:custGeom>
                  <a:avLst/>
                  <a:gdLst/>
                  <a:ahLst/>
                  <a:cxnLst>
                    <a:cxn ang="0">
                      <a:pos x="0" y="240"/>
                    </a:cxn>
                    <a:cxn ang="0">
                      <a:pos x="240" y="0"/>
                    </a:cxn>
                    <a:cxn ang="0">
                      <a:pos x="488" y="248"/>
                    </a:cxn>
                  </a:cxnLst>
                  <a:rect l="0" t="0" r="r" b="b"/>
                  <a:pathLst>
                    <a:path w="488" h="248">
                      <a:moveTo>
                        <a:pt x="0" y="240"/>
                      </a:moveTo>
                      <a:lnTo>
                        <a:pt x="240" y="0"/>
                      </a:lnTo>
                      <a:lnTo>
                        <a:pt x="488" y="248"/>
                      </a:lnTo>
                    </a:path>
                  </a:pathLst>
                </a:custGeom>
                <a:noFill/>
                <a:ln w="12700" cap="flat" cmpd="sng">
                  <a:solidFill>
                    <a:schemeClr val="tx1"/>
                  </a:solidFill>
                  <a:prstDash val="solid"/>
                  <a:round/>
                  <a:headEnd/>
                  <a:tailEnd/>
                </a:ln>
                <a:effectLst/>
              </p:spPr>
              <p:txBody>
                <a:bodyPr lIns="107950" tIns="53975" rIns="107950" bIns="53975"/>
                <a:lstStyle/>
                <a:p>
                  <a:endParaRPr lang="en-US"/>
                </a:p>
              </p:txBody>
            </p:sp>
          </p:grpSp>
        </p:grpSp>
        <p:sp>
          <p:nvSpPr>
            <p:cNvPr id="23" name="Oval 135">
              <a:extLst>
                <a:ext uri="{FF2B5EF4-FFF2-40B4-BE49-F238E27FC236}">
                  <a16:creationId xmlns:a16="http://schemas.microsoft.com/office/drawing/2014/main" id="{0E7511F8-0EC8-0148-9897-57918223993C}"/>
                </a:ext>
              </a:extLst>
            </p:cNvPr>
            <p:cNvSpPr>
              <a:spLocks noChangeArrowheads="1"/>
            </p:cNvSpPr>
            <p:nvPr/>
          </p:nvSpPr>
          <p:spPr bwMode="auto">
            <a:xfrm>
              <a:off x="4296" y="1292"/>
              <a:ext cx="1162" cy="425"/>
            </a:xfrm>
            <a:prstGeom prst="ellipse">
              <a:avLst/>
            </a:prstGeom>
            <a:solidFill>
              <a:srgbClr val="FFFFCC"/>
            </a:solidFill>
            <a:ln w="12700">
              <a:solidFill>
                <a:srgbClr val="990033"/>
              </a:solidFill>
              <a:round/>
              <a:headEnd/>
              <a:tailEnd/>
            </a:ln>
            <a:effectLst/>
          </p:spPr>
          <p:txBody>
            <a:bodyPr wrap="none" anchor="ctr"/>
            <a:lstStyle/>
            <a:p>
              <a:endParaRPr lang="en-US"/>
            </a:p>
          </p:txBody>
        </p:sp>
        <p:sp>
          <p:nvSpPr>
            <p:cNvPr id="24" name="Rectangle 136">
              <a:extLst>
                <a:ext uri="{FF2B5EF4-FFF2-40B4-BE49-F238E27FC236}">
                  <a16:creationId xmlns:a16="http://schemas.microsoft.com/office/drawing/2014/main" id="{099FB5D2-EBA4-C644-9AE2-48E949E4A74D}"/>
                </a:ext>
              </a:extLst>
            </p:cNvPr>
            <p:cNvSpPr>
              <a:spLocks noChangeArrowheads="1"/>
            </p:cNvSpPr>
            <p:nvPr/>
          </p:nvSpPr>
          <p:spPr bwMode="auto">
            <a:xfrm>
              <a:off x="4388" y="1380"/>
              <a:ext cx="980" cy="288"/>
            </a:xfrm>
            <a:prstGeom prst="rect">
              <a:avLst/>
            </a:prstGeom>
            <a:noFill/>
            <a:ln w="9525">
              <a:noFill/>
              <a:miter lim="800000"/>
              <a:headEnd/>
              <a:tailEnd/>
            </a:ln>
            <a:effectLst/>
          </p:spPr>
          <p:txBody>
            <a:bodyPr wrap="none" lIns="92075" tIns="46038" rIns="92075" bIns="46038">
              <a:spAutoFit/>
            </a:bodyPr>
            <a:lstStyle/>
            <a:p>
              <a:pPr algn="ctr"/>
              <a:r>
                <a:rPr lang="en-US" sz="1200" b="1">
                  <a:solidFill>
                    <a:schemeClr val="bg2"/>
                  </a:solidFill>
                </a:rPr>
                <a:t>Maintain Professor</a:t>
              </a:r>
            </a:p>
            <a:p>
              <a:pPr algn="ctr"/>
              <a:r>
                <a:rPr lang="en-US" sz="1200" b="1">
                  <a:solidFill>
                    <a:schemeClr val="bg2"/>
                  </a:solidFill>
                </a:rPr>
                <a:t>Information</a:t>
              </a:r>
            </a:p>
          </p:txBody>
        </p:sp>
        <p:sp>
          <p:nvSpPr>
            <p:cNvPr id="25" name="Oval 137">
              <a:extLst>
                <a:ext uri="{FF2B5EF4-FFF2-40B4-BE49-F238E27FC236}">
                  <a16:creationId xmlns:a16="http://schemas.microsoft.com/office/drawing/2014/main" id="{89DC0AED-5CEE-8C4F-9A3B-0F27E62A18F2}"/>
                </a:ext>
              </a:extLst>
            </p:cNvPr>
            <p:cNvSpPr>
              <a:spLocks noChangeArrowheads="1"/>
            </p:cNvSpPr>
            <p:nvPr/>
          </p:nvSpPr>
          <p:spPr bwMode="auto">
            <a:xfrm>
              <a:off x="4296" y="1983"/>
              <a:ext cx="1162" cy="425"/>
            </a:xfrm>
            <a:prstGeom prst="ellipse">
              <a:avLst/>
            </a:prstGeom>
            <a:solidFill>
              <a:srgbClr val="FFFFCC"/>
            </a:solidFill>
            <a:ln w="12700">
              <a:solidFill>
                <a:srgbClr val="990033"/>
              </a:solidFill>
              <a:round/>
              <a:headEnd/>
              <a:tailEnd/>
            </a:ln>
            <a:effectLst/>
          </p:spPr>
          <p:txBody>
            <a:bodyPr wrap="none" anchor="ctr"/>
            <a:lstStyle/>
            <a:p>
              <a:endParaRPr lang="en-US"/>
            </a:p>
          </p:txBody>
        </p:sp>
        <p:sp>
          <p:nvSpPr>
            <p:cNvPr id="26" name="Rectangle 138">
              <a:extLst>
                <a:ext uri="{FF2B5EF4-FFF2-40B4-BE49-F238E27FC236}">
                  <a16:creationId xmlns:a16="http://schemas.microsoft.com/office/drawing/2014/main" id="{21C1FD34-F014-D145-9B3C-5C7EEBF4D157}"/>
                </a:ext>
              </a:extLst>
            </p:cNvPr>
            <p:cNvSpPr>
              <a:spLocks noChangeArrowheads="1"/>
            </p:cNvSpPr>
            <p:nvPr/>
          </p:nvSpPr>
          <p:spPr bwMode="auto">
            <a:xfrm>
              <a:off x="4443" y="2071"/>
              <a:ext cx="891" cy="288"/>
            </a:xfrm>
            <a:prstGeom prst="rect">
              <a:avLst/>
            </a:prstGeom>
            <a:noFill/>
            <a:ln w="9525">
              <a:noFill/>
              <a:miter lim="800000"/>
              <a:headEnd/>
              <a:tailEnd/>
            </a:ln>
            <a:effectLst/>
          </p:spPr>
          <p:txBody>
            <a:bodyPr wrap="none" lIns="92075" tIns="46038" rIns="92075" bIns="46038">
              <a:spAutoFit/>
            </a:bodyPr>
            <a:lstStyle/>
            <a:p>
              <a:pPr algn="ctr"/>
              <a:r>
                <a:rPr lang="en-US" sz="1200" b="1">
                  <a:solidFill>
                    <a:schemeClr val="bg2"/>
                  </a:solidFill>
                </a:rPr>
                <a:t>Maintain Student</a:t>
              </a:r>
            </a:p>
            <a:p>
              <a:pPr algn="ctr"/>
              <a:r>
                <a:rPr lang="en-US" sz="1200" b="1">
                  <a:solidFill>
                    <a:schemeClr val="bg2"/>
                  </a:solidFill>
                </a:rPr>
                <a:t>Information</a:t>
              </a:r>
            </a:p>
          </p:txBody>
        </p:sp>
        <p:sp>
          <p:nvSpPr>
            <p:cNvPr id="27" name="Oval 139">
              <a:extLst>
                <a:ext uri="{FF2B5EF4-FFF2-40B4-BE49-F238E27FC236}">
                  <a16:creationId xmlns:a16="http://schemas.microsoft.com/office/drawing/2014/main" id="{8FEB5067-484B-054C-8DCF-D83887FAE9EA}"/>
                </a:ext>
              </a:extLst>
            </p:cNvPr>
            <p:cNvSpPr>
              <a:spLocks noChangeArrowheads="1"/>
            </p:cNvSpPr>
            <p:nvPr/>
          </p:nvSpPr>
          <p:spPr bwMode="auto">
            <a:xfrm>
              <a:off x="4296" y="2668"/>
              <a:ext cx="1162" cy="425"/>
            </a:xfrm>
            <a:prstGeom prst="ellipse">
              <a:avLst/>
            </a:prstGeom>
            <a:solidFill>
              <a:srgbClr val="FFFFCC"/>
            </a:solidFill>
            <a:ln w="12700">
              <a:solidFill>
                <a:srgbClr val="990033"/>
              </a:solidFill>
              <a:round/>
              <a:headEnd/>
              <a:tailEnd/>
            </a:ln>
            <a:effectLst/>
          </p:spPr>
          <p:txBody>
            <a:bodyPr wrap="none" anchor="ctr"/>
            <a:lstStyle/>
            <a:p>
              <a:endParaRPr lang="en-US"/>
            </a:p>
          </p:txBody>
        </p:sp>
        <p:sp>
          <p:nvSpPr>
            <p:cNvPr id="28" name="Rectangle 140">
              <a:extLst>
                <a:ext uri="{FF2B5EF4-FFF2-40B4-BE49-F238E27FC236}">
                  <a16:creationId xmlns:a16="http://schemas.microsoft.com/office/drawing/2014/main" id="{C6690F7D-4A41-4148-9E3B-EF27D4E97BEB}"/>
                </a:ext>
              </a:extLst>
            </p:cNvPr>
            <p:cNvSpPr>
              <a:spLocks noChangeArrowheads="1"/>
            </p:cNvSpPr>
            <p:nvPr/>
          </p:nvSpPr>
          <p:spPr bwMode="auto">
            <a:xfrm>
              <a:off x="4412" y="2788"/>
              <a:ext cx="964" cy="173"/>
            </a:xfrm>
            <a:prstGeom prst="rect">
              <a:avLst/>
            </a:prstGeom>
            <a:noFill/>
            <a:ln w="9525">
              <a:noFill/>
              <a:miter lim="800000"/>
              <a:headEnd/>
              <a:tailEnd/>
            </a:ln>
            <a:effectLst/>
          </p:spPr>
          <p:txBody>
            <a:bodyPr wrap="none" lIns="92075" tIns="46038" rIns="92075" bIns="46038">
              <a:spAutoFit/>
            </a:bodyPr>
            <a:lstStyle/>
            <a:p>
              <a:r>
                <a:rPr lang="en-US" sz="1200" b="1">
                  <a:solidFill>
                    <a:schemeClr val="bg2"/>
                  </a:solidFill>
                </a:rPr>
                <a:t>Close Registration</a:t>
              </a:r>
            </a:p>
          </p:txBody>
        </p:sp>
        <p:grpSp>
          <p:nvGrpSpPr>
            <p:cNvPr id="29" name="Group 147">
              <a:extLst>
                <a:ext uri="{FF2B5EF4-FFF2-40B4-BE49-F238E27FC236}">
                  <a16:creationId xmlns:a16="http://schemas.microsoft.com/office/drawing/2014/main" id="{14102775-E4B4-654A-8BA3-6CF3D97663AF}"/>
                </a:ext>
              </a:extLst>
            </p:cNvPr>
            <p:cNvGrpSpPr>
              <a:grpSpLocks/>
            </p:cNvGrpSpPr>
            <p:nvPr/>
          </p:nvGrpSpPr>
          <p:grpSpPr bwMode="auto">
            <a:xfrm>
              <a:off x="3012" y="710"/>
              <a:ext cx="1024" cy="755"/>
              <a:chOff x="2468" y="3222"/>
              <a:chExt cx="1024" cy="755"/>
            </a:xfrm>
          </p:grpSpPr>
          <p:sp>
            <p:nvSpPr>
              <p:cNvPr id="41" name="Text Box 141">
                <a:extLst>
                  <a:ext uri="{FF2B5EF4-FFF2-40B4-BE49-F238E27FC236}">
                    <a16:creationId xmlns:a16="http://schemas.microsoft.com/office/drawing/2014/main" id="{9E83F697-7B4F-5A42-9F08-1F4CA89BAD2F}"/>
                  </a:ext>
                </a:extLst>
              </p:cNvPr>
              <p:cNvSpPr txBox="1">
                <a:spLocks noChangeArrowheads="1"/>
              </p:cNvSpPr>
              <p:nvPr/>
            </p:nvSpPr>
            <p:spPr bwMode="auto">
              <a:xfrm>
                <a:off x="2468" y="3755"/>
                <a:ext cx="1024" cy="222"/>
              </a:xfrm>
              <a:prstGeom prst="rect">
                <a:avLst/>
              </a:prstGeom>
              <a:noFill/>
              <a:ln w="9525">
                <a:noFill/>
                <a:miter lim="800000"/>
                <a:headEnd/>
                <a:tailEnd/>
              </a:ln>
              <a:effectLst/>
            </p:spPr>
            <p:txBody>
              <a:bodyPr wrap="none" lIns="107950" tIns="53975" rIns="107950" bIns="53975">
                <a:spAutoFit/>
              </a:bodyPr>
              <a:lstStyle/>
              <a:p>
                <a:r>
                  <a:rPr lang="en-US" sz="1600"/>
                  <a:t>Course Catalog</a:t>
                </a:r>
              </a:p>
            </p:txBody>
          </p:sp>
          <p:grpSp>
            <p:nvGrpSpPr>
              <p:cNvPr id="42" name="Group 142">
                <a:extLst>
                  <a:ext uri="{FF2B5EF4-FFF2-40B4-BE49-F238E27FC236}">
                    <a16:creationId xmlns:a16="http://schemas.microsoft.com/office/drawing/2014/main" id="{41DBF2CE-869F-674E-AB37-A52E20DD4253}"/>
                  </a:ext>
                </a:extLst>
              </p:cNvPr>
              <p:cNvGrpSpPr>
                <a:grpSpLocks/>
              </p:cNvGrpSpPr>
              <p:nvPr/>
            </p:nvGrpSpPr>
            <p:grpSpPr bwMode="auto">
              <a:xfrm>
                <a:off x="2812" y="3222"/>
                <a:ext cx="330" cy="546"/>
                <a:chOff x="1254" y="2352"/>
                <a:chExt cx="488" cy="808"/>
              </a:xfrm>
            </p:grpSpPr>
            <p:sp>
              <p:nvSpPr>
                <p:cNvPr id="43" name="Oval 143">
                  <a:extLst>
                    <a:ext uri="{FF2B5EF4-FFF2-40B4-BE49-F238E27FC236}">
                      <a16:creationId xmlns:a16="http://schemas.microsoft.com/office/drawing/2014/main" id="{AC78D053-D550-8A4F-B652-FD1393235993}"/>
                    </a:ext>
                  </a:extLst>
                </p:cNvPr>
                <p:cNvSpPr>
                  <a:spLocks noChangeArrowheads="1"/>
                </p:cNvSpPr>
                <p:nvPr/>
              </p:nvSpPr>
              <p:spPr bwMode="auto">
                <a:xfrm>
                  <a:off x="1360" y="2352"/>
                  <a:ext cx="272" cy="272"/>
                </a:xfrm>
                <a:prstGeom prst="ellipse">
                  <a:avLst/>
                </a:prstGeom>
                <a:noFill/>
                <a:ln w="12700">
                  <a:solidFill>
                    <a:schemeClr val="tx1"/>
                  </a:solidFill>
                  <a:round/>
                  <a:headEnd/>
                  <a:tailEnd/>
                </a:ln>
                <a:effectLst/>
              </p:spPr>
              <p:txBody>
                <a:bodyPr wrap="none" lIns="107950" tIns="53975" rIns="107950" bIns="53975" anchor="ctr"/>
                <a:lstStyle/>
                <a:p>
                  <a:endParaRPr lang="en-US"/>
                </a:p>
              </p:txBody>
            </p:sp>
            <p:sp>
              <p:nvSpPr>
                <p:cNvPr id="44" name="Line 144">
                  <a:extLst>
                    <a:ext uri="{FF2B5EF4-FFF2-40B4-BE49-F238E27FC236}">
                      <a16:creationId xmlns:a16="http://schemas.microsoft.com/office/drawing/2014/main" id="{ECCBA584-90E4-0B49-BEF4-C2129BE392E7}"/>
                    </a:ext>
                  </a:extLst>
                </p:cNvPr>
                <p:cNvSpPr>
                  <a:spLocks noChangeShapeType="1"/>
                </p:cNvSpPr>
                <p:nvPr/>
              </p:nvSpPr>
              <p:spPr bwMode="auto">
                <a:xfrm>
                  <a:off x="1496" y="2624"/>
                  <a:ext cx="0" cy="289"/>
                </a:xfrm>
                <a:prstGeom prst="line">
                  <a:avLst/>
                </a:prstGeom>
                <a:noFill/>
                <a:ln w="12700">
                  <a:solidFill>
                    <a:schemeClr val="tx1"/>
                  </a:solidFill>
                  <a:round/>
                  <a:headEnd/>
                  <a:tailEnd/>
                </a:ln>
                <a:effectLst/>
              </p:spPr>
              <p:txBody>
                <a:bodyPr lIns="107950" tIns="53975" rIns="107950" bIns="53975"/>
                <a:lstStyle/>
                <a:p>
                  <a:endParaRPr lang="en-US"/>
                </a:p>
              </p:txBody>
            </p:sp>
            <p:sp>
              <p:nvSpPr>
                <p:cNvPr id="45" name="Line 145">
                  <a:extLst>
                    <a:ext uri="{FF2B5EF4-FFF2-40B4-BE49-F238E27FC236}">
                      <a16:creationId xmlns:a16="http://schemas.microsoft.com/office/drawing/2014/main" id="{0DA81FDD-1559-884D-97D0-24D64994CB99}"/>
                    </a:ext>
                  </a:extLst>
                </p:cNvPr>
                <p:cNvSpPr>
                  <a:spLocks noChangeShapeType="1"/>
                </p:cNvSpPr>
                <p:nvPr/>
              </p:nvSpPr>
              <p:spPr bwMode="auto">
                <a:xfrm>
                  <a:off x="1256" y="2736"/>
                  <a:ext cx="480" cy="0"/>
                </a:xfrm>
                <a:prstGeom prst="line">
                  <a:avLst/>
                </a:prstGeom>
                <a:noFill/>
                <a:ln w="12700">
                  <a:solidFill>
                    <a:schemeClr val="tx1"/>
                  </a:solidFill>
                  <a:round/>
                  <a:headEnd/>
                  <a:tailEnd/>
                </a:ln>
                <a:effectLst/>
              </p:spPr>
              <p:txBody>
                <a:bodyPr lIns="107950" tIns="53975" rIns="107950" bIns="53975"/>
                <a:lstStyle/>
                <a:p>
                  <a:endParaRPr lang="en-US"/>
                </a:p>
              </p:txBody>
            </p:sp>
            <p:sp>
              <p:nvSpPr>
                <p:cNvPr id="46" name="Freeform 146">
                  <a:extLst>
                    <a:ext uri="{FF2B5EF4-FFF2-40B4-BE49-F238E27FC236}">
                      <a16:creationId xmlns:a16="http://schemas.microsoft.com/office/drawing/2014/main" id="{9DDB19D0-3591-474A-A336-854FCEA5C3D6}"/>
                    </a:ext>
                  </a:extLst>
                </p:cNvPr>
                <p:cNvSpPr>
                  <a:spLocks/>
                </p:cNvSpPr>
                <p:nvPr/>
              </p:nvSpPr>
              <p:spPr bwMode="auto">
                <a:xfrm>
                  <a:off x="1254" y="2912"/>
                  <a:ext cx="488" cy="248"/>
                </a:xfrm>
                <a:custGeom>
                  <a:avLst/>
                  <a:gdLst/>
                  <a:ahLst/>
                  <a:cxnLst>
                    <a:cxn ang="0">
                      <a:pos x="0" y="240"/>
                    </a:cxn>
                    <a:cxn ang="0">
                      <a:pos x="240" y="0"/>
                    </a:cxn>
                    <a:cxn ang="0">
                      <a:pos x="488" y="248"/>
                    </a:cxn>
                  </a:cxnLst>
                  <a:rect l="0" t="0" r="r" b="b"/>
                  <a:pathLst>
                    <a:path w="488" h="248">
                      <a:moveTo>
                        <a:pt x="0" y="240"/>
                      </a:moveTo>
                      <a:lnTo>
                        <a:pt x="240" y="0"/>
                      </a:lnTo>
                      <a:lnTo>
                        <a:pt x="488" y="248"/>
                      </a:lnTo>
                    </a:path>
                  </a:pathLst>
                </a:custGeom>
                <a:noFill/>
                <a:ln w="12700" cap="flat" cmpd="sng">
                  <a:solidFill>
                    <a:schemeClr val="tx1"/>
                  </a:solidFill>
                  <a:prstDash val="solid"/>
                  <a:round/>
                  <a:headEnd/>
                  <a:tailEnd/>
                </a:ln>
                <a:effectLst/>
              </p:spPr>
              <p:txBody>
                <a:bodyPr lIns="107950" tIns="53975" rIns="107950" bIns="53975"/>
                <a:lstStyle/>
                <a:p>
                  <a:endParaRPr lang="en-US"/>
                </a:p>
              </p:txBody>
            </p:sp>
          </p:grpSp>
        </p:grpSp>
        <p:sp>
          <p:nvSpPr>
            <p:cNvPr id="30" name="Line 150">
              <a:extLst>
                <a:ext uri="{FF2B5EF4-FFF2-40B4-BE49-F238E27FC236}">
                  <a16:creationId xmlns:a16="http://schemas.microsoft.com/office/drawing/2014/main" id="{76F2D454-7618-0142-A698-0384660B2058}"/>
                </a:ext>
              </a:extLst>
            </p:cNvPr>
            <p:cNvSpPr>
              <a:spLocks noChangeShapeType="1"/>
            </p:cNvSpPr>
            <p:nvPr/>
          </p:nvSpPr>
          <p:spPr bwMode="auto">
            <a:xfrm flipV="1">
              <a:off x="2464" y="1496"/>
              <a:ext cx="784" cy="1216"/>
            </a:xfrm>
            <a:prstGeom prst="line">
              <a:avLst/>
            </a:prstGeom>
            <a:noFill/>
            <a:ln w="12700">
              <a:solidFill>
                <a:schemeClr val="tx1"/>
              </a:solidFill>
              <a:round/>
              <a:headEnd/>
              <a:tailEnd/>
            </a:ln>
            <a:effectLst/>
          </p:spPr>
          <p:txBody>
            <a:bodyPr lIns="107950" tIns="53975" rIns="107950" bIns="53975"/>
            <a:lstStyle/>
            <a:p>
              <a:endParaRPr lang="en-US"/>
            </a:p>
          </p:txBody>
        </p:sp>
        <p:sp>
          <p:nvSpPr>
            <p:cNvPr id="31" name="Line 151">
              <a:extLst>
                <a:ext uri="{FF2B5EF4-FFF2-40B4-BE49-F238E27FC236}">
                  <a16:creationId xmlns:a16="http://schemas.microsoft.com/office/drawing/2014/main" id="{B62DB1C0-9E62-4D46-A15C-668872C4C59B}"/>
                </a:ext>
              </a:extLst>
            </p:cNvPr>
            <p:cNvSpPr>
              <a:spLocks noChangeShapeType="1"/>
            </p:cNvSpPr>
            <p:nvPr/>
          </p:nvSpPr>
          <p:spPr bwMode="auto">
            <a:xfrm flipV="1">
              <a:off x="2488" y="1120"/>
              <a:ext cx="760" cy="376"/>
            </a:xfrm>
            <a:prstGeom prst="line">
              <a:avLst/>
            </a:prstGeom>
            <a:noFill/>
            <a:ln w="12700">
              <a:solidFill>
                <a:schemeClr val="tx1"/>
              </a:solidFill>
              <a:round/>
              <a:headEnd/>
              <a:tailEnd/>
            </a:ln>
            <a:effectLst/>
          </p:spPr>
          <p:txBody>
            <a:bodyPr lIns="107950" tIns="53975" rIns="107950" bIns="53975"/>
            <a:lstStyle/>
            <a:p>
              <a:endParaRPr lang="en-US"/>
            </a:p>
          </p:txBody>
        </p:sp>
        <p:sp>
          <p:nvSpPr>
            <p:cNvPr id="32" name="Line 152">
              <a:extLst>
                <a:ext uri="{FF2B5EF4-FFF2-40B4-BE49-F238E27FC236}">
                  <a16:creationId xmlns:a16="http://schemas.microsoft.com/office/drawing/2014/main" id="{051B05A8-1924-7445-BC4A-8FFD213F94DA}"/>
                </a:ext>
              </a:extLst>
            </p:cNvPr>
            <p:cNvSpPr>
              <a:spLocks noChangeShapeType="1"/>
            </p:cNvSpPr>
            <p:nvPr/>
          </p:nvSpPr>
          <p:spPr bwMode="auto">
            <a:xfrm flipH="1">
              <a:off x="3728" y="2204"/>
              <a:ext cx="552" cy="0"/>
            </a:xfrm>
            <a:prstGeom prst="line">
              <a:avLst/>
            </a:prstGeom>
            <a:noFill/>
            <a:ln w="12700">
              <a:solidFill>
                <a:schemeClr val="tx1"/>
              </a:solidFill>
              <a:round/>
              <a:headEnd type="arrow" w="lg" len="lg"/>
              <a:tailEnd/>
            </a:ln>
            <a:effectLst/>
          </p:spPr>
          <p:txBody>
            <a:bodyPr lIns="107950" tIns="53975" rIns="107950" bIns="53975"/>
            <a:lstStyle/>
            <a:p>
              <a:endParaRPr lang="en-US"/>
            </a:p>
          </p:txBody>
        </p:sp>
        <p:sp>
          <p:nvSpPr>
            <p:cNvPr id="33" name="Line 153">
              <a:extLst>
                <a:ext uri="{FF2B5EF4-FFF2-40B4-BE49-F238E27FC236}">
                  <a16:creationId xmlns:a16="http://schemas.microsoft.com/office/drawing/2014/main" id="{FF1E65C1-2782-F144-BE31-02AF4B067CF7}"/>
                </a:ext>
              </a:extLst>
            </p:cNvPr>
            <p:cNvSpPr>
              <a:spLocks noChangeShapeType="1"/>
            </p:cNvSpPr>
            <p:nvPr/>
          </p:nvSpPr>
          <p:spPr bwMode="auto">
            <a:xfrm flipV="1">
              <a:off x="3728" y="3026"/>
              <a:ext cx="688" cy="318"/>
            </a:xfrm>
            <a:prstGeom prst="line">
              <a:avLst/>
            </a:prstGeom>
            <a:noFill/>
            <a:ln w="12700">
              <a:solidFill>
                <a:schemeClr val="tx1"/>
              </a:solidFill>
              <a:round/>
              <a:headEnd/>
              <a:tailEnd/>
            </a:ln>
            <a:effectLst/>
          </p:spPr>
          <p:txBody>
            <a:bodyPr lIns="107950" tIns="53975" rIns="107950" bIns="53975"/>
            <a:lstStyle/>
            <a:p>
              <a:endParaRPr lang="en-US"/>
            </a:p>
          </p:txBody>
        </p:sp>
        <p:sp>
          <p:nvSpPr>
            <p:cNvPr id="34" name="Line 154">
              <a:extLst>
                <a:ext uri="{FF2B5EF4-FFF2-40B4-BE49-F238E27FC236}">
                  <a16:creationId xmlns:a16="http://schemas.microsoft.com/office/drawing/2014/main" id="{F365176A-7CB4-6C41-99CB-FC4D555E9777}"/>
                </a:ext>
              </a:extLst>
            </p:cNvPr>
            <p:cNvSpPr>
              <a:spLocks noChangeShapeType="1"/>
            </p:cNvSpPr>
            <p:nvPr/>
          </p:nvSpPr>
          <p:spPr bwMode="auto">
            <a:xfrm>
              <a:off x="2536" y="2204"/>
              <a:ext cx="760" cy="0"/>
            </a:xfrm>
            <a:prstGeom prst="line">
              <a:avLst/>
            </a:prstGeom>
            <a:noFill/>
            <a:ln w="12700">
              <a:solidFill>
                <a:schemeClr val="tx1"/>
              </a:solidFill>
              <a:round/>
              <a:headEnd type="arrow" w="lg" len="lg"/>
              <a:tailEnd/>
            </a:ln>
            <a:effectLst/>
          </p:spPr>
          <p:txBody>
            <a:bodyPr lIns="107950" tIns="53975" rIns="107950" bIns="53975"/>
            <a:lstStyle/>
            <a:p>
              <a:endParaRPr lang="en-US"/>
            </a:p>
          </p:txBody>
        </p:sp>
        <p:sp>
          <p:nvSpPr>
            <p:cNvPr id="35" name="Line 155">
              <a:extLst>
                <a:ext uri="{FF2B5EF4-FFF2-40B4-BE49-F238E27FC236}">
                  <a16:creationId xmlns:a16="http://schemas.microsoft.com/office/drawing/2014/main" id="{003E76C2-DE1D-E64F-A2D3-E24212F0FD8A}"/>
                </a:ext>
              </a:extLst>
            </p:cNvPr>
            <p:cNvSpPr>
              <a:spLocks noChangeShapeType="1"/>
            </p:cNvSpPr>
            <p:nvPr/>
          </p:nvSpPr>
          <p:spPr bwMode="auto">
            <a:xfrm flipH="1">
              <a:off x="808" y="1100"/>
              <a:ext cx="592" cy="392"/>
            </a:xfrm>
            <a:prstGeom prst="line">
              <a:avLst/>
            </a:prstGeom>
            <a:noFill/>
            <a:ln w="12700">
              <a:solidFill>
                <a:schemeClr val="tx1"/>
              </a:solidFill>
              <a:round/>
              <a:headEnd type="arrow" w="lg" len="lg"/>
              <a:tailEnd/>
            </a:ln>
            <a:effectLst/>
          </p:spPr>
          <p:txBody>
            <a:bodyPr lIns="107950" tIns="53975" rIns="107950" bIns="53975"/>
            <a:lstStyle/>
            <a:p>
              <a:endParaRPr lang="en-US"/>
            </a:p>
          </p:txBody>
        </p:sp>
        <p:sp>
          <p:nvSpPr>
            <p:cNvPr id="36" name="Line 156">
              <a:extLst>
                <a:ext uri="{FF2B5EF4-FFF2-40B4-BE49-F238E27FC236}">
                  <a16:creationId xmlns:a16="http://schemas.microsoft.com/office/drawing/2014/main" id="{9DFC0679-6F73-6D42-88AE-C3FB1B4D14D6}"/>
                </a:ext>
              </a:extLst>
            </p:cNvPr>
            <p:cNvSpPr>
              <a:spLocks noChangeShapeType="1"/>
            </p:cNvSpPr>
            <p:nvPr/>
          </p:nvSpPr>
          <p:spPr bwMode="auto">
            <a:xfrm flipH="1" flipV="1">
              <a:off x="808" y="1684"/>
              <a:ext cx="592" cy="392"/>
            </a:xfrm>
            <a:prstGeom prst="line">
              <a:avLst/>
            </a:prstGeom>
            <a:noFill/>
            <a:ln w="12700">
              <a:solidFill>
                <a:schemeClr val="tx1"/>
              </a:solidFill>
              <a:round/>
              <a:headEnd type="arrow" w="lg" len="lg"/>
              <a:tailEnd/>
            </a:ln>
            <a:effectLst/>
          </p:spPr>
          <p:txBody>
            <a:bodyPr lIns="107950" tIns="53975" rIns="107950" bIns="53975"/>
            <a:lstStyle/>
            <a:p>
              <a:endParaRPr lang="en-US"/>
            </a:p>
          </p:txBody>
        </p:sp>
        <p:sp>
          <p:nvSpPr>
            <p:cNvPr id="37" name="Line 158">
              <a:extLst>
                <a:ext uri="{FF2B5EF4-FFF2-40B4-BE49-F238E27FC236}">
                  <a16:creationId xmlns:a16="http://schemas.microsoft.com/office/drawing/2014/main" id="{60A295E6-2E17-3B4D-BCA8-C16C31787BE2}"/>
                </a:ext>
              </a:extLst>
            </p:cNvPr>
            <p:cNvSpPr>
              <a:spLocks noChangeShapeType="1"/>
            </p:cNvSpPr>
            <p:nvPr/>
          </p:nvSpPr>
          <p:spPr bwMode="auto">
            <a:xfrm flipH="1">
              <a:off x="808" y="2324"/>
              <a:ext cx="592" cy="392"/>
            </a:xfrm>
            <a:prstGeom prst="line">
              <a:avLst/>
            </a:prstGeom>
            <a:noFill/>
            <a:ln w="12700">
              <a:solidFill>
                <a:schemeClr val="tx1"/>
              </a:solidFill>
              <a:round/>
              <a:headEnd type="arrow" w="lg" len="lg"/>
              <a:tailEnd/>
            </a:ln>
            <a:effectLst/>
          </p:spPr>
          <p:txBody>
            <a:bodyPr lIns="107950" tIns="53975" rIns="107950" bIns="53975"/>
            <a:lstStyle/>
            <a:p>
              <a:endParaRPr lang="en-US"/>
            </a:p>
          </p:txBody>
        </p:sp>
        <p:sp>
          <p:nvSpPr>
            <p:cNvPr id="38" name="Line 159">
              <a:extLst>
                <a:ext uri="{FF2B5EF4-FFF2-40B4-BE49-F238E27FC236}">
                  <a16:creationId xmlns:a16="http://schemas.microsoft.com/office/drawing/2014/main" id="{533CA0FF-F456-BF44-BB3D-566FFE98C3C0}"/>
                </a:ext>
              </a:extLst>
            </p:cNvPr>
            <p:cNvSpPr>
              <a:spLocks noChangeShapeType="1"/>
            </p:cNvSpPr>
            <p:nvPr/>
          </p:nvSpPr>
          <p:spPr bwMode="auto">
            <a:xfrm flipH="1" flipV="1">
              <a:off x="808" y="2908"/>
              <a:ext cx="592" cy="392"/>
            </a:xfrm>
            <a:prstGeom prst="line">
              <a:avLst/>
            </a:prstGeom>
            <a:noFill/>
            <a:ln w="12700">
              <a:solidFill>
                <a:schemeClr val="tx1"/>
              </a:solidFill>
              <a:round/>
              <a:headEnd type="arrow" w="lg" len="lg"/>
              <a:tailEnd/>
            </a:ln>
            <a:effectLst/>
          </p:spPr>
          <p:txBody>
            <a:bodyPr lIns="107950" tIns="53975" rIns="107950" bIns="53975"/>
            <a:lstStyle/>
            <a:p>
              <a:endParaRPr lang="en-US"/>
            </a:p>
          </p:txBody>
        </p:sp>
        <p:sp>
          <p:nvSpPr>
            <p:cNvPr id="39" name="Line 161">
              <a:extLst>
                <a:ext uri="{FF2B5EF4-FFF2-40B4-BE49-F238E27FC236}">
                  <a16:creationId xmlns:a16="http://schemas.microsoft.com/office/drawing/2014/main" id="{83A51A5C-D120-AA4F-B592-8A480BAC3F61}"/>
                </a:ext>
              </a:extLst>
            </p:cNvPr>
            <p:cNvSpPr>
              <a:spLocks noChangeShapeType="1"/>
            </p:cNvSpPr>
            <p:nvPr/>
          </p:nvSpPr>
          <p:spPr bwMode="auto">
            <a:xfrm flipH="1">
              <a:off x="3728" y="1665"/>
              <a:ext cx="669" cy="443"/>
            </a:xfrm>
            <a:prstGeom prst="line">
              <a:avLst/>
            </a:prstGeom>
            <a:noFill/>
            <a:ln w="12700">
              <a:solidFill>
                <a:schemeClr val="tx1"/>
              </a:solidFill>
              <a:round/>
              <a:headEnd type="arrow" w="lg" len="lg"/>
              <a:tailEnd/>
            </a:ln>
            <a:effectLst/>
          </p:spPr>
          <p:txBody>
            <a:bodyPr lIns="107950" tIns="53975" rIns="107950" bIns="53975"/>
            <a:lstStyle/>
            <a:p>
              <a:endParaRPr lang="en-US"/>
            </a:p>
          </p:txBody>
        </p:sp>
        <p:sp>
          <p:nvSpPr>
            <p:cNvPr id="40" name="Line 162">
              <a:extLst>
                <a:ext uri="{FF2B5EF4-FFF2-40B4-BE49-F238E27FC236}">
                  <a16:creationId xmlns:a16="http://schemas.microsoft.com/office/drawing/2014/main" id="{A2F79EEC-1816-224D-A037-F729C11BA00B}"/>
                </a:ext>
              </a:extLst>
            </p:cNvPr>
            <p:cNvSpPr>
              <a:spLocks noChangeShapeType="1"/>
            </p:cNvSpPr>
            <p:nvPr/>
          </p:nvSpPr>
          <p:spPr bwMode="auto">
            <a:xfrm flipH="1" flipV="1">
              <a:off x="3728" y="2300"/>
              <a:ext cx="656" cy="434"/>
            </a:xfrm>
            <a:prstGeom prst="line">
              <a:avLst/>
            </a:prstGeom>
            <a:noFill/>
            <a:ln w="12700">
              <a:solidFill>
                <a:schemeClr val="tx1"/>
              </a:solidFill>
              <a:round/>
              <a:headEnd type="arrow" w="lg" len="lg"/>
              <a:tailEnd/>
            </a:ln>
            <a:effectLst/>
          </p:spPr>
          <p:txBody>
            <a:bodyPr lIns="107950" tIns="53975" rIns="107950" bIns="53975"/>
            <a:lstStyle/>
            <a:p>
              <a:endParaRPr lang="en-US"/>
            </a:p>
          </p:txBody>
        </p:sp>
      </p:grpSp>
    </p:spTree>
    <p:extLst>
      <p:ext uri="{BB962C8B-B14F-4D97-AF65-F5344CB8AC3E}">
        <p14:creationId xmlns:p14="http://schemas.microsoft.com/office/powerpoint/2010/main" val="2729817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7BD2D-0010-8F41-9D72-0288665D2759}"/>
              </a:ext>
            </a:extLst>
          </p:cNvPr>
          <p:cNvSpPr>
            <a:spLocks noGrp="1"/>
          </p:cNvSpPr>
          <p:nvPr>
            <p:ph type="title"/>
          </p:nvPr>
        </p:nvSpPr>
        <p:spPr>
          <a:xfrm>
            <a:off x="511097" y="97495"/>
            <a:ext cx="11205118" cy="1325563"/>
          </a:xfrm>
        </p:spPr>
        <p:txBody>
          <a:bodyPr>
            <a:noAutofit/>
          </a:bodyPr>
          <a:lstStyle/>
          <a:p>
            <a:r>
              <a:rPr lang="en-CN" sz="4400" dirty="0"/>
              <a:t>Four Types of Behavioral Relationships</a:t>
            </a:r>
            <a:br>
              <a:rPr lang="en-CN" sz="4400" dirty="0"/>
            </a:br>
            <a:r>
              <a:rPr lang="en-CN" sz="4400" dirty="0"/>
              <a:t>                                                      in Use C</a:t>
            </a:r>
            <a:r>
              <a:rPr lang="en-US" sz="4400" dirty="0"/>
              <a:t>a</a:t>
            </a:r>
            <a:r>
              <a:rPr lang="en-CN" sz="4400" dirty="0"/>
              <a:t>se Diagram</a:t>
            </a:r>
          </a:p>
        </p:txBody>
      </p:sp>
      <p:sp>
        <p:nvSpPr>
          <p:cNvPr id="5" name="TextBox 4">
            <a:extLst>
              <a:ext uri="{FF2B5EF4-FFF2-40B4-BE49-F238E27FC236}">
                <a16:creationId xmlns:a16="http://schemas.microsoft.com/office/drawing/2014/main" id="{9A6300C8-A775-CDF8-E70A-45CC14E723AD}"/>
              </a:ext>
            </a:extLst>
          </p:cNvPr>
          <p:cNvSpPr txBox="1"/>
          <p:nvPr/>
        </p:nvSpPr>
        <p:spPr>
          <a:xfrm>
            <a:off x="2163336" y="1302389"/>
            <a:ext cx="1104790" cy="369332"/>
          </a:xfrm>
          <a:prstGeom prst="rect">
            <a:avLst/>
          </a:prstGeom>
          <a:noFill/>
        </p:spPr>
        <p:txBody>
          <a:bodyPr wrap="none" rtlCol="0">
            <a:spAutoFit/>
          </a:bodyPr>
          <a:lstStyle/>
          <a:p>
            <a:r>
              <a:rPr lang="en-CN" dirty="0"/>
              <a:t>Examples</a:t>
            </a:r>
          </a:p>
        </p:txBody>
      </p:sp>
      <p:pic>
        <p:nvPicPr>
          <p:cNvPr id="6" name="Picture 5">
            <a:extLst>
              <a:ext uri="{FF2B5EF4-FFF2-40B4-BE49-F238E27FC236}">
                <a16:creationId xmlns:a16="http://schemas.microsoft.com/office/drawing/2014/main" id="{1CFB4525-8C87-DFB4-59AF-56C1335E6F18}"/>
              </a:ext>
            </a:extLst>
          </p:cNvPr>
          <p:cNvPicPr>
            <a:picLocks noChangeAspect="1"/>
          </p:cNvPicPr>
          <p:nvPr/>
        </p:nvPicPr>
        <p:blipFill>
          <a:blip r:embed="rId2"/>
          <a:stretch>
            <a:fillRect/>
          </a:stretch>
        </p:blipFill>
        <p:spPr>
          <a:xfrm>
            <a:off x="5705229" y="2289716"/>
            <a:ext cx="6384983" cy="1908973"/>
          </a:xfrm>
          <a:prstGeom prst="rect">
            <a:avLst/>
          </a:prstGeom>
        </p:spPr>
      </p:pic>
      <p:pic>
        <p:nvPicPr>
          <p:cNvPr id="7" name="Picture 6">
            <a:extLst>
              <a:ext uri="{FF2B5EF4-FFF2-40B4-BE49-F238E27FC236}">
                <a16:creationId xmlns:a16="http://schemas.microsoft.com/office/drawing/2014/main" id="{EDA920AF-FAE8-5FC7-210B-67DF9ADAF855}"/>
              </a:ext>
            </a:extLst>
          </p:cNvPr>
          <p:cNvPicPr>
            <a:picLocks noChangeAspect="1"/>
          </p:cNvPicPr>
          <p:nvPr/>
        </p:nvPicPr>
        <p:blipFill>
          <a:blip r:embed="rId3"/>
          <a:stretch>
            <a:fillRect/>
          </a:stretch>
        </p:blipFill>
        <p:spPr>
          <a:xfrm>
            <a:off x="36054" y="1613211"/>
            <a:ext cx="5616651" cy="3853080"/>
          </a:xfrm>
          <a:prstGeom prst="rect">
            <a:avLst/>
          </a:prstGeom>
        </p:spPr>
      </p:pic>
    </p:spTree>
    <p:extLst>
      <p:ext uri="{BB962C8B-B14F-4D97-AF65-F5344CB8AC3E}">
        <p14:creationId xmlns:p14="http://schemas.microsoft.com/office/powerpoint/2010/main" val="199857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B0768-775B-DF41-BC89-F153349986BC}"/>
              </a:ext>
            </a:extLst>
          </p:cNvPr>
          <p:cNvSpPr>
            <a:spLocks noGrp="1"/>
          </p:cNvSpPr>
          <p:nvPr>
            <p:ph type="title"/>
          </p:nvPr>
        </p:nvSpPr>
        <p:spPr>
          <a:xfrm>
            <a:off x="1476287" y="-19537"/>
            <a:ext cx="10515600" cy="1325563"/>
          </a:xfrm>
        </p:spPr>
        <p:txBody>
          <a:bodyPr>
            <a:normAutofit/>
          </a:bodyPr>
          <a:lstStyle/>
          <a:p>
            <a:r>
              <a:rPr lang="en-CN" sz="4800" dirty="0"/>
              <a:t>UML Relationships</a:t>
            </a:r>
          </a:p>
        </p:txBody>
      </p:sp>
      <p:sp>
        <p:nvSpPr>
          <p:cNvPr id="3" name="Content Placeholder 2">
            <a:extLst>
              <a:ext uri="{FF2B5EF4-FFF2-40B4-BE49-F238E27FC236}">
                <a16:creationId xmlns:a16="http://schemas.microsoft.com/office/drawing/2014/main" id="{9E0B4EE7-BAC1-6342-9887-B5684D78BD93}"/>
              </a:ext>
            </a:extLst>
          </p:cNvPr>
          <p:cNvSpPr>
            <a:spLocks noGrp="1"/>
          </p:cNvSpPr>
          <p:nvPr>
            <p:ph idx="1"/>
          </p:nvPr>
        </p:nvSpPr>
        <p:spPr/>
        <p:txBody>
          <a:bodyPr>
            <a:normAutofit lnSpcReduction="10000"/>
          </a:bodyPr>
          <a:lstStyle/>
          <a:p>
            <a:endParaRPr lang="en-CN" dirty="0"/>
          </a:p>
          <a:p>
            <a:endParaRPr lang="en-CN" dirty="0"/>
          </a:p>
          <a:p>
            <a:endParaRPr lang="en-CN" dirty="0"/>
          </a:p>
          <a:p>
            <a:endParaRPr lang="en-CN" dirty="0"/>
          </a:p>
          <a:p>
            <a:endParaRPr lang="en-CN" dirty="0"/>
          </a:p>
          <a:p>
            <a:endParaRPr lang="en-CN" dirty="0"/>
          </a:p>
          <a:p>
            <a:endParaRPr lang="en-CN" dirty="0"/>
          </a:p>
          <a:p>
            <a:endParaRPr lang="en-CN" dirty="0"/>
          </a:p>
          <a:p>
            <a:r>
              <a:rPr lang="en-CN" dirty="0">
                <a:solidFill>
                  <a:srgbClr val="FFFFFF"/>
                </a:solidFill>
              </a:rPr>
              <a:t>More examples will be available in later lectures.</a:t>
            </a:r>
          </a:p>
        </p:txBody>
      </p:sp>
      <p:sp>
        <p:nvSpPr>
          <p:cNvPr id="4" name="Rectangle 3">
            <a:extLst>
              <a:ext uri="{FF2B5EF4-FFF2-40B4-BE49-F238E27FC236}">
                <a16:creationId xmlns:a16="http://schemas.microsoft.com/office/drawing/2014/main" id="{DB9675DF-04D2-6E45-A90C-FA83563BD568}"/>
              </a:ext>
            </a:extLst>
          </p:cNvPr>
          <p:cNvSpPr txBox="1">
            <a:spLocks noChangeArrowheads="1"/>
          </p:cNvSpPr>
          <p:nvPr/>
        </p:nvSpPr>
        <p:spPr>
          <a:xfrm>
            <a:off x="2199876" y="5006427"/>
            <a:ext cx="7162800" cy="493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Wingdings" pitchFamily="2" charset="2"/>
              <a:buNone/>
            </a:pPr>
            <a:r>
              <a:rPr lang="en-US" sz="1400"/>
              <a:t>UML Relationships and their graphical representation</a:t>
            </a:r>
          </a:p>
        </p:txBody>
      </p:sp>
      <p:pic>
        <p:nvPicPr>
          <p:cNvPr id="5" name="Picture 5" descr="C:\Documents and Settings\y.altunel\Application Data\Microsoft\Media Catalog\BuildingBlocksWithoutText.jpg">
            <a:extLst>
              <a:ext uri="{FF2B5EF4-FFF2-40B4-BE49-F238E27FC236}">
                <a16:creationId xmlns:a16="http://schemas.microsoft.com/office/drawing/2014/main" id="{0B5479B9-713B-474B-A645-9A1B36EC3C71}"/>
              </a:ext>
            </a:extLst>
          </p:cNvPr>
          <p:cNvPicPr>
            <a:picLocks noChangeAspect="1" noChangeArrowheads="1"/>
          </p:cNvPicPr>
          <p:nvPr/>
        </p:nvPicPr>
        <p:blipFill>
          <a:blip r:embed="rId2" cstate="print"/>
          <a:srcRect/>
          <a:stretch>
            <a:fillRect/>
          </a:stretch>
        </p:blipFill>
        <p:spPr>
          <a:xfrm>
            <a:off x="5258902" y="1657311"/>
            <a:ext cx="862807" cy="826684"/>
          </a:xfrm>
          <a:prstGeom prst="rect">
            <a:avLst/>
          </a:prstGeom>
        </p:spPr>
      </p:pic>
      <p:sp>
        <p:nvSpPr>
          <p:cNvPr id="6" name="Rectangle 6">
            <a:extLst>
              <a:ext uri="{FF2B5EF4-FFF2-40B4-BE49-F238E27FC236}">
                <a16:creationId xmlns:a16="http://schemas.microsoft.com/office/drawing/2014/main" id="{BFBA44C2-FB99-4A4E-9D9D-1291F61CDFC7}"/>
              </a:ext>
            </a:extLst>
          </p:cNvPr>
          <p:cNvSpPr>
            <a:spLocks noChangeArrowheads="1"/>
          </p:cNvSpPr>
          <p:nvPr/>
        </p:nvSpPr>
        <p:spPr bwMode="auto">
          <a:xfrm>
            <a:off x="2162087" y="4089953"/>
            <a:ext cx="1725613" cy="396875"/>
          </a:xfrm>
          <a:prstGeom prst="rect">
            <a:avLst/>
          </a:prstGeom>
          <a:noFill/>
          <a:ln w="9525">
            <a:noFill/>
            <a:miter lim="800000"/>
            <a:headEnd/>
            <a:tailEnd/>
          </a:ln>
          <a:effectLst/>
        </p:spPr>
        <p:txBody>
          <a:bodyPr anchor="ctr">
            <a:spAutoFit/>
          </a:bodyPr>
          <a:lstStyle/>
          <a:p>
            <a:pPr algn="ctr"/>
            <a:r>
              <a:rPr lang="en-US" sz="2000"/>
              <a:t>Association</a:t>
            </a:r>
          </a:p>
        </p:txBody>
      </p:sp>
      <p:cxnSp>
        <p:nvCxnSpPr>
          <p:cNvPr id="7" name="AutoShape 7">
            <a:extLst>
              <a:ext uri="{FF2B5EF4-FFF2-40B4-BE49-F238E27FC236}">
                <a16:creationId xmlns:a16="http://schemas.microsoft.com/office/drawing/2014/main" id="{87E565F8-4982-D942-A58A-5C93EFC147C5}"/>
              </a:ext>
            </a:extLst>
          </p:cNvPr>
          <p:cNvCxnSpPr>
            <a:cxnSpLocks noChangeShapeType="1"/>
            <a:endCxn id="6" idx="0"/>
          </p:cNvCxnSpPr>
          <p:nvPr/>
        </p:nvCxnSpPr>
        <p:spPr bwMode="auto">
          <a:xfrm rot="5400000">
            <a:off x="3525750" y="2021440"/>
            <a:ext cx="1568450" cy="2568575"/>
          </a:xfrm>
          <a:prstGeom prst="bentConnector3">
            <a:avLst>
              <a:gd name="adj1" fmla="val 50000"/>
            </a:avLst>
          </a:prstGeom>
          <a:noFill/>
          <a:ln w="9525">
            <a:solidFill>
              <a:schemeClr val="tx1"/>
            </a:solidFill>
            <a:miter lim="800000"/>
            <a:headEnd/>
            <a:tailEnd/>
          </a:ln>
          <a:effectLst/>
        </p:spPr>
      </p:cxnSp>
      <p:sp>
        <p:nvSpPr>
          <p:cNvPr id="8" name="Rectangle 8">
            <a:extLst>
              <a:ext uri="{FF2B5EF4-FFF2-40B4-BE49-F238E27FC236}">
                <a16:creationId xmlns:a16="http://schemas.microsoft.com/office/drawing/2014/main" id="{6DE2C746-2FB2-8746-85C1-98C0D4736197}"/>
              </a:ext>
            </a:extLst>
          </p:cNvPr>
          <p:cNvSpPr>
            <a:spLocks noChangeArrowheads="1"/>
          </p:cNvSpPr>
          <p:nvPr/>
        </p:nvSpPr>
        <p:spPr bwMode="auto">
          <a:xfrm>
            <a:off x="4067087" y="4089953"/>
            <a:ext cx="1725613" cy="396875"/>
          </a:xfrm>
          <a:prstGeom prst="rect">
            <a:avLst/>
          </a:prstGeom>
          <a:noFill/>
          <a:ln w="9525">
            <a:noFill/>
            <a:miter lim="800000"/>
            <a:headEnd/>
            <a:tailEnd/>
          </a:ln>
          <a:effectLst/>
        </p:spPr>
        <p:txBody>
          <a:bodyPr anchor="ctr">
            <a:spAutoFit/>
          </a:bodyPr>
          <a:lstStyle/>
          <a:p>
            <a:pPr algn="ctr"/>
            <a:r>
              <a:rPr lang="en-US" sz="2000"/>
              <a:t>Dependency</a:t>
            </a:r>
          </a:p>
        </p:txBody>
      </p:sp>
      <p:cxnSp>
        <p:nvCxnSpPr>
          <p:cNvPr id="9" name="AutoShape 9">
            <a:extLst>
              <a:ext uri="{FF2B5EF4-FFF2-40B4-BE49-F238E27FC236}">
                <a16:creationId xmlns:a16="http://schemas.microsoft.com/office/drawing/2014/main" id="{73D0AE4B-6BC1-2A4B-BCF0-23D2531919F8}"/>
              </a:ext>
            </a:extLst>
          </p:cNvPr>
          <p:cNvCxnSpPr>
            <a:cxnSpLocks noChangeShapeType="1"/>
            <a:endCxn id="8" idx="0"/>
          </p:cNvCxnSpPr>
          <p:nvPr/>
        </p:nvCxnSpPr>
        <p:spPr bwMode="auto">
          <a:xfrm rot="5400000">
            <a:off x="4478250" y="2973940"/>
            <a:ext cx="1568450" cy="663575"/>
          </a:xfrm>
          <a:prstGeom prst="bentConnector3">
            <a:avLst>
              <a:gd name="adj1" fmla="val 50000"/>
            </a:avLst>
          </a:prstGeom>
          <a:noFill/>
          <a:ln w="9525">
            <a:solidFill>
              <a:schemeClr val="tx1"/>
            </a:solidFill>
            <a:miter lim="800000"/>
            <a:headEnd/>
            <a:tailEnd/>
          </a:ln>
          <a:effectLst/>
        </p:spPr>
      </p:cxnSp>
      <p:sp>
        <p:nvSpPr>
          <p:cNvPr id="10" name="Rectangle 10">
            <a:extLst>
              <a:ext uri="{FF2B5EF4-FFF2-40B4-BE49-F238E27FC236}">
                <a16:creationId xmlns:a16="http://schemas.microsoft.com/office/drawing/2014/main" id="{A6288749-0C2F-7E42-9C91-182F484B67DA}"/>
              </a:ext>
            </a:extLst>
          </p:cNvPr>
          <p:cNvSpPr>
            <a:spLocks noChangeArrowheads="1"/>
          </p:cNvSpPr>
          <p:nvPr/>
        </p:nvSpPr>
        <p:spPr bwMode="auto">
          <a:xfrm>
            <a:off x="5743487" y="4089953"/>
            <a:ext cx="1981200" cy="396875"/>
          </a:xfrm>
          <a:prstGeom prst="rect">
            <a:avLst/>
          </a:prstGeom>
          <a:noFill/>
          <a:ln w="9525">
            <a:noFill/>
            <a:miter lim="800000"/>
            <a:headEnd/>
            <a:tailEnd/>
          </a:ln>
          <a:effectLst/>
        </p:spPr>
        <p:txBody>
          <a:bodyPr anchor="ctr">
            <a:spAutoFit/>
          </a:bodyPr>
          <a:lstStyle/>
          <a:p>
            <a:pPr algn="ctr"/>
            <a:r>
              <a:rPr lang="en-US" sz="2000"/>
              <a:t>Generalization</a:t>
            </a:r>
          </a:p>
        </p:txBody>
      </p:sp>
      <p:cxnSp>
        <p:nvCxnSpPr>
          <p:cNvPr id="11" name="AutoShape 11">
            <a:extLst>
              <a:ext uri="{FF2B5EF4-FFF2-40B4-BE49-F238E27FC236}">
                <a16:creationId xmlns:a16="http://schemas.microsoft.com/office/drawing/2014/main" id="{401E3C6D-F32B-5B4E-A8B8-5076A4B0D3FA}"/>
              </a:ext>
            </a:extLst>
          </p:cNvPr>
          <p:cNvCxnSpPr>
            <a:cxnSpLocks noChangeShapeType="1"/>
            <a:endCxn id="10" idx="0"/>
          </p:cNvCxnSpPr>
          <p:nvPr/>
        </p:nvCxnSpPr>
        <p:spPr bwMode="auto">
          <a:xfrm rot="16200000" flipH="1">
            <a:off x="5379950" y="2735815"/>
            <a:ext cx="1568450" cy="1139825"/>
          </a:xfrm>
          <a:prstGeom prst="bentConnector3">
            <a:avLst>
              <a:gd name="adj1" fmla="val 50000"/>
            </a:avLst>
          </a:prstGeom>
          <a:noFill/>
          <a:ln w="9525">
            <a:solidFill>
              <a:schemeClr val="tx1"/>
            </a:solidFill>
            <a:miter lim="800000"/>
            <a:headEnd/>
            <a:tailEnd/>
          </a:ln>
          <a:effectLst/>
        </p:spPr>
      </p:cxnSp>
      <p:sp>
        <p:nvSpPr>
          <p:cNvPr id="12" name="Rectangle 12">
            <a:extLst>
              <a:ext uri="{FF2B5EF4-FFF2-40B4-BE49-F238E27FC236}">
                <a16:creationId xmlns:a16="http://schemas.microsoft.com/office/drawing/2014/main" id="{868E1994-AF18-344C-937C-E40C167C3DA3}"/>
              </a:ext>
            </a:extLst>
          </p:cNvPr>
          <p:cNvSpPr>
            <a:spLocks noChangeArrowheads="1"/>
          </p:cNvSpPr>
          <p:nvPr/>
        </p:nvSpPr>
        <p:spPr bwMode="auto">
          <a:xfrm>
            <a:off x="7648487" y="4089953"/>
            <a:ext cx="1725613" cy="396875"/>
          </a:xfrm>
          <a:prstGeom prst="rect">
            <a:avLst/>
          </a:prstGeom>
          <a:noFill/>
          <a:ln w="9525">
            <a:noFill/>
            <a:miter lim="800000"/>
            <a:headEnd/>
            <a:tailEnd/>
          </a:ln>
          <a:effectLst/>
        </p:spPr>
        <p:txBody>
          <a:bodyPr anchor="ctr">
            <a:spAutoFit/>
          </a:bodyPr>
          <a:lstStyle/>
          <a:p>
            <a:pPr algn="ctr"/>
            <a:r>
              <a:rPr lang="en-US" sz="2000"/>
              <a:t>Realization</a:t>
            </a:r>
          </a:p>
        </p:txBody>
      </p:sp>
      <p:cxnSp>
        <p:nvCxnSpPr>
          <p:cNvPr id="13" name="AutoShape 13">
            <a:extLst>
              <a:ext uri="{FF2B5EF4-FFF2-40B4-BE49-F238E27FC236}">
                <a16:creationId xmlns:a16="http://schemas.microsoft.com/office/drawing/2014/main" id="{0188F6C0-85A3-694F-AEEE-2BED3FC0D21E}"/>
              </a:ext>
            </a:extLst>
          </p:cNvPr>
          <p:cNvCxnSpPr>
            <a:cxnSpLocks noChangeShapeType="1"/>
            <a:endCxn id="12" idx="0"/>
          </p:cNvCxnSpPr>
          <p:nvPr/>
        </p:nvCxnSpPr>
        <p:spPr bwMode="auto">
          <a:xfrm>
            <a:off x="5690306" y="3305729"/>
            <a:ext cx="2820988" cy="784224"/>
          </a:xfrm>
          <a:prstGeom prst="bentConnector2">
            <a:avLst/>
          </a:prstGeom>
          <a:noFill/>
          <a:ln w="9525">
            <a:solidFill>
              <a:schemeClr val="tx1"/>
            </a:solidFill>
            <a:miter lim="800000"/>
            <a:headEnd/>
            <a:tailEnd/>
          </a:ln>
          <a:effectLst/>
        </p:spPr>
      </p:cxnSp>
      <p:sp>
        <p:nvSpPr>
          <p:cNvPr id="14" name="Line 14">
            <a:extLst>
              <a:ext uri="{FF2B5EF4-FFF2-40B4-BE49-F238E27FC236}">
                <a16:creationId xmlns:a16="http://schemas.microsoft.com/office/drawing/2014/main" id="{22B477AE-C914-9244-88FC-C461F6FB9191}"/>
              </a:ext>
            </a:extLst>
          </p:cNvPr>
          <p:cNvSpPr>
            <a:spLocks noChangeShapeType="1"/>
          </p:cNvSpPr>
          <p:nvPr/>
        </p:nvSpPr>
        <p:spPr bwMode="auto">
          <a:xfrm>
            <a:off x="2390687" y="4699553"/>
            <a:ext cx="1219200" cy="0"/>
          </a:xfrm>
          <a:prstGeom prst="line">
            <a:avLst/>
          </a:prstGeom>
          <a:noFill/>
          <a:ln w="9525">
            <a:solidFill>
              <a:schemeClr val="tx1"/>
            </a:solidFill>
            <a:miter lim="800000"/>
            <a:headEnd/>
            <a:tailEnd/>
          </a:ln>
          <a:effectLst/>
        </p:spPr>
        <p:txBody>
          <a:bodyPr>
            <a:spAutoFit/>
          </a:bodyPr>
          <a:lstStyle/>
          <a:p>
            <a:endParaRPr lang="en-US"/>
          </a:p>
        </p:txBody>
      </p:sp>
      <p:sp>
        <p:nvSpPr>
          <p:cNvPr id="15" name="Line 15">
            <a:extLst>
              <a:ext uri="{FF2B5EF4-FFF2-40B4-BE49-F238E27FC236}">
                <a16:creationId xmlns:a16="http://schemas.microsoft.com/office/drawing/2014/main" id="{387B2EBC-C47D-3E49-8DD4-8FE70D1C5329}"/>
              </a:ext>
            </a:extLst>
          </p:cNvPr>
          <p:cNvSpPr>
            <a:spLocks noChangeShapeType="1"/>
          </p:cNvSpPr>
          <p:nvPr/>
        </p:nvSpPr>
        <p:spPr bwMode="auto">
          <a:xfrm>
            <a:off x="4295687" y="4699553"/>
            <a:ext cx="1219200" cy="0"/>
          </a:xfrm>
          <a:prstGeom prst="line">
            <a:avLst/>
          </a:prstGeom>
          <a:noFill/>
          <a:ln w="9525">
            <a:solidFill>
              <a:schemeClr val="tx1"/>
            </a:solidFill>
            <a:prstDash val="dash"/>
            <a:miter lim="800000"/>
            <a:headEnd/>
            <a:tailEnd type="arrow" w="med" len="med"/>
          </a:ln>
          <a:effectLst/>
        </p:spPr>
        <p:txBody>
          <a:bodyPr>
            <a:spAutoFit/>
          </a:bodyPr>
          <a:lstStyle/>
          <a:p>
            <a:endParaRPr lang="en-US"/>
          </a:p>
        </p:txBody>
      </p:sp>
      <p:sp>
        <p:nvSpPr>
          <p:cNvPr id="16" name="AutoShape 17">
            <a:extLst>
              <a:ext uri="{FF2B5EF4-FFF2-40B4-BE49-F238E27FC236}">
                <a16:creationId xmlns:a16="http://schemas.microsoft.com/office/drawing/2014/main" id="{3A0AA500-3A4E-F643-9333-661FD76790C3}"/>
              </a:ext>
            </a:extLst>
          </p:cNvPr>
          <p:cNvSpPr>
            <a:spLocks noChangeArrowheads="1"/>
          </p:cNvSpPr>
          <p:nvPr/>
        </p:nvSpPr>
        <p:spPr bwMode="auto">
          <a:xfrm rot="5400000">
            <a:off x="7267487" y="4623353"/>
            <a:ext cx="152400" cy="152400"/>
          </a:xfrm>
          <a:prstGeom prst="triangle">
            <a:avLst>
              <a:gd name="adj" fmla="val 50000"/>
            </a:avLst>
          </a:prstGeom>
          <a:noFill/>
          <a:ln w="9525">
            <a:solidFill>
              <a:schemeClr val="tx1"/>
            </a:solidFill>
            <a:miter lim="800000"/>
            <a:headEnd/>
            <a:tailEnd/>
          </a:ln>
          <a:effectLst/>
        </p:spPr>
        <p:txBody>
          <a:bodyPr wrap="none" anchor="ctr">
            <a:spAutoFit/>
          </a:bodyPr>
          <a:lstStyle/>
          <a:p>
            <a:endParaRPr lang="en-US"/>
          </a:p>
        </p:txBody>
      </p:sp>
      <p:cxnSp>
        <p:nvCxnSpPr>
          <p:cNvPr id="17" name="AutoShape 18">
            <a:extLst>
              <a:ext uri="{FF2B5EF4-FFF2-40B4-BE49-F238E27FC236}">
                <a16:creationId xmlns:a16="http://schemas.microsoft.com/office/drawing/2014/main" id="{8381575F-BBA2-A842-9898-7AA898EF0DD1}"/>
              </a:ext>
            </a:extLst>
          </p:cNvPr>
          <p:cNvCxnSpPr>
            <a:cxnSpLocks noChangeShapeType="1"/>
            <a:endCxn id="16" idx="3"/>
          </p:cNvCxnSpPr>
          <p:nvPr/>
        </p:nvCxnSpPr>
        <p:spPr bwMode="auto">
          <a:xfrm flipV="1">
            <a:off x="5972087" y="4697966"/>
            <a:ext cx="1293813" cy="1587"/>
          </a:xfrm>
          <a:prstGeom prst="straightConnector1">
            <a:avLst/>
          </a:prstGeom>
          <a:noFill/>
          <a:ln w="9525">
            <a:solidFill>
              <a:schemeClr val="tx1"/>
            </a:solidFill>
            <a:miter lim="800000"/>
            <a:headEnd/>
            <a:tailEnd/>
          </a:ln>
          <a:effectLst/>
        </p:spPr>
      </p:cxnSp>
      <p:sp>
        <p:nvSpPr>
          <p:cNvPr id="18" name="AutoShape 19">
            <a:extLst>
              <a:ext uri="{FF2B5EF4-FFF2-40B4-BE49-F238E27FC236}">
                <a16:creationId xmlns:a16="http://schemas.microsoft.com/office/drawing/2014/main" id="{4244BBC1-3F7B-B144-B339-F6342D60DB11}"/>
              </a:ext>
            </a:extLst>
          </p:cNvPr>
          <p:cNvSpPr>
            <a:spLocks noChangeArrowheads="1"/>
          </p:cNvSpPr>
          <p:nvPr/>
        </p:nvSpPr>
        <p:spPr bwMode="auto">
          <a:xfrm rot="5400000">
            <a:off x="9020087" y="4624941"/>
            <a:ext cx="152400" cy="152400"/>
          </a:xfrm>
          <a:prstGeom prst="triangle">
            <a:avLst>
              <a:gd name="adj" fmla="val 50000"/>
            </a:avLst>
          </a:prstGeom>
          <a:noFill/>
          <a:ln w="9525">
            <a:solidFill>
              <a:schemeClr val="tx1"/>
            </a:solidFill>
            <a:miter lim="800000"/>
            <a:headEnd/>
            <a:tailEnd/>
          </a:ln>
          <a:effectLst/>
        </p:spPr>
        <p:txBody>
          <a:bodyPr wrap="none" anchor="ctr">
            <a:spAutoFit/>
          </a:bodyPr>
          <a:lstStyle/>
          <a:p>
            <a:endParaRPr lang="en-US"/>
          </a:p>
        </p:txBody>
      </p:sp>
      <p:cxnSp>
        <p:nvCxnSpPr>
          <p:cNvPr id="19" name="AutoShape 20">
            <a:extLst>
              <a:ext uri="{FF2B5EF4-FFF2-40B4-BE49-F238E27FC236}">
                <a16:creationId xmlns:a16="http://schemas.microsoft.com/office/drawing/2014/main" id="{8C1082AF-AB35-A04F-A742-7F29CD5B56B2}"/>
              </a:ext>
            </a:extLst>
          </p:cNvPr>
          <p:cNvCxnSpPr>
            <a:cxnSpLocks noChangeShapeType="1"/>
            <a:endCxn id="18" idx="3"/>
          </p:cNvCxnSpPr>
          <p:nvPr/>
        </p:nvCxnSpPr>
        <p:spPr bwMode="auto">
          <a:xfrm>
            <a:off x="7953287" y="4699553"/>
            <a:ext cx="1065213" cy="0"/>
          </a:xfrm>
          <a:prstGeom prst="straightConnector1">
            <a:avLst/>
          </a:prstGeom>
          <a:noFill/>
          <a:ln w="9525">
            <a:solidFill>
              <a:schemeClr val="tx1"/>
            </a:solidFill>
            <a:prstDash val="dash"/>
            <a:miter lim="800000"/>
            <a:headEnd/>
            <a:tailEnd/>
          </a:ln>
          <a:effectLst/>
        </p:spPr>
      </p:cxnSp>
      <p:sp>
        <p:nvSpPr>
          <p:cNvPr id="20" name="Rectangle 22">
            <a:extLst>
              <a:ext uri="{FF2B5EF4-FFF2-40B4-BE49-F238E27FC236}">
                <a16:creationId xmlns:a16="http://schemas.microsoft.com/office/drawing/2014/main" id="{7D0F9C1E-9140-DE4A-8D95-8C9F63022CC4}"/>
              </a:ext>
            </a:extLst>
          </p:cNvPr>
          <p:cNvSpPr>
            <a:spLocks noChangeArrowheads="1"/>
          </p:cNvSpPr>
          <p:nvPr/>
        </p:nvSpPr>
        <p:spPr bwMode="auto">
          <a:xfrm>
            <a:off x="4905287" y="2609887"/>
            <a:ext cx="1725613" cy="369332"/>
          </a:xfrm>
          <a:prstGeom prst="rect">
            <a:avLst/>
          </a:prstGeom>
          <a:solidFill>
            <a:schemeClr val="tx1"/>
          </a:solidFill>
          <a:ln w="9525">
            <a:noFill/>
            <a:miter lim="800000"/>
            <a:headEnd/>
            <a:tailEnd/>
          </a:ln>
          <a:effectLst/>
        </p:spPr>
        <p:txBody>
          <a:bodyPr anchor="ctr">
            <a:spAutoFit/>
          </a:bodyPr>
          <a:lstStyle/>
          <a:p>
            <a:pPr algn="ctr"/>
            <a:r>
              <a:rPr lang="en-US" b="1" dirty="0">
                <a:solidFill>
                  <a:srgbClr val="002060"/>
                </a:solidFill>
              </a:rPr>
              <a:t>Relationships</a:t>
            </a:r>
          </a:p>
        </p:txBody>
      </p:sp>
    </p:spTree>
    <p:extLst>
      <p:ext uri="{BB962C8B-B14F-4D97-AF65-F5344CB8AC3E}">
        <p14:creationId xmlns:p14="http://schemas.microsoft.com/office/powerpoint/2010/main" val="1195894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9AFF7-B552-F55A-C637-D37E9822B1AD}"/>
              </a:ext>
            </a:extLst>
          </p:cNvPr>
          <p:cNvSpPr>
            <a:spLocks noGrp="1"/>
          </p:cNvSpPr>
          <p:nvPr>
            <p:ph type="title"/>
          </p:nvPr>
        </p:nvSpPr>
        <p:spPr>
          <a:xfrm>
            <a:off x="771293" y="0"/>
            <a:ext cx="10515600" cy="1325563"/>
          </a:xfrm>
        </p:spPr>
        <p:txBody>
          <a:bodyPr>
            <a:normAutofit/>
          </a:bodyPr>
          <a:lstStyle/>
          <a:p>
            <a:r>
              <a:rPr lang="en-CN" sz="4800" dirty="0"/>
              <a:t>Example: UML Class Diagram</a:t>
            </a:r>
          </a:p>
        </p:txBody>
      </p:sp>
      <p:pic>
        <p:nvPicPr>
          <p:cNvPr id="4" name="Picture 3">
            <a:extLst>
              <a:ext uri="{FF2B5EF4-FFF2-40B4-BE49-F238E27FC236}">
                <a16:creationId xmlns:a16="http://schemas.microsoft.com/office/drawing/2014/main" id="{6D50DA85-31CB-333C-F7D1-8C146BC781D4}"/>
              </a:ext>
            </a:extLst>
          </p:cNvPr>
          <p:cNvPicPr>
            <a:picLocks noChangeAspect="1"/>
          </p:cNvPicPr>
          <p:nvPr/>
        </p:nvPicPr>
        <p:blipFill>
          <a:blip r:embed="rId2"/>
          <a:stretch>
            <a:fillRect/>
          </a:stretch>
        </p:blipFill>
        <p:spPr>
          <a:xfrm>
            <a:off x="1457093" y="1244545"/>
            <a:ext cx="8108795" cy="4994343"/>
          </a:xfrm>
          <a:prstGeom prst="rect">
            <a:avLst/>
          </a:prstGeom>
        </p:spPr>
      </p:pic>
    </p:spTree>
    <p:extLst>
      <p:ext uri="{BB962C8B-B14F-4D97-AF65-F5344CB8AC3E}">
        <p14:creationId xmlns:p14="http://schemas.microsoft.com/office/powerpoint/2010/main" val="1729419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AC70B-23BE-054A-A357-74E8BF6E5667}"/>
              </a:ext>
            </a:extLst>
          </p:cNvPr>
          <p:cNvSpPr>
            <a:spLocks noGrp="1"/>
          </p:cNvSpPr>
          <p:nvPr>
            <p:ph type="title"/>
          </p:nvPr>
        </p:nvSpPr>
        <p:spPr>
          <a:xfrm>
            <a:off x="769834" y="18255"/>
            <a:ext cx="10515600" cy="1325563"/>
          </a:xfrm>
        </p:spPr>
        <p:txBody>
          <a:bodyPr/>
          <a:lstStyle/>
          <a:p>
            <a:r>
              <a:rPr lang="en-CN" sz="4800" dirty="0">
                <a:solidFill>
                  <a:schemeClr val="tx1">
                    <a:lumMod val="95000"/>
                  </a:schemeClr>
                </a:solidFill>
              </a:rPr>
              <a:t>Example: SysML  </a:t>
            </a:r>
            <a:br>
              <a:rPr lang="en-CN" dirty="0">
                <a:solidFill>
                  <a:schemeClr val="tx1">
                    <a:lumMod val="95000"/>
                  </a:schemeClr>
                </a:solidFill>
              </a:rPr>
            </a:br>
            <a:r>
              <a:rPr lang="en-US" sz="2800" dirty="0">
                <a:solidFill>
                  <a:schemeClr val="tx1">
                    <a:lumMod val="95000"/>
                  </a:schemeClr>
                </a:solidFill>
              </a:rPr>
              <a:t>Internal Block Diagram - Setting Context</a:t>
            </a:r>
            <a:endParaRPr lang="en-CN" dirty="0">
              <a:solidFill>
                <a:schemeClr val="tx1">
                  <a:lumMod val="95000"/>
                </a:schemeClr>
              </a:solidFill>
            </a:endParaRPr>
          </a:p>
        </p:txBody>
      </p:sp>
      <p:pic>
        <p:nvPicPr>
          <p:cNvPr id="4" name="Picture 3">
            <a:extLst>
              <a:ext uri="{FF2B5EF4-FFF2-40B4-BE49-F238E27FC236}">
                <a16:creationId xmlns:a16="http://schemas.microsoft.com/office/drawing/2014/main" id="{090A8E3C-E1F7-9448-8FB0-39D61582091D}"/>
              </a:ext>
            </a:extLst>
          </p:cNvPr>
          <p:cNvPicPr>
            <a:picLocks noChangeAspect="1"/>
          </p:cNvPicPr>
          <p:nvPr/>
        </p:nvPicPr>
        <p:blipFill>
          <a:blip r:embed="rId2"/>
          <a:stretch>
            <a:fillRect/>
          </a:stretch>
        </p:blipFill>
        <p:spPr>
          <a:xfrm>
            <a:off x="1190447" y="1343818"/>
            <a:ext cx="9383817" cy="5222181"/>
          </a:xfrm>
          <a:prstGeom prst="rect">
            <a:avLst/>
          </a:prstGeom>
        </p:spPr>
      </p:pic>
    </p:spTree>
    <p:extLst>
      <p:ext uri="{BB962C8B-B14F-4D97-AF65-F5344CB8AC3E}">
        <p14:creationId xmlns:p14="http://schemas.microsoft.com/office/powerpoint/2010/main" val="3523501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sz="4800" dirty="0"/>
              <a:t>Assessment</a:t>
            </a:r>
            <a:endParaRPr lang="en-US" dirty="0"/>
          </a:p>
        </p:txBody>
      </p:sp>
      <p:sp>
        <p:nvSpPr>
          <p:cNvPr id="3" name="Content Placeholder 2"/>
          <p:cNvSpPr>
            <a:spLocks noGrp="1"/>
          </p:cNvSpPr>
          <p:nvPr>
            <p:ph idx="1"/>
          </p:nvPr>
        </p:nvSpPr>
        <p:spPr>
          <a:xfrm>
            <a:off x="838200" y="1087422"/>
            <a:ext cx="11475720" cy="6297930"/>
          </a:xfrm>
        </p:spPr>
        <p:txBody>
          <a:bodyPr>
            <a:normAutofit/>
          </a:bodyPr>
          <a:lstStyle/>
          <a:p>
            <a:pPr fontAlgn="base">
              <a:lnSpc>
                <a:spcPct val="140000"/>
              </a:lnSpc>
            </a:pPr>
            <a:r>
              <a:rPr lang="en-US" sz="3200" dirty="0">
                <a:solidFill>
                  <a:schemeClr val="tx1"/>
                </a:solidFill>
              </a:rPr>
              <a:t>Attendance, </a:t>
            </a:r>
            <a:r>
              <a:rPr lang="en-US" sz="3200" i="1" dirty="0">
                <a:solidFill>
                  <a:srgbClr val="FFC000"/>
                </a:solidFill>
              </a:rPr>
              <a:t>10%</a:t>
            </a:r>
          </a:p>
          <a:p>
            <a:pPr fontAlgn="base">
              <a:lnSpc>
                <a:spcPct val="140000"/>
              </a:lnSpc>
            </a:pPr>
            <a:r>
              <a:rPr lang="en-US" sz="3200" dirty="0">
                <a:solidFill>
                  <a:schemeClr val="tx1"/>
                </a:solidFill>
              </a:rPr>
              <a:t>Team Project (no more than 5 members), </a:t>
            </a:r>
            <a:r>
              <a:rPr lang="en-US" sz="3200" i="1" dirty="0">
                <a:solidFill>
                  <a:srgbClr val="FFC000"/>
                </a:solidFill>
              </a:rPr>
              <a:t>90% </a:t>
            </a:r>
          </a:p>
          <a:p>
            <a:pPr lvl="1" fontAlgn="base">
              <a:lnSpc>
                <a:spcPct val="140000"/>
              </a:lnSpc>
            </a:pPr>
            <a:r>
              <a:rPr lang="en-US" dirty="0">
                <a:solidFill>
                  <a:schemeClr val="tx1"/>
                </a:solidFill>
              </a:rPr>
              <a:t>Project vision, scope and essential requirements will be released in Week 3.</a:t>
            </a:r>
          </a:p>
          <a:p>
            <a:pPr lvl="1" fontAlgn="base">
              <a:lnSpc>
                <a:spcPct val="140000"/>
              </a:lnSpc>
            </a:pPr>
            <a:r>
              <a:rPr lang="en-US" dirty="0">
                <a:solidFill>
                  <a:schemeClr val="tx1"/>
                </a:solidFill>
              </a:rPr>
              <a:t>Software Requirements Specification; 30%</a:t>
            </a:r>
          </a:p>
          <a:p>
            <a:pPr lvl="1" fontAlgn="base">
              <a:lnSpc>
                <a:spcPct val="140000"/>
              </a:lnSpc>
            </a:pPr>
            <a:r>
              <a:rPr lang="en-US" dirty="0">
                <a:solidFill>
                  <a:schemeClr val="tx1"/>
                </a:solidFill>
              </a:rPr>
              <a:t>Analysis Model and </a:t>
            </a:r>
            <a:r>
              <a:rPr lang="en-US" dirty="0">
                <a:solidFill>
                  <a:srgbClr val="FFC000"/>
                </a:solidFill>
              </a:rPr>
              <a:t>Middle-Term presentation</a:t>
            </a:r>
            <a:r>
              <a:rPr lang="en-US" dirty="0">
                <a:solidFill>
                  <a:schemeClr val="tx1"/>
                </a:solidFill>
              </a:rPr>
              <a:t>; 30%</a:t>
            </a:r>
          </a:p>
          <a:p>
            <a:pPr lvl="1" fontAlgn="base">
              <a:lnSpc>
                <a:spcPct val="140000"/>
              </a:lnSpc>
            </a:pPr>
            <a:r>
              <a:rPr lang="en-US" dirty="0">
                <a:solidFill>
                  <a:schemeClr val="tx1"/>
                </a:solidFill>
              </a:rPr>
              <a:t>Design Model, </a:t>
            </a:r>
            <a:r>
              <a:rPr lang="en-US" dirty="0">
                <a:solidFill>
                  <a:srgbClr val="FFC000"/>
                </a:solidFill>
              </a:rPr>
              <a:t>Final presentation </a:t>
            </a:r>
            <a:r>
              <a:rPr lang="en-US" dirty="0">
                <a:solidFill>
                  <a:schemeClr val="tx1"/>
                </a:solidFill>
              </a:rPr>
              <a:t>and qualities of final deliveries; 30%</a:t>
            </a:r>
          </a:p>
          <a:p>
            <a:pPr lvl="1"/>
            <a:endParaRPr lang="en-US" dirty="0"/>
          </a:p>
        </p:txBody>
      </p:sp>
    </p:spTree>
    <p:extLst>
      <p:ext uri="{BB962C8B-B14F-4D97-AF65-F5344CB8AC3E}">
        <p14:creationId xmlns:p14="http://schemas.microsoft.com/office/powerpoint/2010/main" val="148474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DC3D-4014-7FEA-5FEA-5F61B8499D87}"/>
              </a:ext>
            </a:extLst>
          </p:cNvPr>
          <p:cNvSpPr>
            <a:spLocks noGrp="1"/>
          </p:cNvSpPr>
          <p:nvPr>
            <p:ph type="title"/>
          </p:nvPr>
        </p:nvSpPr>
        <p:spPr>
          <a:xfrm>
            <a:off x="39613" y="-141602"/>
            <a:ext cx="10515600" cy="1325563"/>
          </a:xfrm>
        </p:spPr>
        <p:txBody>
          <a:bodyPr>
            <a:normAutofit/>
          </a:bodyPr>
          <a:lstStyle/>
          <a:p>
            <a:r>
              <a:rPr lang="en-CN" sz="4800" dirty="0"/>
              <a:t>Example: SysML V2</a:t>
            </a:r>
          </a:p>
        </p:txBody>
      </p:sp>
      <p:pic>
        <p:nvPicPr>
          <p:cNvPr id="4" name="Picture 3">
            <a:extLst>
              <a:ext uri="{FF2B5EF4-FFF2-40B4-BE49-F238E27FC236}">
                <a16:creationId xmlns:a16="http://schemas.microsoft.com/office/drawing/2014/main" id="{950B7DA9-50E6-C7FD-CB27-AEB113FF6AD4}"/>
              </a:ext>
            </a:extLst>
          </p:cNvPr>
          <p:cNvPicPr>
            <a:picLocks noChangeAspect="1"/>
          </p:cNvPicPr>
          <p:nvPr/>
        </p:nvPicPr>
        <p:blipFill>
          <a:blip r:embed="rId2"/>
          <a:stretch>
            <a:fillRect/>
          </a:stretch>
        </p:blipFill>
        <p:spPr>
          <a:xfrm>
            <a:off x="5905154" y="70399"/>
            <a:ext cx="5613926" cy="3299127"/>
          </a:xfrm>
          <a:prstGeom prst="rect">
            <a:avLst/>
          </a:prstGeom>
        </p:spPr>
      </p:pic>
      <p:pic>
        <p:nvPicPr>
          <p:cNvPr id="5" name="Picture 4">
            <a:extLst>
              <a:ext uri="{FF2B5EF4-FFF2-40B4-BE49-F238E27FC236}">
                <a16:creationId xmlns:a16="http://schemas.microsoft.com/office/drawing/2014/main" id="{6838FDC0-D24A-3E9A-145F-97D9C5A24ACC}"/>
              </a:ext>
            </a:extLst>
          </p:cNvPr>
          <p:cNvPicPr>
            <a:picLocks noChangeAspect="1"/>
          </p:cNvPicPr>
          <p:nvPr/>
        </p:nvPicPr>
        <p:blipFill>
          <a:blip r:embed="rId3"/>
          <a:stretch>
            <a:fillRect/>
          </a:stretch>
        </p:blipFill>
        <p:spPr>
          <a:xfrm>
            <a:off x="813986" y="975293"/>
            <a:ext cx="4316796" cy="2252241"/>
          </a:xfrm>
          <a:prstGeom prst="rect">
            <a:avLst/>
          </a:prstGeom>
        </p:spPr>
      </p:pic>
      <p:pic>
        <p:nvPicPr>
          <p:cNvPr id="6" name="Picture 5">
            <a:extLst>
              <a:ext uri="{FF2B5EF4-FFF2-40B4-BE49-F238E27FC236}">
                <a16:creationId xmlns:a16="http://schemas.microsoft.com/office/drawing/2014/main" id="{3D175972-9740-6F8E-DF9A-2A1EF922163F}"/>
              </a:ext>
            </a:extLst>
          </p:cNvPr>
          <p:cNvPicPr>
            <a:picLocks noChangeAspect="1"/>
          </p:cNvPicPr>
          <p:nvPr/>
        </p:nvPicPr>
        <p:blipFill>
          <a:blip r:embed="rId4"/>
          <a:stretch>
            <a:fillRect/>
          </a:stretch>
        </p:blipFill>
        <p:spPr>
          <a:xfrm>
            <a:off x="1573436" y="3429000"/>
            <a:ext cx="8558062" cy="3338091"/>
          </a:xfrm>
          <a:prstGeom prst="rect">
            <a:avLst/>
          </a:prstGeom>
        </p:spPr>
      </p:pic>
    </p:spTree>
    <p:extLst>
      <p:ext uri="{BB962C8B-B14F-4D97-AF65-F5344CB8AC3E}">
        <p14:creationId xmlns:p14="http://schemas.microsoft.com/office/powerpoint/2010/main" val="1497162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A9557-02B1-0B45-A3A6-DD620E30DF5D}"/>
              </a:ext>
            </a:extLst>
          </p:cNvPr>
          <p:cNvSpPr>
            <a:spLocks noGrp="1"/>
          </p:cNvSpPr>
          <p:nvPr>
            <p:ph type="title"/>
          </p:nvPr>
        </p:nvSpPr>
        <p:spPr>
          <a:xfrm>
            <a:off x="231448" y="322396"/>
            <a:ext cx="3178324" cy="1446583"/>
          </a:xfrm>
        </p:spPr>
        <p:txBody>
          <a:bodyPr>
            <a:normAutofit/>
          </a:bodyPr>
          <a:lstStyle/>
          <a:p>
            <a:r>
              <a:rPr lang="en-CN" sz="4800" dirty="0"/>
              <a:t>Example: BPMN</a:t>
            </a:r>
          </a:p>
        </p:txBody>
      </p:sp>
      <p:pic>
        <p:nvPicPr>
          <p:cNvPr id="5" name="Picture 4">
            <a:extLst>
              <a:ext uri="{FF2B5EF4-FFF2-40B4-BE49-F238E27FC236}">
                <a16:creationId xmlns:a16="http://schemas.microsoft.com/office/drawing/2014/main" id="{E699E653-3D79-DE48-A800-02B81C1EDB76}"/>
              </a:ext>
            </a:extLst>
          </p:cNvPr>
          <p:cNvPicPr>
            <a:picLocks noChangeAspect="1"/>
          </p:cNvPicPr>
          <p:nvPr/>
        </p:nvPicPr>
        <p:blipFill>
          <a:blip r:embed="rId2"/>
          <a:stretch>
            <a:fillRect/>
          </a:stretch>
        </p:blipFill>
        <p:spPr>
          <a:xfrm>
            <a:off x="3762509" y="0"/>
            <a:ext cx="7794744" cy="6858000"/>
          </a:xfrm>
          <a:prstGeom prst="rect">
            <a:avLst/>
          </a:prstGeom>
        </p:spPr>
      </p:pic>
    </p:spTree>
    <p:extLst>
      <p:ext uri="{BB962C8B-B14F-4D97-AF65-F5344CB8AC3E}">
        <p14:creationId xmlns:p14="http://schemas.microsoft.com/office/powerpoint/2010/main" val="2304378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3.13 – C4 container diagram&#10;">
            <a:extLst>
              <a:ext uri="{FF2B5EF4-FFF2-40B4-BE49-F238E27FC236}">
                <a16:creationId xmlns:a16="http://schemas.microsoft.com/office/drawing/2014/main" id="{525F3600-896C-46F4-8E1E-9B59A9F30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1026" y="2818503"/>
            <a:ext cx="6493384" cy="39857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igure 3.11 – C4 context diagram&#10;">
            <a:extLst>
              <a:ext uri="{FF2B5EF4-FFF2-40B4-BE49-F238E27FC236}">
                <a16:creationId xmlns:a16="http://schemas.microsoft.com/office/drawing/2014/main" id="{181FDAA3-72F7-2208-2CE5-68A737C26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3" y="0"/>
            <a:ext cx="3860760" cy="412017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C23EE59-CD79-7125-6234-2346CBF1A215}"/>
              </a:ext>
            </a:extLst>
          </p:cNvPr>
          <p:cNvSpPr txBox="1">
            <a:spLocks/>
          </p:cNvSpPr>
          <p:nvPr/>
        </p:nvSpPr>
        <p:spPr>
          <a:xfrm>
            <a:off x="1517870" y="139849"/>
            <a:ext cx="6640175" cy="4579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N" sz="2000" dirty="0">
                <a:solidFill>
                  <a:srgbClr val="0070C0"/>
                </a:solidFill>
              </a:rPr>
              <a:t>C4 Context Diagram</a:t>
            </a:r>
          </a:p>
        </p:txBody>
      </p:sp>
      <p:pic>
        <p:nvPicPr>
          <p:cNvPr id="7" name="Picture 4" descr="Figure 3.12 – C4 component diagram&#10;">
            <a:extLst>
              <a:ext uri="{FF2B5EF4-FFF2-40B4-BE49-F238E27FC236}">
                <a16:creationId xmlns:a16="http://schemas.microsoft.com/office/drawing/2014/main" id="{2C205E5B-998D-5247-6152-B51EB352B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3704" y="0"/>
            <a:ext cx="4408296" cy="452025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449C85F-19DD-4EE1-3A5F-842F486D2015}"/>
              </a:ext>
            </a:extLst>
          </p:cNvPr>
          <p:cNvSpPr>
            <a:spLocks noGrp="1"/>
          </p:cNvSpPr>
          <p:nvPr>
            <p:ph idx="1"/>
          </p:nvPr>
        </p:nvSpPr>
        <p:spPr>
          <a:xfrm>
            <a:off x="3909653" y="6210291"/>
            <a:ext cx="6640175" cy="457930"/>
          </a:xfrm>
        </p:spPr>
        <p:txBody>
          <a:bodyPr>
            <a:normAutofit/>
          </a:bodyPr>
          <a:lstStyle/>
          <a:p>
            <a:pPr marL="0" indent="0">
              <a:buNone/>
            </a:pPr>
            <a:r>
              <a:rPr lang="en-CN" sz="2000" dirty="0">
                <a:solidFill>
                  <a:srgbClr val="0070C0"/>
                </a:solidFill>
              </a:rPr>
              <a:t>C4 Component Diagram</a:t>
            </a:r>
          </a:p>
        </p:txBody>
      </p:sp>
      <p:sp>
        <p:nvSpPr>
          <p:cNvPr id="8" name="Content Placeholder 2">
            <a:extLst>
              <a:ext uri="{FF2B5EF4-FFF2-40B4-BE49-F238E27FC236}">
                <a16:creationId xmlns:a16="http://schemas.microsoft.com/office/drawing/2014/main" id="{F8843B03-CC12-0852-8EA2-667D5670E8B2}"/>
              </a:ext>
            </a:extLst>
          </p:cNvPr>
          <p:cNvSpPr txBox="1">
            <a:spLocks/>
          </p:cNvSpPr>
          <p:nvPr/>
        </p:nvSpPr>
        <p:spPr>
          <a:xfrm>
            <a:off x="7783704" y="893644"/>
            <a:ext cx="6640175" cy="4579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N" sz="2000" dirty="0">
                <a:solidFill>
                  <a:srgbClr val="0070C0"/>
                </a:solidFill>
              </a:rPr>
              <a:t>C4 Container Diagram</a:t>
            </a:r>
          </a:p>
        </p:txBody>
      </p:sp>
      <p:sp>
        <p:nvSpPr>
          <p:cNvPr id="9" name="TextBox 8">
            <a:extLst>
              <a:ext uri="{FF2B5EF4-FFF2-40B4-BE49-F238E27FC236}">
                <a16:creationId xmlns:a16="http://schemas.microsoft.com/office/drawing/2014/main" id="{DA5F1CF2-8854-190F-407B-6C86F29D9729}"/>
              </a:ext>
            </a:extLst>
          </p:cNvPr>
          <p:cNvSpPr txBox="1"/>
          <p:nvPr/>
        </p:nvSpPr>
        <p:spPr>
          <a:xfrm>
            <a:off x="3909653" y="677596"/>
            <a:ext cx="3180679" cy="1631216"/>
          </a:xfrm>
          <a:prstGeom prst="rect">
            <a:avLst/>
          </a:prstGeom>
          <a:noFill/>
        </p:spPr>
        <p:txBody>
          <a:bodyPr wrap="none" rtlCol="0">
            <a:spAutoFit/>
          </a:bodyPr>
          <a:lstStyle/>
          <a:p>
            <a:r>
              <a:rPr lang="en-CN" sz="4400" dirty="0"/>
              <a:t>Examples: </a:t>
            </a:r>
          </a:p>
          <a:p>
            <a:r>
              <a:rPr lang="en-CN" sz="2800" dirty="0"/>
              <a:t>C4 diagrams</a:t>
            </a:r>
          </a:p>
          <a:p>
            <a:r>
              <a:rPr lang="en-CN" sz="2800" dirty="0"/>
              <a:t> for mobile payment</a:t>
            </a:r>
          </a:p>
        </p:txBody>
      </p:sp>
      <p:sp>
        <p:nvSpPr>
          <p:cNvPr id="2" name="Down Arrow 1">
            <a:extLst>
              <a:ext uri="{FF2B5EF4-FFF2-40B4-BE49-F238E27FC236}">
                <a16:creationId xmlns:a16="http://schemas.microsoft.com/office/drawing/2014/main" id="{DD472300-F03B-D180-9863-4F294A383855}"/>
              </a:ext>
            </a:extLst>
          </p:cNvPr>
          <p:cNvSpPr/>
          <p:nvPr/>
        </p:nvSpPr>
        <p:spPr>
          <a:xfrm rot="3363866">
            <a:off x="8766828" y="2183258"/>
            <a:ext cx="298626" cy="3325359"/>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549933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226" y="120219"/>
            <a:ext cx="6244872" cy="1325563"/>
          </a:xfrm>
        </p:spPr>
        <p:txBody>
          <a:bodyPr>
            <a:noAutofit/>
          </a:bodyPr>
          <a:lstStyle/>
          <a:p>
            <a:r>
              <a:rPr lang="en-US" sz="4800" dirty="0">
                <a:solidFill>
                  <a:schemeClr val="tx1">
                    <a:lumMod val="95000"/>
                  </a:schemeClr>
                </a:solidFill>
              </a:rPr>
              <a:t>Reference Books</a:t>
            </a:r>
            <a:br>
              <a:rPr lang="en-US" sz="4800" dirty="0">
                <a:solidFill>
                  <a:schemeClr val="tx1">
                    <a:lumMod val="95000"/>
                  </a:schemeClr>
                </a:solidFill>
              </a:rPr>
            </a:br>
            <a:endParaRPr lang="en-US" sz="4800" dirty="0">
              <a:solidFill>
                <a:schemeClr val="tx1">
                  <a:lumMod val="95000"/>
                </a:schemeClr>
              </a:solidFill>
            </a:endParaRPr>
          </a:p>
        </p:txBody>
      </p:sp>
      <p:sp>
        <p:nvSpPr>
          <p:cNvPr id="9" name="Title 1"/>
          <p:cNvSpPr txBox="1">
            <a:spLocks/>
          </p:cNvSpPr>
          <p:nvPr/>
        </p:nvSpPr>
        <p:spPr>
          <a:xfrm>
            <a:off x="645226" y="6093755"/>
            <a:ext cx="4688732" cy="471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2000" b="1" i="1" dirty="0">
                <a:solidFill>
                  <a:srgbClr val="FFC000"/>
                </a:solidFill>
              </a:rPr>
              <a:t>Many online resources</a:t>
            </a:r>
            <a:r>
              <a:rPr lang="mr-IN" sz="2000" b="1" i="1" dirty="0">
                <a:solidFill>
                  <a:srgbClr val="FFC000"/>
                </a:solidFill>
              </a:rPr>
              <a:t>…</a:t>
            </a:r>
            <a:endParaRPr lang="en-US" sz="2000" b="1" i="1" dirty="0">
              <a:solidFill>
                <a:srgbClr val="FFC000"/>
              </a:solidFill>
            </a:endParaRPr>
          </a:p>
        </p:txBody>
      </p:sp>
      <p:pic>
        <p:nvPicPr>
          <p:cNvPr id="18" name="Picture 17">
            <a:extLst>
              <a:ext uri="{FF2B5EF4-FFF2-40B4-BE49-F238E27FC236}">
                <a16:creationId xmlns:a16="http://schemas.microsoft.com/office/drawing/2014/main" id="{948EFA96-7343-3947-9F0C-3BDE7C7D8427}"/>
              </a:ext>
            </a:extLst>
          </p:cNvPr>
          <p:cNvPicPr>
            <a:picLocks noChangeAspect="1"/>
          </p:cNvPicPr>
          <p:nvPr/>
        </p:nvPicPr>
        <p:blipFill>
          <a:blip r:embed="rId3"/>
          <a:stretch>
            <a:fillRect/>
          </a:stretch>
        </p:blipFill>
        <p:spPr>
          <a:xfrm>
            <a:off x="737254" y="4537903"/>
            <a:ext cx="6645024" cy="1420660"/>
          </a:xfrm>
          <a:prstGeom prst="rect">
            <a:avLst/>
          </a:prstGeom>
        </p:spPr>
      </p:pic>
      <p:pic>
        <p:nvPicPr>
          <p:cNvPr id="4" name="Picture 3">
            <a:extLst>
              <a:ext uri="{FF2B5EF4-FFF2-40B4-BE49-F238E27FC236}">
                <a16:creationId xmlns:a16="http://schemas.microsoft.com/office/drawing/2014/main" id="{C5EE0661-3CEB-BA6B-3C1D-E7FE06B08F62}"/>
              </a:ext>
            </a:extLst>
          </p:cNvPr>
          <p:cNvPicPr>
            <a:picLocks noChangeAspect="1"/>
          </p:cNvPicPr>
          <p:nvPr/>
        </p:nvPicPr>
        <p:blipFill>
          <a:blip r:embed="rId4"/>
          <a:stretch>
            <a:fillRect/>
          </a:stretch>
        </p:blipFill>
        <p:spPr>
          <a:xfrm>
            <a:off x="7695804" y="293008"/>
            <a:ext cx="2228970" cy="3383073"/>
          </a:xfrm>
          <a:prstGeom prst="rect">
            <a:avLst/>
          </a:prstGeom>
        </p:spPr>
      </p:pic>
      <p:pic>
        <p:nvPicPr>
          <p:cNvPr id="7" name="Picture 6">
            <a:extLst>
              <a:ext uri="{FF2B5EF4-FFF2-40B4-BE49-F238E27FC236}">
                <a16:creationId xmlns:a16="http://schemas.microsoft.com/office/drawing/2014/main" id="{31D0E603-B8AA-BBF0-93E9-4C1BFC37DF47}"/>
              </a:ext>
            </a:extLst>
          </p:cNvPr>
          <p:cNvPicPr>
            <a:picLocks noChangeAspect="1"/>
          </p:cNvPicPr>
          <p:nvPr/>
        </p:nvPicPr>
        <p:blipFill>
          <a:blip r:embed="rId5"/>
          <a:stretch>
            <a:fillRect/>
          </a:stretch>
        </p:blipFill>
        <p:spPr>
          <a:xfrm>
            <a:off x="4267200" y="918193"/>
            <a:ext cx="2655881" cy="3419741"/>
          </a:xfrm>
          <a:prstGeom prst="rect">
            <a:avLst/>
          </a:prstGeom>
        </p:spPr>
      </p:pic>
      <p:pic>
        <p:nvPicPr>
          <p:cNvPr id="8" name="Picture 7">
            <a:extLst>
              <a:ext uri="{FF2B5EF4-FFF2-40B4-BE49-F238E27FC236}">
                <a16:creationId xmlns:a16="http://schemas.microsoft.com/office/drawing/2014/main" id="{8FA1E0F9-4840-8AE7-18BF-771F3A448805}"/>
              </a:ext>
            </a:extLst>
          </p:cNvPr>
          <p:cNvPicPr>
            <a:picLocks noChangeAspect="1"/>
          </p:cNvPicPr>
          <p:nvPr/>
        </p:nvPicPr>
        <p:blipFill>
          <a:blip r:embed="rId6"/>
          <a:stretch>
            <a:fillRect/>
          </a:stretch>
        </p:blipFill>
        <p:spPr>
          <a:xfrm>
            <a:off x="844662" y="933588"/>
            <a:ext cx="2708860" cy="3481957"/>
          </a:xfrm>
          <a:prstGeom prst="rect">
            <a:avLst/>
          </a:prstGeom>
        </p:spPr>
      </p:pic>
      <p:pic>
        <p:nvPicPr>
          <p:cNvPr id="10" name="Picture 9">
            <a:extLst>
              <a:ext uri="{FF2B5EF4-FFF2-40B4-BE49-F238E27FC236}">
                <a16:creationId xmlns:a16="http://schemas.microsoft.com/office/drawing/2014/main" id="{796E13EA-DA7A-A68B-08DC-4CD55E405D53}"/>
              </a:ext>
            </a:extLst>
          </p:cNvPr>
          <p:cNvPicPr>
            <a:picLocks noChangeAspect="1"/>
          </p:cNvPicPr>
          <p:nvPr/>
        </p:nvPicPr>
        <p:blipFill>
          <a:blip r:embed="rId7"/>
          <a:stretch>
            <a:fillRect/>
          </a:stretch>
        </p:blipFill>
        <p:spPr>
          <a:xfrm>
            <a:off x="8294279" y="3895493"/>
            <a:ext cx="2346426" cy="2737867"/>
          </a:xfrm>
          <a:prstGeom prst="rect">
            <a:avLst/>
          </a:prstGeom>
        </p:spPr>
      </p:pic>
    </p:spTree>
    <p:extLst>
      <p:ext uri="{BB962C8B-B14F-4D97-AF65-F5344CB8AC3E}">
        <p14:creationId xmlns:p14="http://schemas.microsoft.com/office/powerpoint/2010/main" val="1228052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50D9C2-298D-CA40-AD44-8946710D49E2}"/>
              </a:ext>
            </a:extLst>
          </p:cNvPr>
          <p:cNvSpPr txBox="1">
            <a:spLocks noGrp="1"/>
          </p:cNvSpPr>
          <p:nvPr>
            <p:ph type="title"/>
          </p:nvPr>
        </p:nvSpPr>
        <p:spPr>
          <a:xfrm>
            <a:off x="381870" y="-131115"/>
            <a:ext cx="11247033"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4800" dirty="0">
                <a:solidFill>
                  <a:schemeClr val="tx1">
                    <a:lumMod val="95000"/>
                  </a:schemeClr>
                </a:solidFill>
                <a:latin typeface="+mn-lt"/>
                <a:cs typeface="Courier New" panose="02070309020205020404" pitchFamily="49" charset="0"/>
              </a:rPr>
              <a:t>Modeling</a:t>
            </a:r>
            <a:r>
              <a:rPr lang="zh-CN" altLang="en-US" sz="4800" dirty="0">
                <a:solidFill>
                  <a:schemeClr val="tx1">
                    <a:lumMod val="95000"/>
                  </a:schemeClr>
                </a:solidFill>
                <a:latin typeface="+mn-lt"/>
                <a:cs typeface="Courier New" panose="02070309020205020404" pitchFamily="49" charset="0"/>
              </a:rPr>
              <a:t> </a:t>
            </a:r>
            <a:r>
              <a:rPr lang="en-US" sz="4800" dirty="0">
                <a:solidFill>
                  <a:schemeClr val="tx1">
                    <a:lumMod val="95000"/>
                  </a:schemeClr>
                </a:solidFill>
                <a:latin typeface="+mn-lt"/>
                <a:cs typeface="Courier New" panose="02070309020205020404" pitchFamily="49" charset="0"/>
              </a:rPr>
              <a:t>Tools</a:t>
            </a:r>
            <a:r>
              <a:rPr lang="zh-CN" altLang="en-US" sz="4800" dirty="0">
                <a:solidFill>
                  <a:schemeClr val="tx1">
                    <a:lumMod val="95000"/>
                  </a:schemeClr>
                </a:solidFill>
                <a:latin typeface="+mn-lt"/>
                <a:cs typeface="Courier New" panose="02070309020205020404" pitchFamily="49" charset="0"/>
              </a:rPr>
              <a:t> </a:t>
            </a:r>
            <a:r>
              <a:rPr lang="en-US" altLang="zh-CN" sz="4800" dirty="0">
                <a:solidFill>
                  <a:schemeClr val="tx1">
                    <a:lumMod val="95000"/>
                  </a:schemeClr>
                </a:solidFill>
                <a:latin typeface="+mn-lt"/>
                <a:cs typeface="Courier New" panose="02070309020205020404" pitchFamily="49" charset="0"/>
              </a:rPr>
              <a:t>and Collaboration</a:t>
            </a:r>
            <a:r>
              <a:rPr lang="en-US" sz="4800" dirty="0">
                <a:solidFill>
                  <a:schemeClr val="tx1">
                    <a:lumMod val="95000"/>
                  </a:schemeClr>
                </a:solidFill>
                <a:latin typeface="+mn-lt"/>
                <a:cs typeface="Courier New" panose="02070309020205020404" pitchFamily="49" charset="0"/>
              </a:rPr>
              <a:t> Environments</a:t>
            </a:r>
          </a:p>
        </p:txBody>
      </p:sp>
      <p:pic>
        <p:nvPicPr>
          <p:cNvPr id="5" name="Picture 4">
            <a:extLst>
              <a:ext uri="{FF2B5EF4-FFF2-40B4-BE49-F238E27FC236}">
                <a16:creationId xmlns:a16="http://schemas.microsoft.com/office/drawing/2014/main" id="{108938A2-1437-9C41-B80C-3DD82F3B6637}"/>
              </a:ext>
            </a:extLst>
          </p:cNvPr>
          <p:cNvPicPr>
            <a:picLocks noChangeAspect="1"/>
          </p:cNvPicPr>
          <p:nvPr/>
        </p:nvPicPr>
        <p:blipFill>
          <a:blip r:embed="rId2"/>
          <a:stretch>
            <a:fillRect/>
          </a:stretch>
        </p:blipFill>
        <p:spPr>
          <a:xfrm>
            <a:off x="640167" y="1039026"/>
            <a:ext cx="3669283" cy="2885989"/>
          </a:xfrm>
          <a:prstGeom prst="rect">
            <a:avLst/>
          </a:prstGeom>
        </p:spPr>
      </p:pic>
      <p:pic>
        <p:nvPicPr>
          <p:cNvPr id="6" name="Picture 5">
            <a:extLst>
              <a:ext uri="{FF2B5EF4-FFF2-40B4-BE49-F238E27FC236}">
                <a16:creationId xmlns:a16="http://schemas.microsoft.com/office/drawing/2014/main" id="{C33F747E-7012-834E-8C42-2FE3AB4089E1}"/>
              </a:ext>
            </a:extLst>
          </p:cNvPr>
          <p:cNvPicPr>
            <a:picLocks noChangeAspect="1"/>
          </p:cNvPicPr>
          <p:nvPr/>
        </p:nvPicPr>
        <p:blipFill>
          <a:blip r:embed="rId3"/>
          <a:stretch>
            <a:fillRect/>
          </a:stretch>
        </p:blipFill>
        <p:spPr>
          <a:xfrm>
            <a:off x="640167" y="4519824"/>
            <a:ext cx="4965700" cy="2006600"/>
          </a:xfrm>
          <a:prstGeom prst="rect">
            <a:avLst/>
          </a:prstGeom>
        </p:spPr>
      </p:pic>
      <p:sp>
        <p:nvSpPr>
          <p:cNvPr id="7" name="Content Placeholder 2">
            <a:extLst>
              <a:ext uri="{FF2B5EF4-FFF2-40B4-BE49-F238E27FC236}">
                <a16:creationId xmlns:a16="http://schemas.microsoft.com/office/drawing/2014/main" id="{AA53EB81-9BF0-A640-BC3D-9E5ACBCF0653}"/>
              </a:ext>
            </a:extLst>
          </p:cNvPr>
          <p:cNvSpPr txBox="1">
            <a:spLocks/>
          </p:cNvSpPr>
          <p:nvPr/>
        </p:nvSpPr>
        <p:spPr>
          <a:xfrm>
            <a:off x="3491611" y="5058222"/>
            <a:ext cx="7471739" cy="464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solidFill>
                  <a:srgbClr val="002060"/>
                </a:solidFill>
              </a:rPr>
              <a:t>Draw.io</a:t>
            </a:r>
            <a:endParaRPr lang="en-US" dirty="0">
              <a:solidFill>
                <a:srgbClr val="00206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CN" dirty="0"/>
          </a:p>
        </p:txBody>
      </p:sp>
      <p:pic>
        <p:nvPicPr>
          <p:cNvPr id="1026" name="Picture 2">
            <a:extLst>
              <a:ext uri="{FF2B5EF4-FFF2-40B4-BE49-F238E27FC236}">
                <a16:creationId xmlns:a16="http://schemas.microsoft.com/office/drawing/2014/main" id="{AF6A226C-9DAE-1B4C-BD9F-1C9508CB6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3107" y="3521522"/>
            <a:ext cx="3495493" cy="8635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BA471BF-CACE-C047-813E-DA77FF719E3B}"/>
              </a:ext>
            </a:extLst>
          </p:cNvPr>
          <p:cNvPicPr>
            <a:picLocks noChangeAspect="1"/>
          </p:cNvPicPr>
          <p:nvPr/>
        </p:nvPicPr>
        <p:blipFill>
          <a:blip r:embed="rId5"/>
          <a:stretch>
            <a:fillRect/>
          </a:stretch>
        </p:blipFill>
        <p:spPr>
          <a:xfrm>
            <a:off x="6973107" y="4467147"/>
            <a:ext cx="3383222" cy="1067064"/>
          </a:xfrm>
          <a:prstGeom prst="rect">
            <a:avLst/>
          </a:prstGeom>
        </p:spPr>
      </p:pic>
      <p:sp>
        <p:nvSpPr>
          <p:cNvPr id="3" name="Content Placeholder 2">
            <a:extLst>
              <a:ext uri="{FF2B5EF4-FFF2-40B4-BE49-F238E27FC236}">
                <a16:creationId xmlns:a16="http://schemas.microsoft.com/office/drawing/2014/main" id="{F420BDC4-CE8E-9343-B2DD-2EB309B85FF3}"/>
              </a:ext>
            </a:extLst>
          </p:cNvPr>
          <p:cNvSpPr>
            <a:spLocks noGrp="1"/>
          </p:cNvSpPr>
          <p:nvPr>
            <p:ph idx="1"/>
          </p:nvPr>
        </p:nvSpPr>
        <p:spPr>
          <a:xfrm>
            <a:off x="1389467" y="1121694"/>
            <a:ext cx="7471739" cy="464902"/>
          </a:xfrm>
        </p:spPr>
        <p:txBody>
          <a:bodyPr>
            <a:normAutofit lnSpcReduction="10000"/>
          </a:bodyPr>
          <a:lstStyle/>
          <a:p>
            <a:pPr marL="0" indent="0">
              <a:buNone/>
            </a:pPr>
            <a:r>
              <a:rPr lang="en-US" dirty="0">
                <a:solidFill>
                  <a:srgbClr val="002060"/>
                </a:solidFill>
                <a:hlinkClick r:id="rId6">
                  <a:extLst>
                    <a:ext uri="{A12FA001-AC4F-418D-AE19-62706E023703}">
                      <ahyp:hlinkClr xmlns:ahyp="http://schemas.microsoft.com/office/drawing/2018/hyperlinkcolor" val="tx"/>
                    </a:ext>
                  </a:extLst>
                </a:hlinkClick>
              </a:rPr>
              <a:t>https://staruml.io/</a:t>
            </a:r>
            <a:endParaRPr lang="en-US" dirty="0">
              <a:solidFill>
                <a:srgbClr val="002060"/>
              </a:solidFill>
            </a:endParaRPr>
          </a:p>
          <a:p>
            <a:pPr marL="0" indent="0">
              <a:buNone/>
            </a:pPr>
            <a:endParaRPr lang="en-CN" dirty="0"/>
          </a:p>
        </p:txBody>
      </p:sp>
      <p:pic>
        <p:nvPicPr>
          <p:cNvPr id="11" name="Picture 10">
            <a:extLst>
              <a:ext uri="{FF2B5EF4-FFF2-40B4-BE49-F238E27FC236}">
                <a16:creationId xmlns:a16="http://schemas.microsoft.com/office/drawing/2014/main" id="{9216E882-E48C-954A-91DE-E447919C2150}"/>
              </a:ext>
            </a:extLst>
          </p:cNvPr>
          <p:cNvPicPr>
            <a:picLocks noChangeAspect="1"/>
          </p:cNvPicPr>
          <p:nvPr/>
        </p:nvPicPr>
        <p:blipFill>
          <a:blip r:embed="rId7"/>
          <a:stretch>
            <a:fillRect/>
          </a:stretch>
        </p:blipFill>
        <p:spPr>
          <a:xfrm>
            <a:off x="6000059" y="1111942"/>
            <a:ext cx="1803400" cy="774700"/>
          </a:xfrm>
          <a:prstGeom prst="rect">
            <a:avLst/>
          </a:prstGeom>
        </p:spPr>
      </p:pic>
      <p:pic>
        <p:nvPicPr>
          <p:cNvPr id="12" name="Picture 11">
            <a:extLst>
              <a:ext uri="{FF2B5EF4-FFF2-40B4-BE49-F238E27FC236}">
                <a16:creationId xmlns:a16="http://schemas.microsoft.com/office/drawing/2014/main" id="{0384BAD1-1E92-8645-9372-7D83244CD9AA}"/>
              </a:ext>
            </a:extLst>
          </p:cNvPr>
          <p:cNvPicPr>
            <a:picLocks noChangeAspect="1"/>
          </p:cNvPicPr>
          <p:nvPr/>
        </p:nvPicPr>
        <p:blipFill>
          <a:blip r:embed="rId8"/>
          <a:stretch>
            <a:fillRect/>
          </a:stretch>
        </p:blipFill>
        <p:spPr>
          <a:xfrm>
            <a:off x="6000059" y="1740308"/>
            <a:ext cx="5628844" cy="1532836"/>
          </a:xfrm>
          <a:prstGeom prst="rect">
            <a:avLst/>
          </a:prstGeom>
        </p:spPr>
      </p:pic>
      <p:pic>
        <p:nvPicPr>
          <p:cNvPr id="3074" name="Picture 2" descr="Visual Paradigm logo">
            <a:extLst>
              <a:ext uri="{FF2B5EF4-FFF2-40B4-BE49-F238E27FC236}">
                <a16:creationId xmlns:a16="http://schemas.microsoft.com/office/drawing/2014/main" id="{B2919C79-DAE1-074F-BD4C-D80A1A3A7C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3107" y="5616244"/>
            <a:ext cx="3486520" cy="8284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C44876D-FFEA-7046-83E0-A7505C719E4E}"/>
              </a:ext>
            </a:extLst>
          </p:cNvPr>
          <p:cNvSpPr txBox="1"/>
          <p:nvPr/>
        </p:nvSpPr>
        <p:spPr>
          <a:xfrm>
            <a:off x="2991028" y="6537844"/>
            <a:ext cx="6896456" cy="369332"/>
          </a:xfrm>
          <a:prstGeom prst="rect">
            <a:avLst/>
          </a:prstGeom>
          <a:noFill/>
        </p:spPr>
        <p:txBody>
          <a:bodyPr wrap="square" rtlCol="0">
            <a:spAutoFit/>
          </a:bodyPr>
          <a:lstStyle/>
          <a:p>
            <a:r>
              <a:rPr lang="en-CN" i="1" dirty="0">
                <a:solidFill>
                  <a:srgbClr val="FFC000"/>
                </a:solidFill>
              </a:rPr>
              <a:t>Many online team collaboration tools are also useful for this course</a:t>
            </a:r>
          </a:p>
        </p:txBody>
      </p:sp>
    </p:spTree>
    <p:extLst>
      <p:ext uri="{BB962C8B-B14F-4D97-AF65-F5344CB8AC3E}">
        <p14:creationId xmlns:p14="http://schemas.microsoft.com/office/powerpoint/2010/main" val="1954478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849" y="-148683"/>
            <a:ext cx="10515600" cy="1325563"/>
          </a:xfrm>
        </p:spPr>
        <p:txBody>
          <a:bodyPr>
            <a:normAutofit/>
          </a:bodyPr>
          <a:lstStyle/>
          <a:p>
            <a:r>
              <a:rPr lang="en-US" sz="4800" dirty="0"/>
              <a:t> Lecture Topics (1)</a:t>
            </a:r>
          </a:p>
        </p:txBody>
      </p:sp>
      <p:sp>
        <p:nvSpPr>
          <p:cNvPr id="3" name="Content Placeholder 2"/>
          <p:cNvSpPr>
            <a:spLocks noGrp="1"/>
          </p:cNvSpPr>
          <p:nvPr>
            <p:ph idx="1"/>
          </p:nvPr>
        </p:nvSpPr>
        <p:spPr>
          <a:xfrm>
            <a:off x="369849" y="940098"/>
            <a:ext cx="11896537" cy="6297930"/>
          </a:xfrm>
        </p:spPr>
        <p:txBody>
          <a:bodyPr>
            <a:normAutofit/>
          </a:bodyPr>
          <a:lstStyle/>
          <a:p>
            <a:pPr marL="514350" indent="-514350" fontAlgn="base">
              <a:lnSpc>
                <a:spcPct val="120000"/>
              </a:lnSpc>
              <a:spcBef>
                <a:spcPts val="0"/>
              </a:spcBef>
              <a:buFont typeface="+mj-lt"/>
              <a:buAutoNum type="arabicPeriod"/>
            </a:pPr>
            <a:r>
              <a:rPr lang="en-US" sz="3200" dirty="0">
                <a:solidFill>
                  <a:schemeClr val="tx1"/>
                </a:solidFill>
              </a:rPr>
              <a:t>Course introduction &amp; An Overview of System Analysis and Design</a:t>
            </a:r>
          </a:p>
          <a:p>
            <a:pPr marL="514350" indent="-514350" fontAlgn="base">
              <a:lnSpc>
                <a:spcPct val="120000"/>
              </a:lnSpc>
              <a:spcBef>
                <a:spcPts val="0"/>
              </a:spcBef>
              <a:buFont typeface="+mj-lt"/>
              <a:buAutoNum type="arabicPeriod"/>
            </a:pPr>
            <a:r>
              <a:rPr lang="en-US" sz="3200" dirty="0">
                <a:solidFill>
                  <a:schemeClr val="tx1"/>
                </a:solidFill>
              </a:rPr>
              <a:t>Project Management and Information Requirements Analysis</a:t>
            </a:r>
          </a:p>
          <a:p>
            <a:pPr marL="514350" indent="-514350" fontAlgn="base">
              <a:lnSpc>
                <a:spcPct val="120000"/>
              </a:lnSpc>
              <a:spcBef>
                <a:spcPts val="0"/>
              </a:spcBef>
              <a:buFont typeface="+mj-lt"/>
              <a:buAutoNum type="arabicPeriod"/>
            </a:pPr>
            <a:r>
              <a:rPr lang="en-US" sz="3200" dirty="0">
                <a:solidFill>
                  <a:schemeClr val="tx1"/>
                </a:solidFill>
              </a:rPr>
              <a:t>OOAD, UP and UML</a:t>
            </a:r>
          </a:p>
          <a:p>
            <a:pPr marL="514350" indent="-514350" fontAlgn="base">
              <a:lnSpc>
                <a:spcPct val="120000"/>
              </a:lnSpc>
              <a:spcBef>
                <a:spcPts val="0"/>
              </a:spcBef>
              <a:buFont typeface="+mj-lt"/>
              <a:buAutoNum type="arabicPeriod"/>
            </a:pPr>
            <a:r>
              <a:rPr lang="en-US" sz="3200" dirty="0">
                <a:solidFill>
                  <a:schemeClr val="tx1"/>
                </a:solidFill>
              </a:rPr>
              <a:t>Requirements Analysis and Use Case Modeling</a:t>
            </a:r>
          </a:p>
          <a:p>
            <a:pPr marL="514350" indent="-514350" fontAlgn="base">
              <a:lnSpc>
                <a:spcPct val="120000"/>
              </a:lnSpc>
              <a:spcBef>
                <a:spcPts val="0"/>
              </a:spcBef>
              <a:buFont typeface="+mj-lt"/>
              <a:buAutoNum type="arabicPeriod"/>
            </a:pPr>
            <a:r>
              <a:rPr lang="en-US" sz="3200" dirty="0">
                <a:solidFill>
                  <a:schemeClr val="tx1"/>
                </a:solidFill>
              </a:rPr>
              <a:t>Agile Modeling</a:t>
            </a:r>
          </a:p>
          <a:p>
            <a:pPr marL="514350" indent="-514350" fontAlgn="base">
              <a:lnSpc>
                <a:spcPct val="120000"/>
              </a:lnSpc>
              <a:spcBef>
                <a:spcPts val="0"/>
              </a:spcBef>
              <a:buFont typeface="+mj-lt"/>
              <a:buAutoNum type="arabicPeriod"/>
            </a:pPr>
            <a:r>
              <a:rPr lang="en-US" sz="3200" dirty="0">
                <a:solidFill>
                  <a:schemeClr val="tx1"/>
                </a:solidFill>
              </a:rPr>
              <a:t>Moving into Design </a:t>
            </a:r>
            <a:r>
              <a:rPr lang="en-US" sz="3200" dirty="0">
                <a:solidFill>
                  <a:srgbClr val="FFC000"/>
                </a:solidFill>
              </a:rPr>
              <a:t>(SRS Due)</a:t>
            </a:r>
          </a:p>
          <a:p>
            <a:pPr marL="514350" indent="-514350" fontAlgn="base">
              <a:lnSpc>
                <a:spcPct val="120000"/>
              </a:lnSpc>
              <a:spcBef>
                <a:spcPts val="0"/>
              </a:spcBef>
              <a:buFont typeface="+mj-lt"/>
              <a:buAutoNum type="arabicPeriod"/>
            </a:pPr>
            <a:r>
              <a:rPr lang="en-US" sz="3200" dirty="0">
                <a:solidFill>
                  <a:schemeClr val="tx1"/>
                </a:solidFill>
              </a:rPr>
              <a:t>Preliminary Architecture Design</a:t>
            </a:r>
          </a:p>
          <a:p>
            <a:pPr marL="514350" indent="-514350" fontAlgn="base">
              <a:lnSpc>
                <a:spcPct val="120000"/>
              </a:lnSpc>
              <a:spcBef>
                <a:spcPts val="0"/>
              </a:spcBef>
              <a:buFont typeface="+mj-lt"/>
              <a:buAutoNum type="arabicPeriod"/>
            </a:pPr>
            <a:r>
              <a:rPr lang="en-US" sz="3200" dirty="0">
                <a:solidFill>
                  <a:schemeClr val="tx1"/>
                </a:solidFill>
              </a:rPr>
              <a:t>Refining the Design</a:t>
            </a:r>
          </a:p>
          <a:p>
            <a:pPr marL="514350" indent="-514350" fontAlgn="base">
              <a:lnSpc>
                <a:spcPct val="120000"/>
              </a:lnSpc>
              <a:spcBef>
                <a:spcPts val="0"/>
              </a:spcBef>
              <a:buFont typeface="+mj-lt"/>
              <a:buAutoNum type="arabicPeriod"/>
            </a:pPr>
            <a:r>
              <a:rPr lang="en-US" sz="3200" dirty="0">
                <a:solidFill>
                  <a:schemeClr val="tx1"/>
                </a:solidFill>
              </a:rPr>
              <a:t>Design Principles</a:t>
            </a:r>
          </a:p>
          <a:p>
            <a:pPr marL="514350" indent="-514350" fontAlgn="base">
              <a:lnSpc>
                <a:spcPct val="140000"/>
              </a:lnSpc>
              <a:spcBef>
                <a:spcPts val="0"/>
              </a:spcBef>
              <a:buFont typeface="+mj-lt"/>
              <a:buAutoNum type="arabicPeriod"/>
            </a:pPr>
            <a:endParaRPr lang="en-US" sz="2600" dirty="0"/>
          </a:p>
          <a:p>
            <a:pPr marL="0" indent="0" fontAlgn="base">
              <a:lnSpc>
                <a:spcPct val="140000"/>
              </a:lnSpc>
              <a:buNone/>
            </a:pPr>
            <a:endParaRPr lang="en-US" sz="2600" dirty="0">
              <a:solidFill>
                <a:schemeClr val="tx1"/>
              </a:solidFill>
            </a:endParaRPr>
          </a:p>
          <a:p>
            <a:pPr marL="514350" indent="-514350" fontAlgn="base">
              <a:lnSpc>
                <a:spcPct val="140000"/>
              </a:lnSpc>
              <a:buFont typeface="+mj-lt"/>
              <a:buAutoNum type="arabicPeriod"/>
            </a:pPr>
            <a:endParaRPr lang="en-US" sz="2600" dirty="0">
              <a:solidFill>
                <a:schemeClr val="tx1"/>
              </a:solidFill>
            </a:endParaRPr>
          </a:p>
          <a:p>
            <a:pPr marL="0" indent="0" fontAlgn="base">
              <a:lnSpc>
                <a:spcPct val="140000"/>
              </a:lnSpc>
              <a:buNone/>
            </a:pPr>
            <a:endParaRPr lang="en-US" sz="2600" dirty="0"/>
          </a:p>
          <a:p>
            <a:pPr fontAlgn="base">
              <a:lnSpc>
                <a:spcPct val="140000"/>
              </a:lnSpc>
            </a:pPr>
            <a:endParaRPr lang="en-US" i="1" dirty="0">
              <a:solidFill>
                <a:srgbClr val="FFC000"/>
              </a:solidFill>
            </a:endParaRPr>
          </a:p>
        </p:txBody>
      </p:sp>
    </p:spTree>
    <p:extLst>
      <p:ext uri="{BB962C8B-B14F-4D97-AF65-F5344CB8AC3E}">
        <p14:creationId xmlns:p14="http://schemas.microsoft.com/office/powerpoint/2010/main" val="1375727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036" y="0"/>
            <a:ext cx="10515600" cy="1325563"/>
          </a:xfrm>
        </p:spPr>
        <p:txBody>
          <a:bodyPr>
            <a:normAutofit/>
          </a:bodyPr>
          <a:lstStyle/>
          <a:p>
            <a:r>
              <a:rPr lang="en-US" sz="4800" dirty="0"/>
              <a:t>Lecture Topics (2)</a:t>
            </a:r>
          </a:p>
        </p:txBody>
      </p:sp>
      <p:sp>
        <p:nvSpPr>
          <p:cNvPr id="3" name="Content Placeholder 2"/>
          <p:cNvSpPr>
            <a:spLocks noGrp="1"/>
          </p:cNvSpPr>
          <p:nvPr>
            <p:ph idx="1"/>
          </p:nvPr>
        </p:nvSpPr>
        <p:spPr>
          <a:xfrm>
            <a:off x="525036" y="1005829"/>
            <a:ext cx="11475720" cy="6136938"/>
          </a:xfrm>
        </p:spPr>
        <p:txBody>
          <a:bodyPr>
            <a:noAutofit/>
          </a:bodyPr>
          <a:lstStyle/>
          <a:p>
            <a:pPr marL="514350" indent="-514350" fontAlgn="base">
              <a:lnSpc>
                <a:spcPct val="140000"/>
              </a:lnSpc>
              <a:spcBef>
                <a:spcPts val="0"/>
              </a:spcBef>
              <a:buFont typeface="+mj-lt"/>
              <a:buAutoNum type="arabicPeriod" startAt="10"/>
            </a:pPr>
            <a:r>
              <a:rPr lang="en-US" sz="3200" dirty="0">
                <a:solidFill>
                  <a:srgbClr val="FFC000"/>
                </a:solidFill>
              </a:rPr>
              <a:t>Middle-Term Presentation </a:t>
            </a:r>
          </a:p>
          <a:p>
            <a:pPr marL="514350" indent="-514350" fontAlgn="base">
              <a:lnSpc>
                <a:spcPct val="140000"/>
              </a:lnSpc>
              <a:spcBef>
                <a:spcPts val="0"/>
              </a:spcBef>
              <a:buFont typeface="+mj-lt"/>
              <a:buAutoNum type="arabicPeriod" startAt="10"/>
            </a:pPr>
            <a:r>
              <a:rPr lang="en-US" sz="3200" dirty="0">
                <a:solidFill>
                  <a:schemeClr val="tx1"/>
                </a:solidFill>
              </a:rPr>
              <a:t>Architecture Styles and Patterns</a:t>
            </a:r>
          </a:p>
          <a:p>
            <a:pPr marL="514350" indent="-514350" fontAlgn="base">
              <a:lnSpc>
                <a:spcPct val="140000"/>
              </a:lnSpc>
              <a:spcBef>
                <a:spcPts val="0"/>
              </a:spcBef>
              <a:buFont typeface="+mj-lt"/>
              <a:buAutoNum type="arabicPeriod" startAt="10"/>
            </a:pPr>
            <a:r>
              <a:rPr lang="en-US" sz="3200" dirty="0">
                <a:solidFill>
                  <a:schemeClr val="tx1"/>
                </a:solidFill>
              </a:rPr>
              <a:t>Managing Implementation</a:t>
            </a:r>
          </a:p>
          <a:p>
            <a:pPr marL="514350" indent="-514350" fontAlgn="base">
              <a:lnSpc>
                <a:spcPct val="140000"/>
              </a:lnSpc>
              <a:spcBef>
                <a:spcPts val="0"/>
              </a:spcBef>
              <a:buFont typeface="+mj-lt"/>
              <a:buAutoNum type="arabicPeriod" startAt="10"/>
            </a:pPr>
            <a:r>
              <a:rPr lang="en-US" sz="3200" dirty="0">
                <a:solidFill>
                  <a:schemeClr val="tx1"/>
                </a:solidFill>
              </a:rPr>
              <a:t>Domain Driven Design: Strategic Design and Tactical Design</a:t>
            </a:r>
          </a:p>
          <a:p>
            <a:pPr marL="514350" indent="-514350" fontAlgn="base">
              <a:lnSpc>
                <a:spcPct val="140000"/>
              </a:lnSpc>
              <a:spcBef>
                <a:spcPts val="0"/>
              </a:spcBef>
              <a:buFont typeface="+mj-lt"/>
              <a:buAutoNum type="arabicPeriod" startAt="10"/>
            </a:pPr>
            <a:r>
              <a:rPr lang="en-US" sz="3200" dirty="0">
                <a:solidFill>
                  <a:schemeClr val="tx1"/>
                </a:solidFill>
              </a:rPr>
              <a:t>Embracing New Technology</a:t>
            </a:r>
            <a:endParaRPr lang="en-US" altLang="zh-CN" sz="3200" dirty="0">
              <a:solidFill>
                <a:schemeClr val="tx1"/>
              </a:solidFill>
            </a:endParaRPr>
          </a:p>
          <a:p>
            <a:pPr marL="514350" indent="-514350" fontAlgn="base">
              <a:lnSpc>
                <a:spcPct val="140000"/>
              </a:lnSpc>
              <a:spcBef>
                <a:spcPts val="0"/>
              </a:spcBef>
              <a:buFont typeface="+mj-lt"/>
              <a:buAutoNum type="arabicPeriod" startAt="10"/>
            </a:pPr>
            <a:r>
              <a:rPr lang="en-US" sz="3200" dirty="0">
                <a:solidFill>
                  <a:schemeClr val="tx1"/>
                </a:solidFill>
              </a:rPr>
              <a:t>Discussion and Review</a:t>
            </a:r>
          </a:p>
          <a:p>
            <a:pPr marL="514350" indent="-514350" fontAlgn="base">
              <a:lnSpc>
                <a:spcPct val="140000"/>
              </a:lnSpc>
              <a:spcBef>
                <a:spcPts val="0"/>
              </a:spcBef>
              <a:buFont typeface="+mj-lt"/>
              <a:buAutoNum type="arabicPeriod" startAt="10"/>
            </a:pPr>
            <a:r>
              <a:rPr lang="en-US" sz="3200" dirty="0">
                <a:solidFill>
                  <a:srgbClr val="FFC000"/>
                </a:solidFill>
              </a:rPr>
              <a:t>Final Presentation 1</a:t>
            </a:r>
          </a:p>
          <a:p>
            <a:pPr marL="514350" indent="-514350" fontAlgn="base">
              <a:lnSpc>
                <a:spcPct val="140000"/>
              </a:lnSpc>
              <a:spcBef>
                <a:spcPts val="0"/>
              </a:spcBef>
              <a:buFont typeface="+mj-lt"/>
              <a:buAutoNum type="arabicPeriod" startAt="10"/>
            </a:pPr>
            <a:r>
              <a:rPr lang="en-US" sz="3200" dirty="0">
                <a:solidFill>
                  <a:srgbClr val="FFC000"/>
                </a:solidFill>
              </a:rPr>
              <a:t>Final Presentation 2</a:t>
            </a:r>
          </a:p>
          <a:p>
            <a:pPr marL="0" indent="0" fontAlgn="base">
              <a:lnSpc>
                <a:spcPct val="140000"/>
              </a:lnSpc>
              <a:buNone/>
            </a:pPr>
            <a:endParaRPr lang="en-US" sz="2600" dirty="0"/>
          </a:p>
        </p:txBody>
      </p:sp>
    </p:spTree>
    <p:extLst>
      <p:ext uri="{BB962C8B-B14F-4D97-AF65-F5344CB8AC3E}">
        <p14:creationId xmlns:p14="http://schemas.microsoft.com/office/powerpoint/2010/main" val="1464626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192488"/>
            <a:ext cx="8901146" cy="1143000"/>
          </a:xfrm>
        </p:spPr>
        <p:txBody>
          <a:bodyPr>
            <a:normAutofit/>
          </a:bodyPr>
          <a:lstStyle/>
          <a:p>
            <a:r>
              <a:rPr lang="en-US" sz="4800" dirty="0">
                <a:solidFill>
                  <a:schemeClr val="tx1">
                    <a:lumMod val="95000"/>
                  </a:schemeClr>
                </a:solidFill>
              </a:rPr>
              <a:t>Office Hours</a:t>
            </a:r>
          </a:p>
        </p:txBody>
      </p:sp>
      <p:sp>
        <p:nvSpPr>
          <p:cNvPr id="3" name="Content Placeholder 2"/>
          <p:cNvSpPr>
            <a:spLocks noGrp="1"/>
          </p:cNvSpPr>
          <p:nvPr>
            <p:ph idx="1"/>
          </p:nvPr>
        </p:nvSpPr>
        <p:spPr>
          <a:xfrm>
            <a:off x="1024128" y="1484562"/>
            <a:ext cx="10597896" cy="4389120"/>
          </a:xfrm>
        </p:spPr>
        <p:txBody>
          <a:bodyPr/>
          <a:lstStyle/>
          <a:p>
            <a:pPr>
              <a:lnSpc>
                <a:spcPct val="150000"/>
              </a:lnSpc>
              <a:buFont typeface="Courier New" charset="0"/>
              <a:buChar char="o"/>
            </a:pPr>
            <a:r>
              <a:rPr lang="en-US" sz="3200" dirty="0">
                <a:solidFill>
                  <a:schemeClr val="tx1">
                    <a:lumMod val="95000"/>
                  </a:schemeClr>
                </a:solidFill>
              </a:rPr>
              <a:t> T</a:t>
            </a:r>
            <a:r>
              <a:rPr lang="en-US" altLang="zh-CN" sz="3200" dirty="0">
                <a:solidFill>
                  <a:schemeClr val="tx1">
                    <a:lumMod val="95000"/>
                  </a:schemeClr>
                </a:solidFill>
              </a:rPr>
              <a:t>ues</a:t>
            </a:r>
            <a:r>
              <a:rPr lang="en-US" sz="3200" dirty="0">
                <a:solidFill>
                  <a:schemeClr val="tx1">
                    <a:lumMod val="95000"/>
                  </a:schemeClr>
                </a:solidFill>
              </a:rPr>
              <a:t>day, 13:00~15:00, Jishi Building, Room 412</a:t>
            </a:r>
          </a:p>
          <a:p>
            <a:pPr>
              <a:lnSpc>
                <a:spcPct val="150000"/>
              </a:lnSpc>
              <a:buFont typeface="Courier New" charset="0"/>
              <a:buChar char="o"/>
            </a:pPr>
            <a:r>
              <a:rPr lang="en-US" sz="3200" dirty="0">
                <a:solidFill>
                  <a:schemeClr val="tx1">
                    <a:lumMod val="95000"/>
                  </a:schemeClr>
                </a:solidFill>
              </a:rPr>
              <a:t>TA:   to be announced…</a:t>
            </a:r>
          </a:p>
          <a:p>
            <a:pPr marL="0" indent="0">
              <a:lnSpc>
                <a:spcPct val="150000"/>
              </a:lnSpc>
              <a:buNone/>
            </a:pPr>
            <a:r>
              <a:rPr lang="en-US" dirty="0"/>
              <a:t>	</a:t>
            </a:r>
          </a:p>
        </p:txBody>
      </p:sp>
    </p:spTree>
    <p:extLst>
      <p:ext uri="{BB962C8B-B14F-4D97-AF65-F5344CB8AC3E}">
        <p14:creationId xmlns:p14="http://schemas.microsoft.com/office/powerpoint/2010/main" val="1936910260"/>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3285</TotalTime>
  <Words>1541</Words>
  <Application>Microsoft Office PowerPoint</Application>
  <PresentationFormat>宽屏</PresentationFormat>
  <Paragraphs>279</Paragraphs>
  <Slides>42</Slides>
  <Notes>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42</vt:i4>
      </vt:variant>
    </vt:vector>
  </HeadingPairs>
  <TitlesOfParts>
    <vt:vector size="49" baseType="lpstr">
      <vt:lpstr>Gotham Narrow Book</vt:lpstr>
      <vt:lpstr>Arial</vt:lpstr>
      <vt:lpstr>Calibri</vt:lpstr>
      <vt:lpstr>Corbel</vt:lpstr>
      <vt:lpstr>Courier New</vt:lpstr>
      <vt:lpstr>Wingdings</vt:lpstr>
      <vt:lpstr>Depth</vt:lpstr>
      <vt:lpstr>System Analysis and Design </vt:lpstr>
      <vt:lpstr>Index</vt:lpstr>
      <vt:lpstr>Course Overview</vt:lpstr>
      <vt:lpstr>Assessment</vt:lpstr>
      <vt:lpstr>Reference Books </vt:lpstr>
      <vt:lpstr>Modeling Tools and Collaboration Environments</vt:lpstr>
      <vt:lpstr> Lecture Topics (1)</vt:lpstr>
      <vt:lpstr>Lecture Topics (2)</vt:lpstr>
      <vt:lpstr>Office Hours</vt:lpstr>
      <vt:lpstr>Share Your Experiences</vt:lpstr>
      <vt:lpstr>Needs for System Analysis and Design</vt:lpstr>
      <vt:lpstr>Comic : Software Development Process </vt:lpstr>
      <vt:lpstr>Roles of a Systems Analyst</vt:lpstr>
      <vt:lpstr>Software Architect</vt:lpstr>
      <vt:lpstr>PowerPoint 演示文稿</vt:lpstr>
      <vt:lpstr>Architecture Versus Design</vt:lpstr>
      <vt:lpstr>Making Architecture Work        Through Collaboration</vt:lpstr>
      <vt:lpstr>System Development Life Cycle(SDLC)</vt:lpstr>
      <vt:lpstr>Resource Consumption over the System Lifecycle</vt:lpstr>
      <vt:lpstr>Using CASE Tools</vt:lpstr>
      <vt:lpstr>The Agile Approach</vt:lpstr>
      <vt:lpstr>Object-Oriented Systems Analysis and Design</vt:lpstr>
      <vt:lpstr>The Typical Steps in OOAD with UML</vt:lpstr>
      <vt:lpstr>Choosing Which System Development Method to Use</vt:lpstr>
      <vt:lpstr>Open Source Software</vt:lpstr>
      <vt:lpstr>Paricipate in Open Source Communities</vt:lpstr>
      <vt:lpstr>Organizations as Systems</vt:lpstr>
      <vt:lpstr>System Outputs Serve as Feedback          that Compares Performance with Goals</vt:lpstr>
      <vt:lpstr>Taking a Systems Perspective</vt:lpstr>
      <vt:lpstr>Perpective of Functional Managers</vt:lpstr>
      <vt:lpstr>What to Model? A System Vision </vt:lpstr>
      <vt:lpstr>Visual Modeling: Depicting Systems Graphically</vt:lpstr>
      <vt:lpstr>Examples: Context-level data flow diagram</vt:lpstr>
      <vt:lpstr>Examples: E-R Diagram</vt:lpstr>
      <vt:lpstr>Example: Use Case Diagram</vt:lpstr>
      <vt:lpstr>Four Types of Behavioral Relationships                                                       in Use Case Diagram</vt:lpstr>
      <vt:lpstr>UML Relationships</vt:lpstr>
      <vt:lpstr>Example: UML Class Diagram</vt:lpstr>
      <vt:lpstr>Example: SysML   Internal Block Diagram - Setting Context</vt:lpstr>
      <vt:lpstr>Example: SysML V2</vt:lpstr>
      <vt:lpstr>Example: BPMN</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Application Development</dc:title>
  <dc:creator>Microsoft Office User</dc:creator>
  <cp:lastModifiedBy>Sun Ping</cp:lastModifiedBy>
  <cp:revision>288</cp:revision>
  <cp:lastPrinted>2017-09-21T01:52:22Z</cp:lastPrinted>
  <dcterms:created xsi:type="dcterms:W3CDTF">2017-09-17T15:11:18Z</dcterms:created>
  <dcterms:modified xsi:type="dcterms:W3CDTF">2024-09-01T23:59:34Z</dcterms:modified>
</cp:coreProperties>
</file>